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Override12.xml" ContentType="application/vnd.openxmlformats-officedocument.themeOverride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slides/slide36.xml" ContentType="application/vnd.openxmlformats-officedocument.presentationml.slide+xml"/>
  <Override PartName="/ppt/charts/chart46.xml" ContentType="application/vnd.openxmlformats-officedocument.drawingml.chart+xml"/>
  <Override PartName="/ppt/charts/chart93.xml" ContentType="application/vnd.openxmlformats-officedocument.drawingml.char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35.xml" ContentType="application/vnd.openxmlformats-officedocument.drawingml.chart+xml"/>
  <Override PartName="/ppt/charts/chart82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60.xml" ContentType="application/vnd.openxmlformats-officedocument.drawingml.chart+xml"/>
  <Override PartName="/ppt/charts/chart71.xml" ContentType="application/vnd.openxmlformats-officedocument.drawingml.chart+xml"/>
  <Override PartName="/ppt/charts/chart108.xml" ContentType="application/vnd.openxmlformats-officedocument.drawingml.chart+xml"/>
  <Override PartName="/ppt/tableStyles.xml" ContentType="application/vnd.openxmlformats-officedocument.presentationml.tableStyles+xml"/>
  <Override PartName="/ppt/theme/themeOverride17.xml" ContentType="application/vnd.openxmlformats-officedocument.themeOverr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111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charts/chart69.xml" ContentType="application/vnd.openxmlformats-officedocument.drawingml.chart+xml"/>
  <Override PartName="/ppt/charts/chart98.xml" ContentType="application/vnd.openxmlformats-officedocument.drawingml.chart+xml"/>
  <Override PartName="/ppt/charts/chart100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hart29.xml" ContentType="application/vnd.openxmlformats-officedocument.drawingml.chart+xml"/>
  <Override PartName="/ppt/drawings/drawing3.xml" ContentType="application/vnd.openxmlformats-officedocument.drawingml.chartshapes+xml"/>
  <Override PartName="/ppt/theme/themeOverride20.xml" ContentType="application/vnd.openxmlformats-officedocument.themeOverride+xml"/>
  <Override PartName="/ppt/charts/chart58.xml" ContentType="application/vnd.openxmlformats-officedocument.drawingml.chart+xml"/>
  <Override PartName="/ppt/charts/chart76.xml" ContentType="application/vnd.openxmlformats-officedocument.drawingml.chart+xml"/>
  <Override PartName="/ppt/charts/chart87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charts/chart65.xml" ContentType="application/vnd.openxmlformats-officedocument.drawingml.chart+xml"/>
  <Override PartName="/ppt/charts/chart83.xml" ContentType="application/vnd.openxmlformats-officedocument.drawingml.chart+xml"/>
  <Override PartName="/ppt/charts/chart94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hart54.xml" ContentType="application/vnd.openxmlformats-officedocument.drawingml.chart+xml"/>
  <Override PartName="/ppt/charts/chart72.xml" ContentType="application/vnd.openxmlformats-officedocument.drawingml.chart+xml"/>
  <Override PartName="/ppt/charts/chart109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61.xml" ContentType="application/vnd.openxmlformats-officedocument.drawingml.chart+xml"/>
  <Override PartName="/ppt/charts/chart90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charts/chart50.xml" ContentType="application/vnd.openxmlformats-officedocument.drawingml.chart+xml"/>
  <Override PartName="/ppt/charts/chart105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theme/themeOverride18.xml" ContentType="application/vnd.openxmlformats-officedocument.themeOverride+xml"/>
  <Override PartName="/ppt/charts/chart112.xml" ContentType="application/vnd.openxmlformats-officedocument.drawingml.chart+xml"/>
  <Override PartName="/ppt/charts/chart4.xml" ContentType="application/vnd.openxmlformats-officedocument.drawingml.chart+xml"/>
  <Override PartName="/ppt/charts/chart99.xml" ContentType="application/vnd.openxmlformats-officedocument.drawingml.chart+xml"/>
  <Override PartName="/ppt/charts/chart101.xml" ContentType="application/vnd.openxmlformats-officedocument.drawingml.chart+xml"/>
  <Override PartName="/ppt/slides/slide49.xml" ContentType="application/vnd.openxmlformats-officedocument.presentationml.slide+xml"/>
  <Override PartName="/ppt/theme/themeOverride14.xml" ContentType="application/vnd.openxmlformats-officedocument.themeOverride+xml"/>
  <Override PartName="/ppt/charts/chart59.xml" ContentType="application/vnd.openxmlformats-officedocument.drawingml.chart+xml"/>
  <Override PartName="/ppt/charts/chart88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drawings/drawing4.xml" ContentType="application/vnd.openxmlformats-officedocument.drawingml.chartshapes+xml"/>
  <Override PartName="/ppt/charts/chart48.xml" ContentType="application/vnd.openxmlformats-officedocument.drawingml.chart+xml"/>
  <Override PartName="/ppt/theme/themeOverride21.xml" ContentType="application/vnd.openxmlformats-officedocument.themeOverride+xml"/>
  <Override PartName="/ppt/charts/chart77.xml" ContentType="application/vnd.openxmlformats-officedocument.drawingml.chart+xml"/>
  <Override PartName="/ppt/charts/chart95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theme/themeOverride10.xml" ContentType="application/vnd.openxmlformats-officedocument.themeOverride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charts/chart84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Override3.xml" ContentType="application/vnd.openxmlformats-officedocument.themeOverride+xml"/>
  <Override PartName="/ppt/charts/chart26.xml" ContentType="application/vnd.openxmlformats-officedocument.drawingml.chart+xml"/>
  <Override PartName="/ppt/charts/chart44.xml" ContentType="application/vnd.openxmlformats-officedocument.drawingml.chart+xml"/>
  <Override PartName="/ppt/charts/chart73.xml" ContentType="application/vnd.openxmlformats-officedocument.drawingml.chart+xml"/>
  <Override PartName="/ppt/charts/chart91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charts/chart80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theme/themeOverride19.xml" ContentType="application/vnd.openxmlformats-officedocument.themeOverride+xml"/>
  <Override PartName="/ppt/charts/chart106.xml" ContentType="application/vnd.openxmlformats-officedocument.drawingml.chart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charts/chart102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theme/themeOverride22.xml" ContentType="application/vnd.openxmlformats-officedocument.themeOverride+xml"/>
  <Override PartName="/ppt/charts/chart78.xml" ContentType="application/vnd.openxmlformats-officedocument.drawingml.chart+xml"/>
  <Override PartName="/ppt/charts/chart89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charts/chart49.xml" ContentType="application/vnd.openxmlformats-officedocument.drawingml.chart+xml"/>
  <Override PartName="/ppt/charts/chart67.xml" ContentType="application/vnd.openxmlformats-officedocument.drawingml.chart+xml"/>
  <Override PartName="/ppt/charts/chart96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charts/chart74.xml" ContentType="application/vnd.openxmlformats-officedocument.drawingml.chart+xml"/>
  <Override PartName="/ppt/charts/chart85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63.xml" ContentType="application/vnd.openxmlformats-officedocument.drawingml.chart+xml"/>
  <Override PartName="/ppt/charts/chart81.xml" ContentType="application/vnd.openxmlformats-officedocument.drawingml.chart+xml"/>
  <Override PartName="/ppt/charts/chart92.xml" ContentType="application/vnd.openxmlformats-officedocument.drawingml.char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charts/chart70.xml" ContentType="application/vnd.openxmlformats-officedocument.drawingml.chart+xml"/>
  <Override PartName="/ppt/charts/chart107.xml" ContentType="application/vnd.openxmlformats-officedocument.drawingml.chart+xml"/>
  <Override PartName="/ppt/slides/slide20.xml" ContentType="application/vnd.openxmlformats-officedocument.presentationml.slide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6.xml" ContentType="application/vnd.openxmlformats-officedocument.drawingml.chart+xml"/>
  <Override PartName="/ppt/charts/chart103.xml" ContentType="application/vnd.openxmlformats-officedocument.drawingml.chart+xml"/>
  <Override PartName="/ppt/theme/themeOverride16.xml" ContentType="application/vnd.openxmlformats-officedocument.themeOverride+xml"/>
  <Override PartName="/ppt/charts/chart110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23.xml" ContentType="application/vnd.openxmlformats-officedocument.themeOverride+xml"/>
  <Override PartName="/ppt/drawings/drawing6.xml" ContentType="application/vnd.openxmlformats-officedocument.drawingml.chartshapes+xml"/>
  <Override PartName="/ppt/charts/chart79.xml" ContentType="application/vnd.openxmlformats-officedocument.drawingml.chart+xml"/>
  <Override PartName="/ppt/charts/chart97.xml" ContentType="application/vnd.openxmlformats-officedocument.drawingml.chart+xml"/>
  <Override PartName="/ppt/slides/slide29.xml" ContentType="application/vnd.openxmlformats-officedocument.presentationml.slide+xml"/>
  <Override PartName="/ppt/charts/chart39.xml" ContentType="application/vnd.openxmlformats-officedocument.drawingml.chart+xml"/>
  <Override PartName="/ppt/charts/chart86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charts/chart75.xml" ContentType="application/vnd.openxmlformats-officedocument.drawingml.char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slides/slide32.xml" ContentType="application/vnd.openxmlformats-officedocument.presentationml.sl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10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59" r:id="rId3"/>
    <p:sldId id="260" r:id="rId4"/>
    <p:sldId id="258" r:id="rId5"/>
    <p:sldId id="263" r:id="rId6"/>
    <p:sldId id="262" r:id="rId7"/>
    <p:sldId id="449" r:id="rId8"/>
    <p:sldId id="455" r:id="rId9"/>
    <p:sldId id="454" r:id="rId10"/>
    <p:sldId id="453" r:id="rId11"/>
    <p:sldId id="452" r:id="rId12"/>
    <p:sldId id="451" r:id="rId13"/>
    <p:sldId id="456" r:id="rId14"/>
    <p:sldId id="450" r:id="rId15"/>
    <p:sldId id="457" r:id="rId16"/>
    <p:sldId id="458" r:id="rId17"/>
    <p:sldId id="459" r:id="rId18"/>
    <p:sldId id="460" r:id="rId19"/>
    <p:sldId id="461" r:id="rId20"/>
    <p:sldId id="462" r:id="rId21"/>
    <p:sldId id="463" r:id="rId22"/>
    <p:sldId id="464" r:id="rId23"/>
    <p:sldId id="465" r:id="rId24"/>
    <p:sldId id="466" r:id="rId25"/>
    <p:sldId id="505" r:id="rId26"/>
    <p:sldId id="468" r:id="rId27"/>
    <p:sldId id="469" r:id="rId28"/>
    <p:sldId id="470" r:id="rId29"/>
    <p:sldId id="471" r:id="rId30"/>
    <p:sldId id="472" r:id="rId31"/>
    <p:sldId id="473" r:id="rId32"/>
    <p:sldId id="474" r:id="rId33"/>
    <p:sldId id="475" r:id="rId34"/>
    <p:sldId id="476" r:id="rId35"/>
    <p:sldId id="506" r:id="rId36"/>
    <p:sldId id="507" r:id="rId37"/>
    <p:sldId id="508" r:id="rId38"/>
    <p:sldId id="509" r:id="rId39"/>
    <p:sldId id="510" r:id="rId40"/>
    <p:sldId id="511" r:id="rId41"/>
    <p:sldId id="512" r:id="rId42"/>
    <p:sldId id="513" r:id="rId43"/>
    <p:sldId id="514" r:id="rId44"/>
    <p:sldId id="515" r:id="rId45"/>
    <p:sldId id="516" r:id="rId46"/>
    <p:sldId id="517" r:id="rId47"/>
    <p:sldId id="518" r:id="rId48"/>
    <p:sldId id="519" r:id="rId49"/>
    <p:sldId id="520" r:id="rId50"/>
    <p:sldId id="521" r:id="rId51"/>
    <p:sldId id="522" r:id="rId52"/>
    <p:sldId id="523" r:id="rId53"/>
    <p:sldId id="524" r:id="rId54"/>
    <p:sldId id="525" r:id="rId55"/>
    <p:sldId id="526" r:id="rId56"/>
    <p:sldId id="527" r:id="rId57"/>
    <p:sldId id="528" r:id="rId58"/>
    <p:sldId id="529" r:id="rId59"/>
    <p:sldId id="530" r:id="rId60"/>
    <p:sldId id="531" r:id="rId61"/>
    <p:sldId id="532" r:id="rId62"/>
    <p:sldId id="533" r:id="rId63"/>
    <p:sldId id="534" r:id="rId64"/>
    <p:sldId id="535" r:id="rId6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6F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8" autoAdjust="0"/>
    <p:restoredTop sz="94660"/>
  </p:normalViewPr>
  <p:slideViewPr>
    <p:cSldViewPr>
      <p:cViewPr varScale="1">
        <p:scale>
          <a:sx n="69" d="100"/>
          <a:sy n="69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5%20ok\PJ015%20PT%20(ok).xls" TargetMode="External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5%20ok\PJ015%20PT%20(ok).xls" TargetMode="External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5%20ok\PJ015%20NA%20(ok).xls" TargetMode="External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5%20ok\PJ015%20NA%20(ok).xls" TargetMode="External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5%20ok\PJ015%20Clorofila%20(ok).xls" TargetMode="External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5%20ok\PJ015%20Clorofila%20(ok).xls" TargetMode="External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5%20ok\PJ015%20Fe%20(ok).xls" TargetMode="External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5%20ok\PJ015%20Fe%20(ok).xls" TargetMode="External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5%20ok\PJ015%20Turbidez%20(ok).xls" TargetMode="External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5%20ok\PJ015%20Turbidez%20(ok)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11.xlsx"/><Relationship Id="rId1" Type="http://schemas.openxmlformats.org/officeDocument/2006/relationships/themeOverride" Target="../theme/themeOverride6.xml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56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5%20ok\PJ015%20E-Coli%20(ok).xls" TargetMode="External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5%20ok\PJ015%20E-Coli%20(ok)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13.xlsx"/><Relationship Id="rId1" Type="http://schemas.openxmlformats.org/officeDocument/2006/relationships/themeOverride" Target="../theme/themeOverride7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rvdb1\Canada%20CE\Enquadramento%20PCJ\Enquadramento%20DAEE%20-%20Minas%20Gerais\PJ001%20(ok)\E-Coli%20(ok).xls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18.xlsx"/><Relationship Id="rId1" Type="http://schemas.openxmlformats.org/officeDocument/2006/relationships/themeOverride" Target="../theme/themeOverride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Enquadramento%20PCJ\Enquadramento%20DAEE%20-%20Minas%20Gerais\PJ024%20(ok)\PJ024%20OD%20(ok).xls" TargetMode="External"/><Relationship Id="rId1" Type="http://schemas.openxmlformats.org/officeDocument/2006/relationships/themeOverride" Target="../theme/themeOverride9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0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1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Enquadramento%20PCJ\Enquadramento%20DAEE%20-%20Minas%20Gerais\PJ024%20(ok)\PJ024%20DBO%20(ok).xls" TargetMode="External"/><Relationship Id="rId1" Type="http://schemas.openxmlformats.org/officeDocument/2006/relationships/themeOverride" Target="../theme/themeOverride10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2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3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srvdb1\Canada%20CE\Enquadramento%20PCJ\Enquadramento%20DAEE%20-%20Minas%20Gerais\PJ024%20(ok)\PT%20(ok).xls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4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25.xlsx"/><Relationship Id="rId1" Type="http://schemas.openxmlformats.org/officeDocument/2006/relationships/themeOverride" Target="../theme/themeOverride1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3.xlsx"/><Relationship Id="rId1" Type="http://schemas.openxmlformats.org/officeDocument/2006/relationships/themeOverride" Target="../theme/themeOverride2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Planilha_do_Microsoft_Office_Excel26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27.xlsx"/><Relationship Id="rId1" Type="http://schemas.openxmlformats.org/officeDocument/2006/relationships/themeOverride" Target="../theme/themeOverride12.xm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8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29.xlsx"/><Relationship Id="rId1" Type="http://schemas.openxmlformats.org/officeDocument/2006/relationships/themeOverride" Target="../theme/themeOverride13.xm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0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1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32.xlsx"/><Relationship Id="rId1" Type="http://schemas.openxmlformats.org/officeDocument/2006/relationships/themeOverride" Target="../theme/themeOverride14.xm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3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4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5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4.xlsx"/><Relationship Id="rId1" Type="http://schemas.openxmlformats.org/officeDocument/2006/relationships/themeOverride" Target="../theme/themeOverride3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srvdb1\Canada%20CE\Enquadramento%20PCJ\Enquadramento%20DAEE%20-%20Minas%20Gerais\PJ024%20(ok)\E-Coli%20(ok).xls" TargetMode="External"/><Relationship Id="rId1" Type="http://schemas.openxmlformats.org/officeDocument/2006/relationships/themeOverride" Target="../theme/themeOverride15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36.xlsx"/><Relationship Id="rId1" Type="http://schemas.openxmlformats.org/officeDocument/2006/relationships/themeOverride" Target="../theme/themeOverride16.xm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7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Enquadramento%20PCJ\Enquadramento%20DAEE%20-%20Minas%20Gerais\PJ009%20ok\PJ009%20OD%20(ok).xlsx" TargetMode="External"/><Relationship Id="rId1" Type="http://schemas.openxmlformats.org/officeDocument/2006/relationships/themeOverride" Target="../theme/themeOverride17.xm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8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9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Enquadramento%20PCJ\Enquadramento%20DAEE%20-%20Minas%20Gerais\PJ009%20ok\PJ009%20DBO%20(ok).xls" TargetMode="External"/><Relationship Id="rId1" Type="http://schemas.openxmlformats.org/officeDocument/2006/relationships/themeOverride" Target="../theme/themeOverride18.xm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0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1.xlsx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srvdb1\Canada%20CE\Enquadramento%20PCJ\Enquadramento%20DAEE%20-%20Minas%20Gerais\PJ009%20ok\P009%20PT%20(ok).xls" TargetMode="External"/><Relationship Id="rId1" Type="http://schemas.openxmlformats.org/officeDocument/2006/relationships/themeOverride" Target="../theme/themeOverride19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2.xlsx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43.xlsx"/><Relationship Id="rId1" Type="http://schemas.openxmlformats.org/officeDocument/2006/relationships/themeOverride" Target="../theme/themeOverride20.xml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44.xlsx"/><Relationship Id="rId1" Type="http://schemas.openxmlformats.org/officeDocument/2006/relationships/themeOverride" Target="../theme/themeOverride21.xm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5.xlsx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46.xlsx"/><Relationship Id="rId1" Type="http://schemas.openxmlformats.org/officeDocument/2006/relationships/themeOverride" Target="../theme/themeOverride22.xm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7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8.xlsx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49.xlsx"/><Relationship Id="rId1" Type="http://schemas.openxmlformats.org/officeDocument/2006/relationships/themeOverride" Target="../theme/themeOverride23.xml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50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5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52.xlsx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Planilha_do_Microsoft_Office_Excel53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2%20ok\PJ012%20OD%20(ok).xls" TargetMode="External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2%20ok\PJ012%20OD%20(ok).xls" TargetMode="External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2%20ok\PJ012%20DBO%20(ok).xls" TargetMode="External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2%20ok\PJ012%20DBO%20(ok).xls" TargetMode="External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2%20ok\PJ012%20PT%20(ok).xls" TargetMode="External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2%20ok\PJ012%20PT%20(ok).xls" TargetMode="External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2%20ok\PJ012%20NA%20(ok).xls" TargetMode="External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2%20ok\PJ012%20NA%20(ok)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7.xlsx"/><Relationship Id="rId1" Type="http://schemas.openxmlformats.org/officeDocument/2006/relationships/themeOverride" Target="../theme/themeOverride4.xml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2%20ok\PJ012%20Clorofila%20(ok).xls" TargetMode="External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2%20ok\PJ012%20Clorofila%20(ok).xls" TargetMode="External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2%20ok\PJ012%20FE%20(ok).xls" TargetMode="External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2%20ok\PJ012%20FE%20(ok).xls" TargetMode="External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2%20ok\PJ012%20Turbidez%20(ok).xls" TargetMode="External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2%20ok\PJ012%20Turbidez%20(ok).xls" TargetMode="External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54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2%20ok\PJ012%20E-Coli%20(ok).xls" TargetMode="External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2%20ok\PJ012%20E-Coli%20(ok).xls" TargetMode="External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8\PJ018%20OD%20(ok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8\PJ018%20OD%20(ok).xlsx" TargetMode="External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8\PJ018%20DBO%20(ok).xls" TargetMode="External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8\PJ018%20DBO%20(ok).xls" TargetMode="External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8\PJ018%20PT%20(ok).xls" TargetMode="External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8\PJ018%20PT%20(ok).xls" TargetMode="External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8\PJ018%20NA%20(ok).xls" TargetMode="External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8\PJ018%20NA%20(ok).xls" TargetMode="External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8\PJ018%20Clorofila%20(ok).xls" TargetMode="External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8\PJ018%20Clorofila%20(ok).xls" TargetMode="External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8\PJ018%20Fe%20(ok)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9.xlsx"/><Relationship Id="rId1" Type="http://schemas.openxmlformats.org/officeDocument/2006/relationships/themeOverride" Target="../theme/themeOverride5.xml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8\PJ018%20Fe%20(ok).xls" TargetMode="External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8\PJ018%20Turbidez%20(ok).xls" TargetMode="External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8\PJ018%20Turbidez%20(ok).xls" TargetMode="External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55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8\PJ018%20E-Coli%20(ok).xls" TargetMode="External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8\PJ018%20E-Coli%20(ok).xls" TargetMode="External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5%20ok\PJ015%20OD%20(ok).xlsx" TargetMode="External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5%20ok\PJ015%20OD%20(ok).xlsx" TargetMode="External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5%20ok\PJ015%20DBO%20(ok).xls" TargetMode="External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Enquadramento%20PCJ\Enquadramento%20DAEE%20-%20Minas%20Gerais\PJ015%20ok\PJ015%20DBO%20(ok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</a:t>
            </a:r>
            <a:r>
              <a:rPr lang="pt-BR" dirty="0" smtClean="0"/>
              <a:t>ao</a:t>
            </a:r>
            <a:r>
              <a:rPr lang="pt-BR" baseline="0" dirty="0" smtClean="0"/>
              <a:t> Padrão</a:t>
            </a:r>
            <a:r>
              <a:rPr lang="pt-BR" dirty="0" smtClean="0"/>
              <a:t> </a:t>
            </a:r>
            <a:r>
              <a:rPr lang="pt-BR" dirty="0"/>
              <a:t>Classe 2</a:t>
            </a:r>
          </a:p>
        </c:rich>
      </c:tx>
      <c:layout>
        <c:manualLayout>
          <c:xMode val="edge"/>
          <c:yMode val="edge"/>
          <c:x val="0.24663653036729988"/>
          <c:y val="4.629646184378207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784375207185283"/>
          <c:y val="0.16770167427701668"/>
          <c:w val="0.85036328111289206"/>
          <c:h val="0.761679550330182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'Atendimento à Classe'!$E$16:$E$19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'Atendimento à Classe'!$F$16:$F$19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gapWidth val="219"/>
        <c:overlap val="-27"/>
        <c:axId val="104533376"/>
        <c:axId val="104584320"/>
      </c:barChart>
      <c:catAx>
        <c:axId val="1045333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4584320"/>
        <c:crosses val="autoZero"/>
        <c:auto val="1"/>
        <c:lblAlgn val="ctr"/>
        <c:lblOffset val="100"/>
      </c:catAx>
      <c:valAx>
        <c:axId val="104584320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 dirty="0" smtClean="0"/>
                  <a:t>Porcentagem (%)</a:t>
                </a:r>
                <a:endParaRPr lang="pt-BR" dirty="0"/>
              </a:p>
            </c:rich>
          </c:tx>
          <c:layout/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4533376"/>
        <c:crosses val="autoZero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cat>
            <c:numRef>
              <c:f>Tendência!$A$2:$A$12</c:f>
              <c:numCache>
                <c:formatCode>d/m/yyyy</c:formatCode>
                <c:ptCount val="11"/>
                <c:pt idx="0">
                  <c:v>40784</c:v>
                </c:pt>
                <c:pt idx="1">
                  <c:v>40955</c:v>
                </c:pt>
                <c:pt idx="2">
                  <c:v>41053</c:v>
                </c:pt>
                <c:pt idx="3">
                  <c:v>41144</c:v>
                </c:pt>
                <c:pt idx="4">
                  <c:v>41221</c:v>
                </c:pt>
                <c:pt idx="5">
                  <c:v>41320</c:v>
                </c:pt>
                <c:pt idx="6">
                  <c:v>41410</c:v>
                </c:pt>
                <c:pt idx="7">
                  <c:v>41502</c:v>
                </c:pt>
                <c:pt idx="8">
                  <c:v>41578</c:v>
                </c:pt>
                <c:pt idx="9">
                  <c:v>41683</c:v>
                </c:pt>
                <c:pt idx="10">
                  <c:v>41778</c:v>
                </c:pt>
              </c:numCache>
            </c:numRef>
          </c:cat>
          <c:val>
            <c:numRef>
              <c:f>Tendência!$B$2:$B$12</c:f>
              <c:numCache>
                <c:formatCode>General</c:formatCode>
                <c:ptCount val="11"/>
                <c:pt idx="0">
                  <c:v>0.53</c:v>
                </c:pt>
                <c:pt idx="1">
                  <c:v>2.29</c:v>
                </c:pt>
                <c:pt idx="2">
                  <c:v>6.0000000000000019E-3</c:v>
                </c:pt>
                <c:pt idx="3">
                  <c:v>1.0680000000000001</c:v>
                </c:pt>
                <c:pt idx="4">
                  <c:v>0.53400000000000003</c:v>
                </c:pt>
                <c:pt idx="5">
                  <c:v>2.67</c:v>
                </c:pt>
                <c:pt idx="6">
                  <c:v>0.80100000000000005</c:v>
                </c:pt>
                <c:pt idx="7">
                  <c:v>0.26700000000000002</c:v>
                </c:pt>
                <c:pt idx="8">
                  <c:v>2.5129411764999992</c:v>
                </c:pt>
                <c:pt idx="9">
                  <c:v>0.26700000000000002</c:v>
                </c:pt>
                <c:pt idx="10">
                  <c:v>0.13350000000000001</c:v>
                </c:pt>
              </c:numCache>
            </c:numRef>
          </c:val>
        </c:ser>
        <c:marker val="1"/>
        <c:axId val="114523520"/>
        <c:axId val="114702592"/>
      </c:lineChart>
      <c:dateAx>
        <c:axId val="114523520"/>
        <c:scaling>
          <c:orientation val="minMax"/>
          <c:max val="41791"/>
        </c:scaling>
        <c:axPos val="b"/>
        <c:numFmt formatCode="d/m/yyyy" sourceLinked="0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702592"/>
        <c:crosses val="autoZero"/>
        <c:lblOffset val="100"/>
        <c:baseTimeUnit val="months"/>
        <c:majorUnit val="3"/>
        <c:majorTimeUnit val="months"/>
        <c:minorUnit val="1"/>
        <c:minorTimeUnit val="months"/>
      </c:dateAx>
      <c:valAx>
        <c:axId val="114702592"/>
        <c:scaling>
          <c:logBase val="10"/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Clorofila (ug/L)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523520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 Classe 2 </a:t>
            </a:r>
          </a:p>
        </c:rich>
      </c:tx>
      <c:layout>
        <c:manualLayout>
          <c:xMode val="edge"/>
          <c:yMode val="edge"/>
          <c:x val="0.24656233595800536"/>
          <c:y val="4.166681750988023E-2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cat>
            <c:numRef>
              <c:f>'JAGR 02800 - FT'!$G$71:$G$74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'JAGR 02800 - FT'!$H$71:$H$74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gapWidth val="219"/>
        <c:overlap val="-27"/>
        <c:axId val="94273920"/>
        <c:axId val="94275456"/>
      </c:barChart>
      <c:catAx>
        <c:axId val="942739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275456"/>
        <c:crosses val="autoZero"/>
        <c:auto val="1"/>
        <c:lblAlgn val="ctr"/>
        <c:lblOffset val="100"/>
      </c:catAx>
      <c:valAx>
        <c:axId val="94275456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 </a:t>
                </a:r>
              </a:p>
            </c:rich>
          </c:tx>
          <c:layout>
            <c:manualLayout>
              <c:xMode val="edge"/>
              <c:yMode val="edge"/>
              <c:x val="1.9444444444444445E-2"/>
              <c:y val="0.3507098681630313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273920"/>
        <c:crosses val="autoZero"/>
        <c:crossBetween val="between"/>
      </c:valAx>
      <c:spPr>
        <a:noFill/>
        <a:ln w="25400">
          <a:solidFill>
            <a:schemeClr val="bg2"/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'Evolução Temporal'!$A$2:$A$84</c:f>
              <c:numCache>
                <c:formatCode>dd/mm/yyyy</c:formatCode>
                <c:ptCount val="83"/>
                <c:pt idx="0">
                  <c:v>40784</c:v>
                </c:pt>
                <c:pt idx="1">
                  <c:v>40850</c:v>
                </c:pt>
                <c:pt idx="2">
                  <c:v>40955</c:v>
                </c:pt>
                <c:pt idx="3">
                  <c:v>41053</c:v>
                </c:pt>
                <c:pt idx="4">
                  <c:v>41144</c:v>
                </c:pt>
                <c:pt idx="5">
                  <c:v>41221</c:v>
                </c:pt>
                <c:pt idx="6">
                  <c:v>41320</c:v>
                </c:pt>
                <c:pt idx="7">
                  <c:v>41410</c:v>
                </c:pt>
                <c:pt idx="8">
                  <c:v>41502</c:v>
                </c:pt>
                <c:pt idx="9">
                  <c:v>41578</c:v>
                </c:pt>
                <c:pt idx="10">
                  <c:v>41683</c:v>
                </c:pt>
                <c:pt idx="11">
                  <c:v>41778</c:v>
                </c:pt>
              </c:numCache>
            </c:numRef>
          </c:cat>
          <c:val>
            <c:numRef>
              <c:f>'Evolução Temporal'!$B$2:$B$84</c:f>
              <c:numCache>
                <c:formatCode>General</c:formatCode>
                <c:ptCount val="83"/>
                <c:pt idx="0">
                  <c:v>6.0000000000000019E-2</c:v>
                </c:pt>
                <c:pt idx="1">
                  <c:v>2.0000000000000007E-2</c:v>
                </c:pt>
                <c:pt idx="2">
                  <c:v>8.0000000000000029E-2</c:v>
                </c:pt>
                <c:pt idx="3">
                  <c:v>6.0000000000000019E-2</c:v>
                </c:pt>
                <c:pt idx="4">
                  <c:v>6.0000000000000019E-2</c:v>
                </c:pt>
                <c:pt idx="5">
                  <c:v>3.0000000000000002E-2</c:v>
                </c:pt>
                <c:pt idx="6">
                  <c:v>9.0000000000000024E-2</c:v>
                </c:pt>
                <c:pt idx="7">
                  <c:v>3.0000000000000002E-2</c:v>
                </c:pt>
                <c:pt idx="8">
                  <c:v>3.0000000000000002E-2</c:v>
                </c:pt>
                <c:pt idx="9">
                  <c:v>2.0000000000000007E-2</c:v>
                </c:pt>
                <c:pt idx="10">
                  <c:v>2.0000000000000007E-2</c:v>
                </c:pt>
                <c:pt idx="11">
                  <c:v>2.0000000000000007E-2</c:v>
                </c:pt>
              </c:numCache>
            </c:numRef>
          </c:val>
        </c:ser>
        <c:marker val="1"/>
        <c:axId val="94317184"/>
        <c:axId val="94318976"/>
      </c:lineChart>
      <c:dateAx>
        <c:axId val="94317184"/>
        <c:scaling>
          <c:orientation val="minMax"/>
          <c:max val="41974"/>
          <c:min val="4054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318976"/>
        <c:crossesAt val="1.0000000000000005E-2"/>
        <c:auto val="1"/>
        <c:lblOffset val="100"/>
        <c:baseTimeUnit val="months"/>
        <c:majorUnit val="6"/>
        <c:majorTimeUnit val="months"/>
      </c:dateAx>
      <c:valAx>
        <c:axId val="94318976"/>
        <c:scaling>
          <c:orientation val="minMax"/>
          <c:max val="1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317184"/>
        <c:crosses val="autoZero"/>
        <c:crossBetween val="between"/>
        <c:majorUnit val="0.1"/>
      </c:valAx>
      <c:spPr>
        <a:noFill/>
        <a:ln w="25400">
          <a:solidFill>
            <a:schemeClr val="bg2"/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tx>
            <c:strRef>
              <c:f>'Evolução Temporal'!$B$1</c:f>
              <c:strCache>
                <c:ptCount val="1"/>
                <c:pt idx="0">
                  <c:v>Vparmt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'Evolução Temporal'!$A$2:$A$87</c:f>
              <c:numCache>
                <c:formatCode>dd/mm/yyyy</c:formatCode>
                <c:ptCount val="86"/>
                <c:pt idx="0">
                  <c:v>40784</c:v>
                </c:pt>
                <c:pt idx="1">
                  <c:v>40850</c:v>
                </c:pt>
                <c:pt idx="2">
                  <c:v>40955</c:v>
                </c:pt>
                <c:pt idx="3">
                  <c:v>41053</c:v>
                </c:pt>
                <c:pt idx="4">
                  <c:v>41144</c:v>
                </c:pt>
                <c:pt idx="5">
                  <c:v>41221</c:v>
                </c:pt>
                <c:pt idx="6">
                  <c:v>41320</c:v>
                </c:pt>
                <c:pt idx="7">
                  <c:v>41410</c:v>
                </c:pt>
                <c:pt idx="8">
                  <c:v>41502</c:v>
                </c:pt>
                <c:pt idx="9">
                  <c:v>41578</c:v>
                </c:pt>
                <c:pt idx="10">
                  <c:v>41683</c:v>
                </c:pt>
                <c:pt idx="11">
                  <c:v>41778</c:v>
                </c:pt>
              </c:numCache>
            </c:numRef>
          </c:cat>
          <c:val>
            <c:numRef>
              <c:f>'Evolução Temporal'!$B$2:$B$87</c:f>
              <c:numCache>
                <c:formatCode>General</c:formatCode>
                <c:ptCount val="8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0.25</c:v>
                </c:pt>
                <c:pt idx="4">
                  <c:v>0.12000000000000002</c:v>
                </c:pt>
                <c:pt idx="5">
                  <c:v>0.15000000000000005</c:v>
                </c:pt>
                <c:pt idx="6">
                  <c:v>0.13</c:v>
                </c:pt>
                <c:pt idx="7">
                  <c:v>0.1</c:v>
                </c:pt>
                <c:pt idx="8">
                  <c:v>0.23</c:v>
                </c:pt>
                <c:pt idx="9">
                  <c:v>0.1</c:v>
                </c:pt>
                <c:pt idx="10">
                  <c:v>0.1</c:v>
                </c:pt>
                <c:pt idx="11">
                  <c:v>0.23</c:v>
                </c:pt>
              </c:numCache>
            </c:numRef>
          </c:val>
        </c:ser>
        <c:marker val="1"/>
        <c:axId val="94431488"/>
        <c:axId val="94437376"/>
      </c:lineChart>
      <c:dateAx>
        <c:axId val="94431488"/>
        <c:scaling>
          <c:orientation val="minMax"/>
          <c:max val="41791"/>
        </c:scaling>
        <c:axPos val="b"/>
        <c:numFmt formatCode="d/m/yyyy" sourceLinked="0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437376"/>
        <c:crosses val="autoZero"/>
        <c:auto val="1"/>
        <c:lblOffset val="100"/>
        <c:baseTimeUnit val="months"/>
      </c:dateAx>
      <c:valAx>
        <c:axId val="944373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N- Amoniacal (mg/L)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4314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Porcentagem de Atendimento ao Padrão da Classe 2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cat>
            <c:numRef>
              <c:f>'Porcentagem de Desconformidade'!$G$31:$G$34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'Porcentagem de Desconformidade'!$H$31:$H$34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gapWidth val="219"/>
        <c:overlap val="-27"/>
        <c:axId val="94482432"/>
        <c:axId val="94483968"/>
      </c:barChart>
      <c:catAx>
        <c:axId val="944824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483968"/>
        <c:crosses val="autoZero"/>
        <c:auto val="1"/>
        <c:lblAlgn val="ctr"/>
        <c:lblOffset val="100"/>
      </c:catAx>
      <c:valAx>
        <c:axId val="94483968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4824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Porcentagem de Atendimento ao Padrão Classe 2</a:t>
            </a:r>
          </a:p>
        </c:rich>
      </c:tx>
      <c:layout>
        <c:manualLayout>
          <c:xMode val="edge"/>
          <c:yMode val="edge"/>
          <c:x val="0.14037489063867017"/>
          <c:y val="4.6296204378464149E-2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'Conformidade - Clorofila'!$S$21:$S$24</c:f>
              <c:strCache>
                <c:ptCount val="1"/>
                <c:pt idx="0">
                  <c:v>100 100 100 100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numRef>
              <c:f>'Conformidade - Clorofila'!$R$21:$R$24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'Conformidade - Clorofila'!$S$21:$S$24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gapWidth val="219"/>
        <c:overlap val="-27"/>
        <c:axId val="94562560"/>
        <c:axId val="94568448"/>
      </c:barChart>
      <c:catAx>
        <c:axId val="945625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568448"/>
        <c:crosses val="autoZero"/>
        <c:auto val="1"/>
        <c:lblAlgn val="ctr"/>
        <c:lblOffset val="100"/>
      </c:catAx>
      <c:valAx>
        <c:axId val="94568448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5625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cat>
            <c:numRef>
              <c:f>Tendência!$A$2:$A$11</c:f>
              <c:numCache>
                <c:formatCode>dd/mm/yyyy</c:formatCode>
                <c:ptCount val="10"/>
                <c:pt idx="0">
                  <c:v>40784</c:v>
                </c:pt>
                <c:pt idx="1">
                  <c:v>40955</c:v>
                </c:pt>
                <c:pt idx="2">
                  <c:v>41053</c:v>
                </c:pt>
                <c:pt idx="3">
                  <c:v>41144</c:v>
                </c:pt>
                <c:pt idx="4">
                  <c:v>41221</c:v>
                </c:pt>
                <c:pt idx="5">
                  <c:v>41320</c:v>
                </c:pt>
                <c:pt idx="6">
                  <c:v>41410</c:v>
                </c:pt>
                <c:pt idx="7">
                  <c:v>41502</c:v>
                </c:pt>
                <c:pt idx="8">
                  <c:v>41578</c:v>
                </c:pt>
                <c:pt idx="9">
                  <c:v>41683</c:v>
                </c:pt>
              </c:numCache>
            </c:numRef>
          </c:cat>
          <c:val>
            <c:numRef>
              <c:f>Tendência!$B$2:$B$11</c:f>
              <c:numCache>
                <c:formatCode>General</c:formatCode>
                <c:ptCount val="10"/>
                <c:pt idx="0">
                  <c:v>2.67</c:v>
                </c:pt>
                <c:pt idx="1">
                  <c:v>6.0000000000000019E-3</c:v>
                </c:pt>
                <c:pt idx="2">
                  <c:v>6.0000000000000019E-3</c:v>
                </c:pt>
                <c:pt idx="3">
                  <c:v>0.53400000000000003</c:v>
                </c:pt>
                <c:pt idx="4">
                  <c:v>1.78</c:v>
                </c:pt>
                <c:pt idx="5">
                  <c:v>0.45</c:v>
                </c:pt>
                <c:pt idx="6">
                  <c:v>2.0933333332999999</c:v>
                </c:pt>
                <c:pt idx="7">
                  <c:v>1.0680000000000001</c:v>
                </c:pt>
                <c:pt idx="8">
                  <c:v>1.6020000000000001</c:v>
                </c:pt>
                <c:pt idx="9">
                  <c:v>1.0680000000000001</c:v>
                </c:pt>
              </c:numCache>
            </c:numRef>
          </c:val>
        </c:ser>
        <c:marker val="1"/>
        <c:axId val="94600576"/>
        <c:axId val="94614656"/>
      </c:lineChart>
      <c:dateAx>
        <c:axId val="94600576"/>
        <c:scaling>
          <c:orientation val="minMax"/>
          <c:max val="41760"/>
        </c:scaling>
        <c:axPos val="b"/>
        <c:numFmt formatCode="d/m/yyyy" sourceLinked="0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614656"/>
        <c:crosses val="autoZero"/>
        <c:lblOffset val="100"/>
        <c:baseTimeUnit val="months"/>
        <c:majorUnit val="3"/>
        <c:majorTimeUnit val="months"/>
        <c:minorUnit val="2"/>
        <c:minorTimeUnit val="months"/>
      </c:dateAx>
      <c:valAx>
        <c:axId val="94614656"/>
        <c:scaling>
          <c:logBase val="10"/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Clorofila (ug/L)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600576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% Atendimento</a:t>
            </a:r>
            <a:r>
              <a:rPr lang="pt-BR" baseline="0"/>
              <a:t> à Classe 2</a:t>
            </a:r>
            <a:endParaRPr lang="pt-BR"/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cat>
            <c:numRef>
              <c:f>'% Atendimento à Classe 2 - FE'!$F$11:$F$14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'% Atendimento à Classe 2 - FE'!$G$11:$G$14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gapWidth val="219"/>
        <c:overlap val="-27"/>
        <c:axId val="94771456"/>
        <c:axId val="94793728"/>
      </c:barChart>
      <c:catAx>
        <c:axId val="947714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793728"/>
        <c:crosses val="autoZero"/>
        <c:auto val="1"/>
        <c:lblAlgn val="ctr"/>
        <c:lblOffset val="100"/>
      </c:catAx>
      <c:valAx>
        <c:axId val="94793728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Procentagem (%)</a:t>
                </a:r>
              </a:p>
            </c:rich>
          </c:tx>
          <c:layout>
            <c:manualLayout>
              <c:xMode val="edge"/>
              <c:yMode val="edge"/>
              <c:x val="8.3333333333333367E-3"/>
              <c:y val="0.3460801254009917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7714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'Evolução Temporal'!$A$2:$A$7</c:f>
              <c:numCache>
                <c:formatCode>dd/mm/yyyy</c:formatCode>
                <c:ptCount val="6"/>
                <c:pt idx="0">
                  <c:v>40784</c:v>
                </c:pt>
                <c:pt idx="1">
                  <c:v>40955</c:v>
                </c:pt>
                <c:pt idx="2">
                  <c:v>41144</c:v>
                </c:pt>
                <c:pt idx="3">
                  <c:v>41320</c:v>
                </c:pt>
                <c:pt idx="4">
                  <c:v>41502</c:v>
                </c:pt>
                <c:pt idx="5">
                  <c:v>41683</c:v>
                </c:pt>
              </c:numCache>
            </c:numRef>
          </c:cat>
          <c:val>
            <c:numRef>
              <c:f>'Evolução Temporal'!$B$2:$B$7</c:f>
              <c:numCache>
                <c:formatCode>General</c:formatCode>
                <c:ptCount val="6"/>
                <c:pt idx="0">
                  <c:v>0.26500000000000001</c:v>
                </c:pt>
                <c:pt idx="1">
                  <c:v>0.224</c:v>
                </c:pt>
                <c:pt idx="2">
                  <c:v>0.2266</c:v>
                </c:pt>
                <c:pt idx="3">
                  <c:v>0.27500000000000002</c:v>
                </c:pt>
                <c:pt idx="4">
                  <c:v>0.23100000000000001</c:v>
                </c:pt>
                <c:pt idx="5">
                  <c:v>0.1048</c:v>
                </c:pt>
              </c:numCache>
            </c:numRef>
          </c:val>
        </c:ser>
        <c:marker val="1"/>
        <c:axId val="94826496"/>
        <c:axId val="94828032"/>
      </c:lineChart>
      <c:dateAx>
        <c:axId val="94826496"/>
        <c:scaling>
          <c:orientation val="minMax"/>
          <c:max val="41699"/>
        </c:scaling>
        <c:axPos val="b"/>
        <c:numFmt formatCode="d/m/yyyy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828032"/>
        <c:crosses val="autoZero"/>
        <c:auto val="1"/>
        <c:lblOffset val="100"/>
        <c:baseTimeUnit val="months"/>
      </c:dateAx>
      <c:valAx>
        <c:axId val="948280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Ferro Dissolvido (mg/L)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826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782798178265105"/>
          <c:y val="0.15478349047954854"/>
          <c:w val="0.84328893467755772"/>
          <c:h val="0.63367570988532651"/>
        </c:manualLayout>
      </c:layout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'JAGR 02800 - Turbidez'!$A$2:$A$13</c:f>
              <c:numCache>
                <c:formatCode>dd/mm/yyyy</c:formatCode>
                <c:ptCount val="12"/>
                <c:pt idx="0">
                  <c:v>40784</c:v>
                </c:pt>
                <c:pt idx="1">
                  <c:v>40850</c:v>
                </c:pt>
                <c:pt idx="2">
                  <c:v>40955</c:v>
                </c:pt>
                <c:pt idx="3">
                  <c:v>41053</c:v>
                </c:pt>
                <c:pt idx="4">
                  <c:v>41144</c:v>
                </c:pt>
                <c:pt idx="5">
                  <c:v>41221</c:v>
                </c:pt>
                <c:pt idx="6">
                  <c:v>41320</c:v>
                </c:pt>
                <c:pt idx="7">
                  <c:v>41410</c:v>
                </c:pt>
                <c:pt idx="8">
                  <c:v>41502</c:v>
                </c:pt>
                <c:pt idx="9">
                  <c:v>41578</c:v>
                </c:pt>
                <c:pt idx="10">
                  <c:v>41683</c:v>
                </c:pt>
                <c:pt idx="11">
                  <c:v>41778</c:v>
                </c:pt>
              </c:numCache>
            </c:numRef>
          </c:cat>
          <c:val>
            <c:numRef>
              <c:f>'JAGR 02800 - Turbidez'!$B$2:$B$13</c:f>
              <c:numCache>
                <c:formatCode>General</c:formatCode>
                <c:ptCount val="12"/>
                <c:pt idx="0">
                  <c:v>18.399999999999999</c:v>
                </c:pt>
                <c:pt idx="1">
                  <c:v>8.15</c:v>
                </c:pt>
                <c:pt idx="2">
                  <c:v>35.700000000000003</c:v>
                </c:pt>
                <c:pt idx="3">
                  <c:v>10.200000000000001</c:v>
                </c:pt>
                <c:pt idx="4">
                  <c:v>8.67</c:v>
                </c:pt>
                <c:pt idx="5">
                  <c:v>35.1</c:v>
                </c:pt>
                <c:pt idx="6">
                  <c:v>57.1</c:v>
                </c:pt>
                <c:pt idx="7">
                  <c:v>19.3</c:v>
                </c:pt>
                <c:pt idx="8">
                  <c:v>9.89</c:v>
                </c:pt>
                <c:pt idx="9">
                  <c:v>12.2</c:v>
                </c:pt>
                <c:pt idx="10">
                  <c:v>7.46</c:v>
                </c:pt>
                <c:pt idx="11">
                  <c:v>10.5</c:v>
                </c:pt>
              </c:numCache>
            </c:numRef>
          </c:val>
        </c:ser>
        <c:marker val="1"/>
        <c:axId val="95001216"/>
        <c:axId val="95019392"/>
      </c:lineChart>
      <c:dateAx>
        <c:axId val="95001216"/>
        <c:scaling>
          <c:orientation val="minMax"/>
          <c:max val="41791"/>
        </c:scaling>
        <c:axPos val="b"/>
        <c:numFmt formatCode="d/m/yyyy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5019392"/>
        <c:crosses val="autoZero"/>
        <c:auto val="1"/>
        <c:lblOffset val="100"/>
        <c:baseTimeUnit val="months"/>
      </c:dateAx>
      <c:valAx>
        <c:axId val="950193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Turbidez (UNT)</a:t>
                </a:r>
              </a:p>
            </c:rich>
          </c:tx>
          <c:layout>
            <c:manualLayout>
              <c:xMode val="edge"/>
              <c:yMode val="edge"/>
              <c:x val="1.8691534525926201E-2"/>
              <c:y val="0.3226175086323164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50012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5B9BD5"/>
            </a:solidFill>
            <a:ln w="25400">
              <a:noFill/>
            </a:ln>
          </c:spPr>
          <c:cat>
            <c:numRef>
              <c:f>'Atendimento à Classe'!$F$94:$F$97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'Atendimento à Classe'!$G$94:$G$97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gapWidth val="219"/>
        <c:overlap val="-27"/>
        <c:axId val="95035776"/>
        <c:axId val="95037312"/>
      </c:barChart>
      <c:catAx>
        <c:axId val="950357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5037312"/>
        <c:crosses val="autoZero"/>
        <c:auto val="1"/>
        <c:lblAlgn val="ctr"/>
        <c:lblOffset val="100"/>
      </c:catAx>
      <c:valAx>
        <c:axId val="95037312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5035776"/>
        <c:crosses val="autoZero"/>
        <c:crossBetween val="between"/>
        <c:majorUnit val="20"/>
      </c:valAx>
      <c:spPr>
        <a:noFill/>
        <a:ln w="25400">
          <a:solidFill>
            <a:schemeClr val="accent1"/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Atendimento ao Padrão</a:t>
            </a:r>
            <a:r>
              <a:rPr lang="pt-BR" baseline="0" dirty="0" smtClean="0"/>
              <a:t> </a:t>
            </a:r>
            <a:r>
              <a:rPr lang="pt-BR" dirty="0" smtClean="0"/>
              <a:t>Classe </a:t>
            </a:r>
            <a:r>
              <a:rPr lang="pt-BR" dirty="0"/>
              <a:t>2</a:t>
            </a:r>
          </a:p>
        </c:rich>
      </c:tx>
      <c:layout>
        <c:manualLayout>
          <c:xMode val="edge"/>
          <c:yMode val="edge"/>
          <c:x val="0.24663653036729988"/>
          <c:y val="4.629630798598137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784375207185283"/>
          <c:y val="0.16770167427701668"/>
          <c:w val="0.85036328111289206"/>
          <c:h val="0.761679550330182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'% Atendimento à Classe 2 - FE'!$F$13:$F$16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'% Atendimento à Classe 2 - FE'!$G$13:$G$16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50</c:v>
                </c:pt>
                <c:pt idx="3">
                  <c:v>100</c:v>
                </c:pt>
              </c:numCache>
            </c:numRef>
          </c:val>
        </c:ser>
        <c:gapWidth val="219"/>
        <c:overlap val="-27"/>
        <c:axId val="120894208"/>
        <c:axId val="120895744"/>
      </c:barChart>
      <c:catAx>
        <c:axId val="1208942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895744"/>
        <c:crosses val="autoZero"/>
        <c:auto val="1"/>
        <c:lblAlgn val="ctr"/>
        <c:lblOffset val="100"/>
      </c:catAx>
      <c:valAx>
        <c:axId val="120895744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 dirty="0" smtClean="0"/>
                  <a:t>Percentual (%)</a:t>
                </a:r>
                <a:endParaRPr lang="pt-BR" dirty="0"/>
              </a:p>
            </c:rich>
          </c:tx>
          <c:layout/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894208"/>
        <c:crosses val="autoZero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 (Período</a:t>
            </a:r>
            <a:r>
              <a:rPr lang="pt-BR" baseline="0"/>
              <a:t> Seco x Período Chuvoso)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782798178265103"/>
          <c:y val="0.15478349047954848"/>
          <c:w val="0.84328893467755772"/>
          <c:h val="0.63367570988532629"/>
        </c:manualLayout>
      </c:layout>
      <c:scatterChart>
        <c:scatterStyle val="lineMarker"/>
        <c:ser>
          <c:idx val="1"/>
          <c:order val="0"/>
          <c:tx>
            <c:strRef>
              <c:f>'Período Seco x Período chuvoso'!$A$20:$A$25</c:f>
              <c:strCache>
                <c:ptCount val="6"/>
                <c:pt idx="0">
                  <c:v>Chuvoso</c:v>
                </c:pt>
              </c:strCache>
            </c:strRef>
          </c:tx>
          <c:spPr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marker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c:spPr>
          </c:marker>
          <c:xVal>
            <c:numRef>
              <c:f>'Período Seco x Período chuvoso'!$B$20:$B$25</c:f>
              <c:numCache>
                <c:formatCode>d/m/yyyy</c:formatCode>
                <c:ptCount val="6"/>
                <c:pt idx="0">
                  <c:v>40850</c:v>
                </c:pt>
                <c:pt idx="1">
                  <c:v>40955</c:v>
                </c:pt>
                <c:pt idx="2">
                  <c:v>41221</c:v>
                </c:pt>
                <c:pt idx="3">
                  <c:v>41320</c:v>
                </c:pt>
                <c:pt idx="4">
                  <c:v>41578</c:v>
                </c:pt>
                <c:pt idx="5">
                  <c:v>41683</c:v>
                </c:pt>
              </c:numCache>
            </c:numRef>
          </c:xVal>
          <c:yVal>
            <c:numRef>
              <c:f>'Período Seco x Período chuvoso'!$C$20:$C$25</c:f>
              <c:numCache>
                <c:formatCode>General</c:formatCode>
                <c:ptCount val="6"/>
                <c:pt idx="0">
                  <c:v>8.15</c:v>
                </c:pt>
                <c:pt idx="1">
                  <c:v>35.700000000000003</c:v>
                </c:pt>
                <c:pt idx="2">
                  <c:v>35.1</c:v>
                </c:pt>
                <c:pt idx="3">
                  <c:v>57.1</c:v>
                </c:pt>
                <c:pt idx="4">
                  <c:v>12.2</c:v>
                </c:pt>
                <c:pt idx="5">
                  <c:v>7.46</c:v>
                </c:pt>
              </c:numCache>
            </c:numRef>
          </c:yVal>
        </c:ser>
        <c:ser>
          <c:idx val="0"/>
          <c:order val="1"/>
          <c:tx>
            <c:strRef>
              <c:f>'Período Seco x Período chuvoso'!$A$14:$A$19</c:f>
              <c:strCache>
                <c:ptCount val="6"/>
                <c:pt idx="0">
                  <c:v>Seco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xVal>
            <c:numRef>
              <c:f>'Período Seco x Período chuvoso'!$B$14:$B$19</c:f>
              <c:numCache>
                <c:formatCode>d/m/yyyy</c:formatCode>
                <c:ptCount val="6"/>
                <c:pt idx="0">
                  <c:v>40784</c:v>
                </c:pt>
                <c:pt idx="1">
                  <c:v>41053</c:v>
                </c:pt>
                <c:pt idx="2">
                  <c:v>41144</c:v>
                </c:pt>
                <c:pt idx="3">
                  <c:v>41410</c:v>
                </c:pt>
                <c:pt idx="4">
                  <c:v>41502</c:v>
                </c:pt>
                <c:pt idx="5">
                  <c:v>41778</c:v>
                </c:pt>
              </c:numCache>
            </c:numRef>
          </c:xVal>
          <c:yVal>
            <c:numRef>
              <c:f>'Período Seco x Período chuvoso'!$C$14:$C$19</c:f>
              <c:numCache>
                <c:formatCode>General</c:formatCode>
                <c:ptCount val="6"/>
                <c:pt idx="0">
                  <c:v>18.399999999999999</c:v>
                </c:pt>
                <c:pt idx="1">
                  <c:v>10.200000000000001</c:v>
                </c:pt>
                <c:pt idx="2">
                  <c:v>8.67</c:v>
                </c:pt>
                <c:pt idx="3">
                  <c:v>19.3</c:v>
                </c:pt>
                <c:pt idx="4">
                  <c:v>9.89</c:v>
                </c:pt>
                <c:pt idx="5">
                  <c:v>10.5</c:v>
                </c:pt>
              </c:numCache>
            </c:numRef>
          </c:yVal>
        </c:ser>
        <c:axId val="126641664"/>
        <c:axId val="126643200"/>
      </c:scatterChart>
      <c:valAx>
        <c:axId val="126641664"/>
        <c:scaling>
          <c:orientation val="minMax"/>
          <c:min val="40725"/>
        </c:scaling>
        <c:axPos val="b"/>
        <c:numFmt formatCode="d/m/yyyy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6643200"/>
        <c:crosses val="autoZero"/>
        <c:crossBetween val="midCat"/>
        <c:majorUnit val="100"/>
      </c:valAx>
      <c:valAx>
        <c:axId val="1266432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 sz="1200"/>
                  <a:t>Turbidez (UNT)</a:t>
                </a:r>
              </a:p>
            </c:rich>
          </c:tx>
          <c:layout>
            <c:manualLayout>
              <c:xMode val="edge"/>
              <c:yMode val="edge"/>
              <c:x val="1.8691534525926201E-2"/>
              <c:y val="0.3226175086323164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6641664"/>
        <c:crosses val="autoZero"/>
        <c:crossBetween val="midCat"/>
      </c:valAx>
      <c:spPr>
        <a:noFill/>
        <a:ln w="25400">
          <a:noFill/>
        </a:ln>
      </c:spPr>
    </c:plotArea>
    <c:legend>
      <c:legendPos val="b"/>
      <c:layout/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'Evolução Temporal'!$A$2:$A$87</c:f>
              <c:numCache>
                <c:formatCode>dd/mm/yyyy</c:formatCode>
                <c:ptCount val="86"/>
                <c:pt idx="0">
                  <c:v>40784</c:v>
                </c:pt>
                <c:pt idx="1">
                  <c:v>40850</c:v>
                </c:pt>
                <c:pt idx="2">
                  <c:v>40955</c:v>
                </c:pt>
                <c:pt idx="3">
                  <c:v>41053</c:v>
                </c:pt>
                <c:pt idx="4">
                  <c:v>41144</c:v>
                </c:pt>
                <c:pt idx="5">
                  <c:v>41221</c:v>
                </c:pt>
                <c:pt idx="6">
                  <c:v>41320</c:v>
                </c:pt>
                <c:pt idx="7">
                  <c:v>41410</c:v>
                </c:pt>
                <c:pt idx="8">
                  <c:v>41502</c:v>
                </c:pt>
                <c:pt idx="9">
                  <c:v>41578</c:v>
                </c:pt>
                <c:pt idx="10">
                  <c:v>41683</c:v>
                </c:pt>
                <c:pt idx="11">
                  <c:v>41778</c:v>
                </c:pt>
              </c:numCache>
            </c:numRef>
          </c:cat>
          <c:val>
            <c:numRef>
              <c:f>'Evolução Temporal'!$B$2:$B$87</c:f>
              <c:numCache>
                <c:formatCode>General</c:formatCode>
                <c:ptCount val="86"/>
                <c:pt idx="0">
                  <c:v>4000</c:v>
                </c:pt>
                <c:pt idx="1">
                  <c:v>4000</c:v>
                </c:pt>
                <c:pt idx="2">
                  <c:v>11200</c:v>
                </c:pt>
                <c:pt idx="3">
                  <c:v>1360</c:v>
                </c:pt>
                <c:pt idx="4">
                  <c:v>880</c:v>
                </c:pt>
                <c:pt idx="5">
                  <c:v>6320</c:v>
                </c:pt>
                <c:pt idx="6">
                  <c:v>4900</c:v>
                </c:pt>
                <c:pt idx="7">
                  <c:v>3300</c:v>
                </c:pt>
                <c:pt idx="8">
                  <c:v>13000</c:v>
                </c:pt>
                <c:pt idx="9">
                  <c:v>4900</c:v>
                </c:pt>
                <c:pt idx="10">
                  <c:v>790</c:v>
                </c:pt>
                <c:pt idx="11">
                  <c:v>790</c:v>
                </c:pt>
              </c:numCache>
            </c:numRef>
          </c:val>
        </c:ser>
        <c:marker val="1"/>
        <c:axId val="95154176"/>
        <c:axId val="95155712"/>
      </c:lineChart>
      <c:dateAx>
        <c:axId val="95154176"/>
        <c:scaling>
          <c:orientation val="minMax"/>
          <c:max val="41974"/>
          <c:min val="4054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5155712"/>
        <c:crossesAt val="1.0000000000000005E-2"/>
        <c:auto val="1"/>
        <c:lblOffset val="100"/>
        <c:baseTimeUnit val="months"/>
        <c:majorUnit val="6"/>
        <c:majorTimeUnit val="months"/>
      </c:dateAx>
      <c:valAx>
        <c:axId val="95155712"/>
        <c:scaling>
          <c:orientation val="minMax"/>
          <c:max val="100000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(UFC/100 mL)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5154176"/>
        <c:crosses val="autoZero"/>
        <c:crossBetween val="between"/>
      </c:valAx>
      <c:spPr>
        <a:noFill/>
        <a:ln w="25400">
          <a:solidFill>
            <a:schemeClr val="tx1">
              <a:lumMod val="15000"/>
              <a:lumOff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491426071741041"/>
          <c:y val="0.18727738370738078"/>
          <c:w val="0.84453018372703348"/>
          <c:h val="0.718276727499225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'% Atendimento - E-Coli'!$F$80:$F$83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'% Atendimento - E-Coli'!$G$80:$G$83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gapWidth val="219"/>
        <c:overlap val="-27"/>
        <c:axId val="95176576"/>
        <c:axId val="95178112"/>
      </c:barChart>
      <c:catAx>
        <c:axId val="951765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5178112"/>
        <c:crosses val="autoZero"/>
        <c:auto val="1"/>
        <c:lblAlgn val="ctr"/>
        <c:lblOffset val="100"/>
      </c:catAx>
      <c:valAx>
        <c:axId val="95178112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Porceentagem (%)</a:t>
                </a:r>
              </a:p>
            </c:rich>
          </c:tx>
          <c:layout>
            <c:manualLayout>
              <c:xMode val="edge"/>
              <c:yMode val="edge"/>
              <c:x val="1.9103195274586867E-2"/>
              <c:y val="0.327999871575686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5176576"/>
        <c:crosses val="autoZero"/>
        <c:crossBetween val="between"/>
        <c:majorUnit val="20"/>
      </c:valAx>
      <c:spPr>
        <a:noFill/>
        <a:ln w="25400">
          <a:solidFill>
            <a:schemeClr val="tx1">
              <a:lumMod val="15000"/>
              <a:lumOff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'Evolução Temporal'!$A$2:$A$7</c:f>
              <c:numCache>
                <c:formatCode>d/m/yyyy</c:formatCode>
                <c:ptCount val="6"/>
                <c:pt idx="0">
                  <c:v>40784</c:v>
                </c:pt>
                <c:pt idx="1">
                  <c:v>40955</c:v>
                </c:pt>
                <c:pt idx="2">
                  <c:v>41144</c:v>
                </c:pt>
                <c:pt idx="3">
                  <c:v>41320</c:v>
                </c:pt>
                <c:pt idx="4">
                  <c:v>41502</c:v>
                </c:pt>
                <c:pt idx="5">
                  <c:v>41683</c:v>
                </c:pt>
              </c:numCache>
            </c:numRef>
          </c:cat>
          <c:val>
            <c:numRef>
              <c:f>'Evolução Temporal'!$B$2:$B$7</c:f>
              <c:numCache>
                <c:formatCode>General</c:formatCode>
                <c:ptCount val="6"/>
                <c:pt idx="0">
                  <c:v>0.26800000000000002</c:v>
                </c:pt>
                <c:pt idx="1">
                  <c:v>0.3000000000000001</c:v>
                </c:pt>
                <c:pt idx="2">
                  <c:v>0.1615</c:v>
                </c:pt>
                <c:pt idx="3">
                  <c:v>0.31500000000000011</c:v>
                </c:pt>
                <c:pt idx="4">
                  <c:v>0.29900000000000015</c:v>
                </c:pt>
                <c:pt idx="5">
                  <c:v>0.16489999999999999</c:v>
                </c:pt>
              </c:numCache>
            </c:numRef>
          </c:val>
        </c:ser>
        <c:marker val="1"/>
        <c:axId val="120879360"/>
        <c:axId val="121049088"/>
      </c:lineChart>
      <c:dateAx>
        <c:axId val="120879360"/>
        <c:scaling>
          <c:orientation val="minMax"/>
          <c:max val="41699"/>
        </c:scaling>
        <c:axPos val="b"/>
        <c:numFmt formatCode="d/m/yyyy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1049088"/>
        <c:crosses val="autoZero"/>
        <c:auto val="1"/>
        <c:lblOffset val="100"/>
        <c:baseTimeUnit val="months"/>
      </c:dateAx>
      <c:valAx>
        <c:axId val="1210490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Ferro Dissolvido (mg/L)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08793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</a:t>
            </a:r>
          </a:p>
        </c:rich>
      </c:tx>
      <c:layout>
        <c:manualLayout>
          <c:xMode val="edge"/>
          <c:yMode val="edge"/>
          <c:x val="0.22061489886596858"/>
          <c:y val="4.629630798598138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784375207185283"/>
          <c:y val="0.16770167427701668"/>
          <c:w val="0.85036328111289206"/>
          <c:h val="0.761679550330182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'Atendimento à Classe'!$F$91:$F$94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'Atendimento à Classe'!$G$91:$G$94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75</c:v>
                </c:pt>
                <c:pt idx="3">
                  <c:v>100</c:v>
                </c:pt>
              </c:numCache>
            </c:numRef>
          </c:val>
        </c:ser>
        <c:gapWidth val="219"/>
        <c:overlap val="-27"/>
        <c:axId val="121312768"/>
        <c:axId val="121314304"/>
      </c:barChart>
      <c:catAx>
        <c:axId val="1213127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314304"/>
        <c:crosses val="autoZero"/>
        <c:auto val="1"/>
        <c:lblAlgn val="ctr"/>
        <c:lblOffset val="100"/>
      </c:catAx>
      <c:valAx>
        <c:axId val="121314304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 dirty="0" smtClean="0"/>
                  <a:t>Percentual (%)</a:t>
                </a:r>
                <a:endParaRPr lang="pt-BR" dirty="0"/>
              </a:p>
            </c:rich>
          </c:tx>
          <c:layout/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312768"/>
        <c:crosses val="autoZero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782798178265103"/>
          <c:y val="0.15478349047954848"/>
          <c:w val="0.84328893467755772"/>
          <c:h val="0.63367570988532629"/>
        </c:manualLayout>
      </c:layout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'JAGR 02800 - Turbidez'!$A$2:$A$13</c:f>
              <c:numCache>
                <c:formatCode>d/m/yyyy</c:formatCode>
                <c:ptCount val="12"/>
                <c:pt idx="0">
                  <c:v>40784</c:v>
                </c:pt>
                <c:pt idx="1">
                  <c:v>40850</c:v>
                </c:pt>
                <c:pt idx="2">
                  <c:v>40955</c:v>
                </c:pt>
                <c:pt idx="3">
                  <c:v>41053</c:v>
                </c:pt>
                <c:pt idx="4">
                  <c:v>41144</c:v>
                </c:pt>
                <c:pt idx="5">
                  <c:v>41221</c:v>
                </c:pt>
                <c:pt idx="6">
                  <c:v>41320</c:v>
                </c:pt>
                <c:pt idx="7">
                  <c:v>41410</c:v>
                </c:pt>
                <c:pt idx="8">
                  <c:v>41502</c:v>
                </c:pt>
                <c:pt idx="9">
                  <c:v>41578</c:v>
                </c:pt>
                <c:pt idx="10">
                  <c:v>41683</c:v>
                </c:pt>
                <c:pt idx="11">
                  <c:v>41778</c:v>
                </c:pt>
              </c:numCache>
            </c:numRef>
          </c:cat>
          <c:val>
            <c:numRef>
              <c:f>'JAGR 02800 - Turbidez'!$B$2:$B$13</c:f>
              <c:numCache>
                <c:formatCode>General</c:formatCode>
                <c:ptCount val="12"/>
                <c:pt idx="0">
                  <c:v>16.100000000000001</c:v>
                </c:pt>
                <c:pt idx="1">
                  <c:v>13.9</c:v>
                </c:pt>
                <c:pt idx="2">
                  <c:v>32.5</c:v>
                </c:pt>
                <c:pt idx="3">
                  <c:v>12.5</c:v>
                </c:pt>
                <c:pt idx="4">
                  <c:v>14.8</c:v>
                </c:pt>
                <c:pt idx="5">
                  <c:v>20</c:v>
                </c:pt>
                <c:pt idx="6">
                  <c:v>368</c:v>
                </c:pt>
                <c:pt idx="7">
                  <c:v>23.1</c:v>
                </c:pt>
                <c:pt idx="8">
                  <c:v>10.9</c:v>
                </c:pt>
                <c:pt idx="9">
                  <c:v>26.2</c:v>
                </c:pt>
                <c:pt idx="10">
                  <c:v>23.2</c:v>
                </c:pt>
                <c:pt idx="11">
                  <c:v>9.68</c:v>
                </c:pt>
              </c:numCache>
            </c:numRef>
          </c:val>
        </c:ser>
        <c:marker val="1"/>
        <c:axId val="121342976"/>
        <c:axId val="121418496"/>
      </c:lineChart>
      <c:dateAx>
        <c:axId val="121342976"/>
        <c:scaling>
          <c:orientation val="minMax"/>
          <c:max val="41791"/>
        </c:scaling>
        <c:axPos val="b"/>
        <c:numFmt formatCode="d/m/yyyy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418496"/>
        <c:crosses val="autoZero"/>
        <c:auto val="1"/>
        <c:lblOffset val="100"/>
        <c:baseTimeUnit val="months"/>
      </c:dateAx>
      <c:valAx>
        <c:axId val="1214184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Turbidez (UNT)</a:t>
                </a:r>
              </a:p>
            </c:rich>
          </c:tx>
          <c:layout>
            <c:manualLayout>
              <c:xMode val="edge"/>
              <c:yMode val="edge"/>
              <c:x val="1.8691534525926201E-2"/>
              <c:y val="0.3226175086323164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3429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 (Período</a:t>
            </a:r>
            <a:r>
              <a:rPr lang="pt-BR" baseline="0"/>
              <a:t> Seco x Período Chuvoso)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782798178265103"/>
          <c:y val="0.15478349047954848"/>
          <c:w val="0.84328893467755772"/>
          <c:h val="0.63367570988532629"/>
        </c:manualLayout>
      </c:layout>
      <c:scatterChart>
        <c:scatterStyle val="lineMarker"/>
        <c:ser>
          <c:idx val="1"/>
          <c:order val="0"/>
          <c:tx>
            <c:strRef>
              <c:f>'Período Seco x Período chuvoso'!$A$20:$A$25</c:f>
              <c:strCache>
                <c:ptCount val="6"/>
                <c:pt idx="0">
                  <c:v>Chuvoso</c:v>
                </c:pt>
              </c:strCache>
            </c:strRef>
          </c:tx>
          <c:spPr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marker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c:spPr>
          </c:marker>
          <c:xVal>
            <c:numRef>
              <c:f>'Período Seco x Período chuvoso'!$B$20:$B$25</c:f>
              <c:numCache>
                <c:formatCode>d/m/yyyy</c:formatCode>
                <c:ptCount val="6"/>
                <c:pt idx="0">
                  <c:v>40850</c:v>
                </c:pt>
                <c:pt idx="1">
                  <c:v>40955</c:v>
                </c:pt>
                <c:pt idx="2">
                  <c:v>41221</c:v>
                </c:pt>
                <c:pt idx="3">
                  <c:v>41320</c:v>
                </c:pt>
                <c:pt idx="4">
                  <c:v>41578</c:v>
                </c:pt>
                <c:pt idx="5">
                  <c:v>41683</c:v>
                </c:pt>
              </c:numCache>
            </c:numRef>
          </c:xVal>
          <c:yVal>
            <c:numRef>
              <c:f>'Período Seco x Período chuvoso'!$C$20:$C$25</c:f>
              <c:numCache>
                <c:formatCode>General</c:formatCode>
                <c:ptCount val="6"/>
                <c:pt idx="0">
                  <c:v>13.9</c:v>
                </c:pt>
                <c:pt idx="1">
                  <c:v>32.5</c:v>
                </c:pt>
                <c:pt idx="2">
                  <c:v>20</c:v>
                </c:pt>
                <c:pt idx="3">
                  <c:v>368</c:v>
                </c:pt>
                <c:pt idx="4">
                  <c:v>26.2</c:v>
                </c:pt>
                <c:pt idx="5">
                  <c:v>23.2</c:v>
                </c:pt>
              </c:numCache>
            </c:numRef>
          </c:yVal>
        </c:ser>
        <c:ser>
          <c:idx val="0"/>
          <c:order val="1"/>
          <c:tx>
            <c:strRef>
              <c:f>'Período Seco x Período chuvoso'!$A$14:$A$19</c:f>
              <c:strCache>
                <c:ptCount val="6"/>
                <c:pt idx="0">
                  <c:v>Seco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xVal>
            <c:numRef>
              <c:f>'Período Seco x Período chuvoso'!$B$14:$B$19</c:f>
              <c:numCache>
                <c:formatCode>d/m/yyyy</c:formatCode>
                <c:ptCount val="6"/>
                <c:pt idx="0">
                  <c:v>40784</c:v>
                </c:pt>
                <c:pt idx="1">
                  <c:v>41053</c:v>
                </c:pt>
                <c:pt idx="2">
                  <c:v>41144</c:v>
                </c:pt>
                <c:pt idx="3">
                  <c:v>41410</c:v>
                </c:pt>
                <c:pt idx="4">
                  <c:v>41502</c:v>
                </c:pt>
                <c:pt idx="5">
                  <c:v>41778</c:v>
                </c:pt>
              </c:numCache>
            </c:numRef>
          </c:xVal>
          <c:yVal>
            <c:numRef>
              <c:f>'Período Seco x Período chuvoso'!$C$14:$C$19</c:f>
              <c:numCache>
                <c:formatCode>General</c:formatCode>
                <c:ptCount val="6"/>
                <c:pt idx="0">
                  <c:v>16.100000000000001</c:v>
                </c:pt>
                <c:pt idx="1">
                  <c:v>12.5</c:v>
                </c:pt>
                <c:pt idx="2">
                  <c:v>14.8</c:v>
                </c:pt>
                <c:pt idx="3">
                  <c:v>23.1</c:v>
                </c:pt>
                <c:pt idx="4">
                  <c:v>10.9</c:v>
                </c:pt>
                <c:pt idx="5">
                  <c:v>9.68</c:v>
                </c:pt>
              </c:numCache>
            </c:numRef>
          </c:yVal>
        </c:ser>
        <c:axId val="121187328"/>
        <c:axId val="121192832"/>
      </c:scatterChart>
      <c:valAx>
        <c:axId val="121187328"/>
        <c:scaling>
          <c:orientation val="minMax"/>
          <c:min val="40725"/>
        </c:scaling>
        <c:axPos val="b"/>
        <c:numFmt formatCode="d/m/yyyy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192832"/>
        <c:crosses val="autoZero"/>
        <c:crossBetween val="midCat"/>
        <c:majorUnit val="100"/>
      </c:valAx>
      <c:valAx>
        <c:axId val="1211928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 sz="1200"/>
                  <a:t>Turbidez (UNT)</a:t>
                </a:r>
              </a:p>
            </c:rich>
          </c:tx>
          <c:layout>
            <c:manualLayout>
              <c:xMode val="edge"/>
              <c:yMode val="edge"/>
              <c:x val="1.8691534525926201E-2"/>
              <c:y val="0.3226175086323164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187328"/>
        <c:crosses val="autoZero"/>
        <c:crossBetween val="midCat"/>
      </c:valAx>
      <c:spPr>
        <a:noFill/>
        <a:ln w="25400">
          <a:noFill/>
        </a:ln>
      </c:spPr>
    </c:plotArea>
    <c:legend>
      <c:legendPos val="b"/>
      <c:layout/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491426071741037"/>
          <c:y val="0.18727738370738065"/>
          <c:w val="0.84453018372703392"/>
          <c:h val="0.718276727499225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'% Atendimento - E-Coli'!$F$77:$F$80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'% Atendimento - E-Coli'!$G$77:$G$80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gapWidth val="219"/>
        <c:overlap val="-27"/>
        <c:axId val="66319488"/>
        <c:axId val="66321024"/>
      </c:barChart>
      <c:catAx>
        <c:axId val="663194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321024"/>
        <c:crosses val="autoZero"/>
        <c:auto val="1"/>
        <c:lblAlgn val="ctr"/>
        <c:lblOffset val="100"/>
      </c:catAx>
      <c:valAx>
        <c:axId val="66321024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Porceentagem (%)</a:t>
                </a:r>
              </a:p>
            </c:rich>
          </c:tx>
          <c:layout>
            <c:manualLayout>
              <c:xMode val="edge"/>
              <c:yMode val="edge"/>
              <c:x val="1.910319527458686E-2"/>
              <c:y val="0.3279998715756862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319488"/>
        <c:crosses val="autoZero"/>
        <c:crossBetween val="between"/>
        <c:majorUnit val="20"/>
      </c:valAx>
      <c:spPr>
        <a:noFill/>
        <a:ln w="25400">
          <a:solidFill>
            <a:schemeClr val="tx1">
              <a:lumMod val="15000"/>
              <a:lumOff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'Evolução Temporal'!$A$2:$A$87</c:f>
              <c:numCache>
                <c:formatCode>d/m/yyyy</c:formatCode>
                <c:ptCount val="86"/>
                <c:pt idx="0">
                  <c:v>40784</c:v>
                </c:pt>
                <c:pt idx="1">
                  <c:v>40850</c:v>
                </c:pt>
                <c:pt idx="2">
                  <c:v>40955</c:v>
                </c:pt>
                <c:pt idx="3">
                  <c:v>41053</c:v>
                </c:pt>
                <c:pt idx="4">
                  <c:v>41144</c:v>
                </c:pt>
                <c:pt idx="5">
                  <c:v>41221</c:v>
                </c:pt>
                <c:pt idx="6">
                  <c:v>41320</c:v>
                </c:pt>
                <c:pt idx="7">
                  <c:v>41410</c:v>
                </c:pt>
                <c:pt idx="8">
                  <c:v>41502</c:v>
                </c:pt>
                <c:pt idx="9">
                  <c:v>41578</c:v>
                </c:pt>
                <c:pt idx="10">
                  <c:v>41683</c:v>
                </c:pt>
                <c:pt idx="11">
                  <c:v>41778</c:v>
                </c:pt>
              </c:numCache>
            </c:numRef>
          </c:cat>
          <c:val>
            <c:numRef>
              <c:f>'Evolução Temporal'!$B$2:$B$87</c:f>
              <c:numCache>
                <c:formatCode>General</c:formatCode>
                <c:ptCount val="86"/>
                <c:pt idx="0">
                  <c:v>40000</c:v>
                </c:pt>
                <c:pt idx="1">
                  <c:v>2400</c:v>
                </c:pt>
                <c:pt idx="2">
                  <c:v>2400</c:v>
                </c:pt>
                <c:pt idx="3">
                  <c:v>6400</c:v>
                </c:pt>
                <c:pt idx="4">
                  <c:v>24000</c:v>
                </c:pt>
                <c:pt idx="5">
                  <c:v>3920</c:v>
                </c:pt>
                <c:pt idx="6">
                  <c:v>13000</c:v>
                </c:pt>
                <c:pt idx="7">
                  <c:v>7900</c:v>
                </c:pt>
                <c:pt idx="8">
                  <c:v>7000</c:v>
                </c:pt>
                <c:pt idx="9">
                  <c:v>35000</c:v>
                </c:pt>
                <c:pt idx="10">
                  <c:v>17000</c:v>
                </c:pt>
                <c:pt idx="11">
                  <c:v>7900</c:v>
                </c:pt>
              </c:numCache>
            </c:numRef>
          </c:val>
        </c:ser>
        <c:marker val="1"/>
        <c:axId val="67861888"/>
        <c:axId val="67867776"/>
      </c:lineChart>
      <c:dateAx>
        <c:axId val="67861888"/>
        <c:scaling>
          <c:orientation val="minMax"/>
          <c:max val="41791"/>
          <c:min val="40725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867776"/>
        <c:crossesAt val="1.0000000000000004E-2"/>
        <c:auto val="1"/>
        <c:lblOffset val="100"/>
        <c:baseTimeUnit val="months"/>
        <c:majorUnit val="2"/>
        <c:majorTimeUnit val="months"/>
      </c:dateAx>
      <c:valAx>
        <c:axId val="67867776"/>
        <c:scaling>
          <c:orientation val="minMax"/>
          <c:max val="100000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(UFC/100 mL)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861888"/>
        <c:crosses val="autoZero"/>
        <c:crossBetween val="between"/>
      </c:valAx>
      <c:spPr>
        <a:noFill/>
        <a:ln w="25400">
          <a:solidFill>
            <a:schemeClr val="tx1">
              <a:lumMod val="15000"/>
              <a:lumOff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Curva de Permanência</a:t>
            </a:r>
          </a:p>
        </c:rich>
      </c:tx>
      <c:layout>
        <c:manualLayout>
          <c:xMode val="edge"/>
          <c:yMode val="edge"/>
          <c:x val="0.31064118168363181"/>
          <c:y val="5.7056922829365933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6179836401096107"/>
          <c:y val="0.15031322383497447"/>
          <c:w val="0.80573208129627971"/>
          <c:h val="0.72768176137775331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'Curva de Permanência'!$B$2:$B$86</c:f>
              <c:numCache>
                <c:formatCode>General</c:formatCode>
                <c:ptCount val="85"/>
                <c:pt idx="0">
                  <c:v>7.6923076923076927E-2</c:v>
                </c:pt>
                <c:pt idx="1">
                  <c:v>0.15384615384615394</c:v>
                </c:pt>
                <c:pt idx="2">
                  <c:v>0.23076923076923089</c:v>
                </c:pt>
                <c:pt idx="3">
                  <c:v>0.30769230769230782</c:v>
                </c:pt>
                <c:pt idx="4">
                  <c:v>0.38461538461538475</c:v>
                </c:pt>
                <c:pt idx="5">
                  <c:v>0.46153846153846168</c:v>
                </c:pt>
                <c:pt idx="6">
                  <c:v>0.53846153846153844</c:v>
                </c:pt>
                <c:pt idx="7">
                  <c:v>0.61538461538461564</c:v>
                </c:pt>
                <c:pt idx="8">
                  <c:v>0.69230769230769251</c:v>
                </c:pt>
                <c:pt idx="9">
                  <c:v>0.76923076923076927</c:v>
                </c:pt>
                <c:pt idx="10">
                  <c:v>0.84615384615384648</c:v>
                </c:pt>
                <c:pt idx="11">
                  <c:v>0.92307692307692291</c:v>
                </c:pt>
              </c:numCache>
            </c:numRef>
          </c:xVal>
          <c:yVal>
            <c:numRef>
              <c:f>'Curva de Permanência'!$C$2:$C$86</c:f>
              <c:numCache>
                <c:formatCode>General</c:formatCode>
                <c:ptCount val="85"/>
                <c:pt idx="0">
                  <c:v>2400</c:v>
                </c:pt>
                <c:pt idx="1">
                  <c:v>2400</c:v>
                </c:pt>
                <c:pt idx="2">
                  <c:v>3920</c:v>
                </c:pt>
                <c:pt idx="3">
                  <c:v>6400</c:v>
                </c:pt>
                <c:pt idx="4">
                  <c:v>7000</c:v>
                </c:pt>
                <c:pt idx="5">
                  <c:v>7900</c:v>
                </c:pt>
                <c:pt idx="6">
                  <c:v>7900</c:v>
                </c:pt>
                <c:pt idx="7">
                  <c:v>13000</c:v>
                </c:pt>
                <c:pt idx="8">
                  <c:v>17000</c:v>
                </c:pt>
                <c:pt idx="9">
                  <c:v>24000</c:v>
                </c:pt>
                <c:pt idx="10">
                  <c:v>35000</c:v>
                </c:pt>
                <c:pt idx="11">
                  <c:v>40000</c:v>
                </c:pt>
              </c:numCache>
            </c:numRef>
          </c:yVal>
        </c:ser>
        <c:axId val="68347776"/>
        <c:axId val="68222976"/>
      </c:scatterChart>
      <c:valAx>
        <c:axId val="68347776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layout>
            <c:manualLayout>
              <c:xMode val="edge"/>
              <c:yMode val="edge"/>
              <c:x val="0.37523691016112831"/>
              <c:y val="0.93264377439499213"/>
            </c:manualLayout>
          </c:layout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222976"/>
        <c:crossesAt val="1.0000000000000004E-2"/>
        <c:crossBetween val="midCat"/>
      </c:valAx>
      <c:valAx>
        <c:axId val="68222976"/>
        <c:scaling>
          <c:logBase val="10"/>
          <c:orientation val="minMax"/>
          <c:max val="100000"/>
          <c:min val="0.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(UFC/100mL)</a:t>
                </a:r>
              </a:p>
            </c:rich>
          </c:tx>
          <c:layout/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34777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à Classe 2</a:t>
            </a:r>
          </a:p>
        </c:rich>
      </c:tx>
      <c:layout>
        <c:manualLayout>
          <c:xMode val="edge"/>
          <c:yMode val="edge"/>
          <c:x val="0.22061489886596858"/>
          <c:y val="4.629630798598138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784375207185283"/>
          <c:y val="0.16770167427701668"/>
          <c:w val="0.85036328111289206"/>
          <c:h val="0.761679550330182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'Atendimento à Classe'!$E$16:$E$19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'Atendimento à Classe'!$F$16:$F$19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gapWidth val="219"/>
        <c:overlap val="-27"/>
        <c:axId val="68363008"/>
        <c:axId val="68364544"/>
      </c:barChart>
      <c:catAx>
        <c:axId val="683630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364544"/>
        <c:crosses val="autoZero"/>
        <c:auto val="1"/>
        <c:lblAlgn val="ctr"/>
        <c:lblOffset val="100"/>
      </c:catAx>
      <c:valAx>
        <c:axId val="68364544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 dirty="0" smtClean="0"/>
                  <a:t>Percentual (%)</a:t>
                </a:r>
                <a:endParaRPr lang="pt-BR" dirty="0"/>
              </a:p>
            </c:rich>
          </c:tx>
          <c:layout>
            <c:manualLayout>
              <c:xMode val="edge"/>
              <c:yMode val="edge"/>
              <c:x val="1.3514179428092223E-2"/>
              <c:y val="0.4832697596736874"/>
            </c:manualLayout>
          </c:layout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363008"/>
        <c:crosses val="autoZero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tx>
            <c:strRef>
              <c:f>'Evolução Temporal'!$B$1</c:f>
              <c:strCache>
                <c:ptCount val="1"/>
                <c:pt idx="0">
                  <c:v>Oxigênio dissolvido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'Evolução Temporal'!$A$2:$A$13</c:f>
              <c:numCache>
                <c:formatCode>d/m/yyyy</c:formatCode>
                <c:ptCount val="12"/>
                <c:pt idx="0">
                  <c:v>40784</c:v>
                </c:pt>
                <c:pt idx="1">
                  <c:v>40850</c:v>
                </c:pt>
                <c:pt idx="2">
                  <c:v>40955</c:v>
                </c:pt>
                <c:pt idx="3">
                  <c:v>41053</c:v>
                </c:pt>
                <c:pt idx="4">
                  <c:v>41144</c:v>
                </c:pt>
                <c:pt idx="5">
                  <c:v>41221</c:v>
                </c:pt>
                <c:pt idx="6">
                  <c:v>41320</c:v>
                </c:pt>
                <c:pt idx="7">
                  <c:v>41410</c:v>
                </c:pt>
                <c:pt idx="8">
                  <c:v>41502</c:v>
                </c:pt>
                <c:pt idx="9">
                  <c:v>41578</c:v>
                </c:pt>
                <c:pt idx="10">
                  <c:v>41683</c:v>
                </c:pt>
                <c:pt idx="11">
                  <c:v>41778</c:v>
                </c:pt>
              </c:numCache>
            </c:numRef>
          </c:cat>
          <c:val>
            <c:numRef>
              <c:f>'Evolução Temporal'!$B$2:$B$13</c:f>
              <c:numCache>
                <c:formatCode>General</c:formatCode>
                <c:ptCount val="12"/>
                <c:pt idx="0">
                  <c:v>8.8000000000000007</c:v>
                </c:pt>
                <c:pt idx="1">
                  <c:v>8</c:v>
                </c:pt>
                <c:pt idx="2">
                  <c:v>7.4</c:v>
                </c:pt>
                <c:pt idx="3">
                  <c:v>8.5</c:v>
                </c:pt>
                <c:pt idx="4">
                  <c:v>8.3000000000000007</c:v>
                </c:pt>
                <c:pt idx="5">
                  <c:v>8.5</c:v>
                </c:pt>
                <c:pt idx="6">
                  <c:v>8.1</c:v>
                </c:pt>
                <c:pt idx="7">
                  <c:v>8.4</c:v>
                </c:pt>
                <c:pt idx="8">
                  <c:v>8.8000000000000007</c:v>
                </c:pt>
                <c:pt idx="9">
                  <c:v>6.7</c:v>
                </c:pt>
                <c:pt idx="10">
                  <c:v>6.7</c:v>
                </c:pt>
                <c:pt idx="11">
                  <c:v>8.3000000000000007</c:v>
                </c:pt>
              </c:numCache>
            </c:numRef>
          </c:val>
        </c:ser>
        <c:marker val="1"/>
        <c:axId val="104354944"/>
        <c:axId val="104356480"/>
      </c:lineChart>
      <c:dateAx>
        <c:axId val="104354944"/>
        <c:scaling>
          <c:orientation val="minMax"/>
          <c:max val="42004"/>
          <c:min val="40544"/>
        </c:scaling>
        <c:axPos val="b"/>
        <c:numFmt formatCode="[$-416]mmm\-yy;@" sourceLinked="0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4356480"/>
        <c:crosses val="autoZero"/>
        <c:auto val="1"/>
        <c:lblOffset val="100"/>
        <c:baseTimeUnit val="days"/>
        <c:majorUnit val="6"/>
        <c:majorTimeUnit val="months"/>
      </c:dateAx>
      <c:valAx>
        <c:axId val="1043564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layout>
            <c:manualLayout>
              <c:xMode val="edge"/>
              <c:yMode val="edge"/>
              <c:x val="1.9064773008474405E-2"/>
              <c:y val="0.461023551680704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4354944"/>
        <c:crosses val="autoZero"/>
        <c:crossBetween val="between"/>
      </c:valAx>
      <c:spPr>
        <a:noFill/>
        <a:ln>
          <a:solidFill>
            <a:schemeClr val="lt1">
              <a:shade val="50000"/>
            </a:schemeClr>
          </a:solidFill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tx>
            <c:strRef>
              <c:f>'Evolução Temporal'!$B$1</c:f>
              <c:strCache>
                <c:ptCount val="1"/>
                <c:pt idx="0">
                  <c:v>Vparmt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'Evolução Temporal'!$A$2:$A$13</c:f>
              <c:numCache>
                <c:formatCode>d/m/yyyy</c:formatCode>
                <c:ptCount val="12"/>
                <c:pt idx="0">
                  <c:v>40784</c:v>
                </c:pt>
                <c:pt idx="1">
                  <c:v>40850</c:v>
                </c:pt>
                <c:pt idx="2">
                  <c:v>40955</c:v>
                </c:pt>
                <c:pt idx="3">
                  <c:v>41053</c:v>
                </c:pt>
                <c:pt idx="4">
                  <c:v>41144</c:v>
                </c:pt>
                <c:pt idx="5">
                  <c:v>41221</c:v>
                </c:pt>
                <c:pt idx="6">
                  <c:v>41320</c:v>
                </c:pt>
                <c:pt idx="7">
                  <c:v>41410</c:v>
                </c:pt>
                <c:pt idx="8">
                  <c:v>41502</c:v>
                </c:pt>
                <c:pt idx="9">
                  <c:v>41578</c:v>
                </c:pt>
                <c:pt idx="10">
                  <c:v>41683</c:v>
                </c:pt>
                <c:pt idx="11">
                  <c:v>41778</c:v>
                </c:pt>
              </c:numCache>
            </c:numRef>
          </c:cat>
          <c:val>
            <c:numRef>
              <c:f>'Evolução Temporal'!$B$2:$B$13</c:f>
              <c:numCache>
                <c:formatCode>General</c:formatCode>
                <c:ptCount val="12"/>
                <c:pt idx="0">
                  <c:v>8.8000000000000007</c:v>
                </c:pt>
                <c:pt idx="1">
                  <c:v>8</c:v>
                </c:pt>
                <c:pt idx="2">
                  <c:v>7.2</c:v>
                </c:pt>
                <c:pt idx="3">
                  <c:v>8.4</c:v>
                </c:pt>
                <c:pt idx="4">
                  <c:v>8.5</c:v>
                </c:pt>
                <c:pt idx="5">
                  <c:v>8.8000000000000007</c:v>
                </c:pt>
                <c:pt idx="6">
                  <c:v>7.8</c:v>
                </c:pt>
                <c:pt idx="7">
                  <c:v>8.5</c:v>
                </c:pt>
                <c:pt idx="8">
                  <c:v>9</c:v>
                </c:pt>
                <c:pt idx="9">
                  <c:v>7.8</c:v>
                </c:pt>
                <c:pt idx="10">
                  <c:v>7.1</c:v>
                </c:pt>
                <c:pt idx="11">
                  <c:v>8.7000000000000011</c:v>
                </c:pt>
              </c:numCache>
            </c:numRef>
          </c:val>
        </c:ser>
        <c:marker val="1"/>
        <c:axId val="68491520"/>
        <c:axId val="68517888"/>
      </c:lineChart>
      <c:dateAx>
        <c:axId val="68491520"/>
        <c:scaling>
          <c:orientation val="minMax"/>
          <c:max val="41974"/>
          <c:min val="40544"/>
        </c:scaling>
        <c:axPos val="b"/>
        <c:numFmt formatCode="[$-416]mmm\-yy;@" sourceLinked="0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517888"/>
        <c:crosses val="autoZero"/>
        <c:auto val="1"/>
        <c:lblOffset val="100"/>
        <c:baseTimeUnit val="months"/>
        <c:majorUnit val="6"/>
        <c:majorTimeUnit val="months"/>
      </c:dateAx>
      <c:valAx>
        <c:axId val="685178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layout>
            <c:manualLayout>
              <c:xMode val="edge"/>
              <c:yMode val="edge"/>
              <c:x val="1.9064773008474405E-2"/>
              <c:y val="0.461023551680704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491520"/>
        <c:crosses val="autoZero"/>
        <c:crossBetween val="between"/>
      </c:valAx>
      <c:spPr>
        <a:noFill/>
        <a:ln>
          <a:solidFill>
            <a:schemeClr val="lt1">
              <a:shade val="50000"/>
            </a:schemeClr>
          </a:solidFill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sz="1600" b="1"/>
              <a:t>Curva de Permanência</a:t>
            </a:r>
          </a:p>
        </c:rich>
      </c:tx>
      <c:layout/>
      <c:spPr>
        <a:noFill/>
        <a:ln w="25400">
          <a:noFill/>
        </a:ln>
      </c:spPr>
    </c:title>
    <c:plotArea>
      <c:layout/>
      <c:scatterChart>
        <c:scatterStyle val="lineMarker"/>
        <c:ser>
          <c:idx val="0"/>
          <c:order val="0"/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'Curva de Permanência'!$B$2:$B$63</c:f>
              <c:numCache>
                <c:formatCode>General</c:formatCode>
                <c:ptCount val="62"/>
                <c:pt idx="0">
                  <c:v>7.6923076923076927E-2</c:v>
                </c:pt>
                <c:pt idx="1">
                  <c:v>0.15384615384615394</c:v>
                </c:pt>
                <c:pt idx="2">
                  <c:v>0.23076923076923089</c:v>
                </c:pt>
                <c:pt idx="3">
                  <c:v>0.30769230769230782</c:v>
                </c:pt>
                <c:pt idx="4">
                  <c:v>0.38461538461538475</c:v>
                </c:pt>
                <c:pt idx="5">
                  <c:v>0.46153846153846168</c:v>
                </c:pt>
                <c:pt idx="6">
                  <c:v>0.53846153846153844</c:v>
                </c:pt>
                <c:pt idx="7">
                  <c:v>0.61538461538461564</c:v>
                </c:pt>
                <c:pt idx="8">
                  <c:v>0.69230769230769251</c:v>
                </c:pt>
                <c:pt idx="9">
                  <c:v>0.76923076923076927</c:v>
                </c:pt>
                <c:pt idx="10">
                  <c:v>0.84615384615384648</c:v>
                </c:pt>
                <c:pt idx="11">
                  <c:v>0.92307692307692291</c:v>
                </c:pt>
              </c:numCache>
            </c:numRef>
          </c:xVal>
          <c:yVal>
            <c:numRef>
              <c:f>'Curva de Permanência'!$C$2:$C$63</c:f>
              <c:numCache>
                <c:formatCode>General</c:formatCode>
                <c:ptCount val="62"/>
                <c:pt idx="0">
                  <c:v>7.1</c:v>
                </c:pt>
                <c:pt idx="1">
                  <c:v>7.2</c:v>
                </c:pt>
                <c:pt idx="2">
                  <c:v>7.8</c:v>
                </c:pt>
                <c:pt idx="3">
                  <c:v>7.8</c:v>
                </c:pt>
                <c:pt idx="4">
                  <c:v>8</c:v>
                </c:pt>
                <c:pt idx="5">
                  <c:v>8.4</c:v>
                </c:pt>
                <c:pt idx="6">
                  <c:v>8.5</c:v>
                </c:pt>
                <c:pt idx="7">
                  <c:v>8.5</c:v>
                </c:pt>
                <c:pt idx="8">
                  <c:v>8.7000000000000011</c:v>
                </c:pt>
                <c:pt idx="9">
                  <c:v>8.8000000000000007</c:v>
                </c:pt>
                <c:pt idx="10">
                  <c:v>8.8000000000000007</c:v>
                </c:pt>
                <c:pt idx="11">
                  <c:v>9</c:v>
                </c:pt>
              </c:numCache>
            </c:numRef>
          </c:yVal>
        </c:ser>
        <c:axId val="68706304"/>
        <c:axId val="68708224"/>
      </c:scatterChart>
      <c:valAx>
        <c:axId val="68706304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 sz="1200" b="1"/>
                  <a:t>Porcentagem do Tempo</a:t>
                </a:r>
              </a:p>
            </c:rich>
          </c:tx>
          <c:layout>
            <c:manualLayout>
              <c:xMode val="edge"/>
              <c:yMode val="edge"/>
              <c:x val="0.38460410152080293"/>
              <c:y val="0.92588887656648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708224"/>
        <c:crosses val="autoZero"/>
        <c:crossBetween val="midCat"/>
      </c:valAx>
      <c:valAx>
        <c:axId val="68708224"/>
        <c:scaling>
          <c:orientation val="minMax"/>
          <c:max val="12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 sz="1200" b="1"/>
                  <a:t>(mg/L)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706304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à Classe 2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5B9BD5"/>
            </a:solidFill>
            <a:ln w="25400">
              <a:noFill/>
            </a:ln>
          </c:spPr>
          <c:cat>
            <c:numRef>
              <c:f>'Atendimento à Classe 2'!$F$15:$F$18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'Atendimento à Classe 2'!$G$15:$G$18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gapWidth val="219"/>
        <c:overlap val="-27"/>
        <c:axId val="68723840"/>
        <c:axId val="68725376"/>
      </c:barChart>
      <c:catAx>
        <c:axId val="687238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725376"/>
        <c:crosses val="autoZero"/>
        <c:auto val="1"/>
        <c:lblAlgn val="ctr"/>
        <c:lblOffset val="100"/>
      </c:catAx>
      <c:valAx>
        <c:axId val="68725376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723840"/>
        <c:crosses val="autoZero"/>
        <c:crossBetween val="between"/>
      </c:valAx>
      <c:spPr>
        <a:solidFill>
          <a:schemeClr val="bg1"/>
        </a:solidFill>
        <a:ln w="25400">
          <a:solidFill>
            <a:schemeClr val="tx1">
              <a:lumMod val="15000"/>
              <a:lumOff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076230946815945"/>
          <c:y val="0.10260029897306697"/>
          <c:w val="0.83649048096123257"/>
          <c:h val="0.7571770634554329"/>
        </c:manualLayout>
      </c:layout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'Evolução Temporal'!$A$2:$A$63</c:f>
              <c:numCache>
                <c:formatCode>d/m/yyyy</c:formatCode>
                <c:ptCount val="62"/>
                <c:pt idx="0">
                  <c:v>40784</c:v>
                </c:pt>
                <c:pt idx="1">
                  <c:v>40850</c:v>
                </c:pt>
                <c:pt idx="2">
                  <c:v>40955</c:v>
                </c:pt>
                <c:pt idx="3">
                  <c:v>41053</c:v>
                </c:pt>
                <c:pt idx="4">
                  <c:v>41144</c:v>
                </c:pt>
                <c:pt idx="5">
                  <c:v>41221</c:v>
                </c:pt>
                <c:pt idx="6">
                  <c:v>41320</c:v>
                </c:pt>
                <c:pt idx="7">
                  <c:v>41410</c:v>
                </c:pt>
                <c:pt idx="8">
                  <c:v>41502</c:v>
                </c:pt>
                <c:pt idx="9">
                  <c:v>41578</c:v>
                </c:pt>
                <c:pt idx="10">
                  <c:v>41683</c:v>
                </c:pt>
                <c:pt idx="11">
                  <c:v>41778</c:v>
                </c:pt>
              </c:numCache>
            </c:numRef>
          </c:cat>
          <c:val>
            <c:numRef>
              <c:f>'Evolução Temporal'!$B$2:$B$63</c:f>
              <c:numCache>
                <c:formatCode>General</c:formatCode>
                <c:ptCount val="6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</c:ser>
        <c:marker val="1"/>
        <c:axId val="68958080"/>
        <c:axId val="68959616"/>
      </c:lineChart>
      <c:dateAx>
        <c:axId val="68958080"/>
        <c:scaling>
          <c:orientation val="minMax"/>
          <c:max val="41974"/>
          <c:min val="4054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959616"/>
        <c:crosses val="autoZero"/>
        <c:lblOffset val="100"/>
        <c:baseTimeUnit val="months"/>
        <c:majorUnit val="6"/>
        <c:majorTimeUnit val="months"/>
      </c:dateAx>
      <c:valAx>
        <c:axId val="689596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958080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</a:t>
            </a:r>
          </a:p>
        </c:rich>
      </c:tx>
      <c:layout/>
      <c:spPr>
        <a:noFill/>
        <a:ln w="25400">
          <a:noFill/>
        </a:ln>
      </c:spPr>
    </c:title>
    <c:plotArea>
      <c:layout/>
      <c:scatterChart>
        <c:scatterStyle val="lineMarker"/>
        <c:ser>
          <c:idx val="0"/>
          <c:order val="0"/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'Curva de Permanência'!$B$2:$B$63</c:f>
              <c:numCache>
                <c:formatCode>General</c:formatCode>
                <c:ptCount val="62"/>
                <c:pt idx="0">
                  <c:v>7.6923076923076927E-2</c:v>
                </c:pt>
                <c:pt idx="1">
                  <c:v>0.15384615384615394</c:v>
                </c:pt>
                <c:pt idx="2">
                  <c:v>0.23076923076923089</c:v>
                </c:pt>
                <c:pt idx="3">
                  <c:v>0.30769230769230782</c:v>
                </c:pt>
                <c:pt idx="4">
                  <c:v>0.38461538461538475</c:v>
                </c:pt>
                <c:pt idx="5">
                  <c:v>0.46153846153846168</c:v>
                </c:pt>
                <c:pt idx="6">
                  <c:v>0.53846153846153844</c:v>
                </c:pt>
                <c:pt idx="7">
                  <c:v>0.61538461538461564</c:v>
                </c:pt>
                <c:pt idx="8">
                  <c:v>0.69230769230769251</c:v>
                </c:pt>
                <c:pt idx="9">
                  <c:v>0.76923076923076927</c:v>
                </c:pt>
                <c:pt idx="10">
                  <c:v>0.84615384615384648</c:v>
                </c:pt>
                <c:pt idx="11">
                  <c:v>0.92307692307692291</c:v>
                </c:pt>
              </c:numCache>
            </c:numRef>
          </c:xVal>
          <c:yVal>
            <c:numRef>
              <c:f>'Curva de Permanência'!$C$2:$C$63</c:f>
              <c:numCache>
                <c:formatCode>General</c:formatCode>
                <c:ptCount val="6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yVal>
        </c:ser>
        <c:axId val="68971904"/>
        <c:axId val="69314048"/>
      </c:scatterChart>
      <c:valAx>
        <c:axId val="68971904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 </a:t>
                </a:r>
              </a:p>
            </c:rich>
          </c:tx>
          <c:layout>
            <c:manualLayout>
              <c:xMode val="edge"/>
              <c:yMode val="edge"/>
              <c:x val="0.38464685816711935"/>
              <c:y val="0.923274499778436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314048"/>
        <c:crosses val="autoZero"/>
        <c:crossBetween val="midCat"/>
      </c:valAx>
      <c:valAx>
        <c:axId val="69314048"/>
        <c:scaling>
          <c:orientation val="minMax"/>
          <c:max val="1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 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97190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 Classe 2 </a:t>
            </a:r>
          </a:p>
        </c:rich>
      </c:tx>
      <c:layout>
        <c:manualLayout>
          <c:xMode val="edge"/>
          <c:yMode val="edge"/>
          <c:x val="0.24656233595800531"/>
          <c:y val="4.1666666666666664E-2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'JAGR 02800 - FT'!$G$62:$G$65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'JAGR 02800 - FT'!$H$62:$H$65</c:f>
              <c:numCache>
                <c:formatCode>General</c:formatCode>
                <c:ptCount val="4"/>
                <c:pt idx="0">
                  <c:v>100</c:v>
                </c:pt>
                <c:pt idx="1">
                  <c:v>75</c:v>
                </c:pt>
                <c:pt idx="2">
                  <c:v>75</c:v>
                </c:pt>
                <c:pt idx="3">
                  <c:v>100</c:v>
                </c:pt>
              </c:numCache>
            </c:numRef>
          </c:val>
        </c:ser>
        <c:gapWidth val="219"/>
        <c:overlap val="-27"/>
        <c:axId val="69984256"/>
        <c:axId val="69985792"/>
      </c:barChart>
      <c:catAx>
        <c:axId val="699842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985792"/>
        <c:crosses val="autoZero"/>
        <c:auto val="1"/>
        <c:lblAlgn val="ctr"/>
        <c:lblOffset val="100"/>
      </c:catAx>
      <c:valAx>
        <c:axId val="69985792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 </a:t>
                </a:r>
              </a:p>
            </c:rich>
          </c:tx>
          <c:layout>
            <c:manualLayout>
              <c:xMode val="edge"/>
              <c:yMode val="edge"/>
              <c:x val="1.9444444444444445E-2"/>
              <c:y val="0.3507097550306211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984256"/>
        <c:crosses val="autoZero"/>
        <c:crossBetween val="between"/>
      </c:valAx>
      <c:spPr>
        <a:noFill/>
        <a:ln w="25400">
          <a:solidFill>
            <a:schemeClr val="bg2"/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'Evolução Temporal'!$A$2:$A$84</c:f>
              <c:numCache>
                <c:formatCode>d/m/yyyy</c:formatCode>
                <c:ptCount val="83"/>
                <c:pt idx="0">
                  <c:v>40784</c:v>
                </c:pt>
                <c:pt idx="1">
                  <c:v>40850</c:v>
                </c:pt>
                <c:pt idx="2">
                  <c:v>40955</c:v>
                </c:pt>
                <c:pt idx="3">
                  <c:v>41053</c:v>
                </c:pt>
                <c:pt idx="4">
                  <c:v>41144</c:v>
                </c:pt>
                <c:pt idx="5">
                  <c:v>41221</c:v>
                </c:pt>
                <c:pt idx="6">
                  <c:v>41320</c:v>
                </c:pt>
                <c:pt idx="7">
                  <c:v>41410</c:v>
                </c:pt>
                <c:pt idx="8">
                  <c:v>41502</c:v>
                </c:pt>
                <c:pt idx="9">
                  <c:v>41578</c:v>
                </c:pt>
                <c:pt idx="10">
                  <c:v>41683</c:v>
                </c:pt>
                <c:pt idx="11">
                  <c:v>41778</c:v>
                </c:pt>
              </c:numCache>
            </c:numRef>
          </c:cat>
          <c:val>
            <c:numRef>
              <c:f>'Evolução Temporal'!$B$2:$B$84</c:f>
              <c:numCache>
                <c:formatCode>General</c:formatCode>
                <c:ptCount val="83"/>
                <c:pt idx="0">
                  <c:v>3.0000000000000002E-2</c:v>
                </c:pt>
                <c:pt idx="1">
                  <c:v>6.0000000000000019E-2</c:v>
                </c:pt>
                <c:pt idx="2">
                  <c:v>6.0000000000000019E-2</c:v>
                </c:pt>
                <c:pt idx="3">
                  <c:v>4.0000000000000015E-2</c:v>
                </c:pt>
                <c:pt idx="4">
                  <c:v>0.44</c:v>
                </c:pt>
                <c:pt idx="5">
                  <c:v>4.0000000000000015E-2</c:v>
                </c:pt>
                <c:pt idx="6">
                  <c:v>0.16</c:v>
                </c:pt>
                <c:pt idx="7">
                  <c:v>2.0000000000000007E-2</c:v>
                </c:pt>
                <c:pt idx="8">
                  <c:v>2.0000000000000007E-2</c:v>
                </c:pt>
                <c:pt idx="9">
                  <c:v>0.05</c:v>
                </c:pt>
                <c:pt idx="10">
                  <c:v>2.0000000000000007E-2</c:v>
                </c:pt>
                <c:pt idx="11">
                  <c:v>4.0000000000000015E-2</c:v>
                </c:pt>
              </c:numCache>
            </c:numRef>
          </c:val>
        </c:ser>
        <c:marker val="1"/>
        <c:axId val="70056192"/>
        <c:axId val="70062080"/>
      </c:lineChart>
      <c:dateAx>
        <c:axId val="70056192"/>
        <c:scaling>
          <c:orientation val="minMax"/>
          <c:max val="41974"/>
          <c:min val="4054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062080"/>
        <c:crossesAt val="1.0000000000000004E-2"/>
        <c:auto val="1"/>
        <c:lblOffset val="100"/>
        <c:baseTimeUnit val="months"/>
        <c:majorUnit val="6"/>
        <c:majorTimeUnit val="months"/>
      </c:dateAx>
      <c:valAx>
        <c:axId val="70062080"/>
        <c:scaling>
          <c:orientation val="minMax"/>
          <c:max val="1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056192"/>
        <c:crosses val="autoZero"/>
        <c:crossBetween val="between"/>
        <c:majorUnit val="0.1"/>
      </c:valAx>
      <c:spPr>
        <a:noFill/>
        <a:ln w="25400">
          <a:solidFill>
            <a:schemeClr val="bg2"/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5362921263801304E-2"/>
          <c:y val="0.11421093148575828"/>
          <c:w val="0.87052441974164996"/>
          <c:h val="0.75213762252004901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'Curva de Permanência'!$B$2:$B$13</c:f>
              <c:numCache>
                <c:formatCode>0.0000</c:formatCode>
                <c:ptCount val="12"/>
                <c:pt idx="0">
                  <c:v>7.6923076923076927E-2</c:v>
                </c:pt>
                <c:pt idx="1">
                  <c:v>0.15384615384615394</c:v>
                </c:pt>
                <c:pt idx="2">
                  <c:v>0.23076923076923089</c:v>
                </c:pt>
                <c:pt idx="3">
                  <c:v>0.30769230769230782</c:v>
                </c:pt>
                <c:pt idx="4">
                  <c:v>0.38461538461538475</c:v>
                </c:pt>
                <c:pt idx="5">
                  <c:v>0.46153846153846168</c:v>
                </c:pt>
                <c:pt idx="6">
                  <c:v>0.53846153846153844</c:v>
                </c:pt>
                <c:pt idx="7">
                  <c:v>0.61538461538461564</c:v>
                </c:pt>
                <c:pt idx="8">
                  <c:v>0.69230769230769251</c:v>
                </c:pt>
                <c:pt idx="9">
                  <c:v>0.76923076923076927</c:v>
                </c:pt>
                <c:pt idx="10">
                  <c:v>0.84615384615384648</c:v>
                </c:pt>
                <c:pt idx="11">
                  <c:v>0.92307692307692291</c:v>
                </c:pt>
              </c:numCache>
            </c:numRef>
          </c:xVal>
          <c:yVal>
            <c:numRef>
              <c:f>'Curva de Permanência'!$C$2:$C$13</c:f>
              <c:numCache>
                <c:formatCode>General</c:formatCode>
                <c:ptCount val="12"/>
                <c:pt idx="0">
                  <c:v>2.0000000000000007E-2</c:v>
                </c:pt>
                <c:pt idx="1">
                  <c:v>2.0000000000000007E-2</c:v>
                </c:pt>
                <c:pt idx="2">
                  <c:v>2.0000000000000007E-2</c:v>
                </c:pt>
                <c:pt idx="3">
                  <c:v>3.0000000000000002E-2</c:v>
                </c:pt>
                <c:pt idx="4">
                  <c:v>4.0000000000000015E-2</c:v>
                </c:pt>
                <c:pt idx="5">
                  <c:v>4.0000000000000015E-2</c:v>
                </c:pt>
                <c:pt idx="6">
                  <c:v>4.0000000000000015E-2</c:v>
                </c:pt>
                <c:pt idx="7">
                  <c:v>0.05</c:v>
                </c:pt>
                <c:pt idx="8">
                  <c:v>6.0000000000000019E-2</c:v>
                </c:pt>
                <c:pt idx="9">
                  <c:v>6.0000000000000019E-2</c:v>
                </c:pt>
                <c:pt idx="10">
                  <c:v>0.16</c:v>
                </c:pt>
                <c:pt idx="11">
                  <c:v>0.44</c:v>
                </c:pt>
              </c:numCache>
            </c:numRef>
          </c:yVal>
        </c:ser>
        <c:axId val="71122944"/>
        <c:axId val="71124864"/>
      </c:scatterChart>
      <c:valAx>
        <c:axId val="71122944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 do Tempo</a:t>
                </a:r>
              </a:p>
            </c:rich>
          </c:tx>
          <c:layout>
            <c:manualLayout>
              <c:xMode val="edge"/>
              <c:yMode val="edge"/>
              <c:x val="0.40037703431867405"/>
              <c:y val="0.93955180544695172"/>
            </c:manualLayout>
          </c:layout>
          <c:spPr>
            <a:noFill/>
            <a:ln w="25400">
              <a:noFill/>
            </a:ln>
          </c:spPr>
        </c:title>
        <c:numFmt formatCode="0.00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124864"/>
        <c:crosses val="autoZero"/>
        <c:crossBetween val="midCat"/>
      </c:valAx>
      <c:valAx>
        <c:axId val="71124864"/>
        <c:scaling>
          <c:orientation val="minMax"/>
          <c:max val="1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122944"/>
        <c:crosses val="autoZero"/>
        <c:crossBetween val="midCat"/>
        <c:majorUnit val="0.1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tx>
            <c:strRef>
              <c:f>'Evolução Temporal'!$B$1</c:f>
              <c:strCache>
                <c:ptCount val="1"/>
                <c:pt idx="0">
                  <c:v>Vparmt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'Evolução Temporal'!$A$2:$A$87</c:f>
              <c:numCache>
                <c:formatCode>d/m/yyyy</c:formatCode>
                <c:ptCount val="86"/>
                <c:pt idx="0">
                  <c:v>40784</c:v>
                </c:pt>
                <c:pt idx="1">
                  <c:v>40850</c:v>
                </c:pt>
                <c:pt idx="2">
                  <c:v>40955</c:v>
                </c:pt>
                <c:pt idx="3">
                  <c:v>41053</c:v>
                </c:pt>
                <c:pt idx="4">
                  <c:v>41144</c:v>
                </c:pt>
                <c:pt idx="5">
                  <c:v>41221</c:v>
                </c:pt>
                <c:pt idx="6">
                  <c:v>41320</c:v>
                </c:pt>
                <c:pt idx="7">
                  <c:v>41410</c:v>
                </c:pt>
                <c:pt idx="8">
                  <c:v>41502</c:v>
                </c:pt>
                <c:pt idx="9">
                  <c:v>41578</c:v>
                </c:pt>
                <c:pt idx="10">
                  <c:v>41683</c:v>
                </c:pt>
                <c:pt idx="11">
                  <c:v>41778</c:v>
                </c:pt>
              </c:numCache>
            </c:numRef>
          </c:cat>
          <c:val>
            <c:numRef>
              <c:f>'Evolução Temporal'!$B$2:$B$87</c:f>
              <c:numCache>
                <c:formatCode>General</c:formatCode>
                <c:ptCount val="8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0.14000000000000001</c:v>
                </c:pt>
                <c:pt idx="4">
                  <c:v>0.1</c:v>
                </c:pt>
                <c:pt idx="5">
                  <c:v>0.19</c:v>
                </c:pt>
                <c:pt idx="6">
                  <c:v>0.1</c:v>
                </c:pt>
                <c:pt idx="7">
                  <c:v>0.16</c:v>
                </c:pt>
                <c:pt idx="8">
                  <c:v>0.21000000000000005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</c:numCache>
            </c:numRef>
          </c:val>
        </c:ser>
        <c:marker val="1"/>
        <c:axId val="121498624"/>
        <c:axId val="121582336"/>
      </c:lineChart>
      <c:dateAx>
        <c:axId val="121498624"/>
        <c:scaling>
          <c:orientation val="minMax"/>
          <c:max val="41791"/>
        </c:scaling>
        <c:axPos val="b"/>
        <c:numFmt formatCode="d/m/yyyy" sourceLinked="0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582336"/>
        <c:crosses val="autoZero"/>
        <c:auto val="1"/>
        <c:lblOffset val="100"/>
        <c:baseTimeUnit val="months"/>
      </c:dateAx>
      <c:valAx>
        <c:axId val="1215823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N- Amoniacal (mg/L)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498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Porcentagem de Atendimento ao Padrão da Classe 2</a:t>
            </a:r>
          </a:p>
        </c:rich>
      </c:tx>
      <c:layout>
        <c:manualLayout>
          <c:xMode val="edge"/>
          <c:yMode val="edge"/>
          <c:x val="0.1779448340865353"/>
          <c:y val="1.909725037410344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784375207185283"/>
          <c:y val="0.16770167427701668"/>
          <c:w val="0.85036328111289206"/>
          <c:h val="0.761679550330182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'Porcentagem de Desconformidade'!$G$25:$G$28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'Porcentagem de Desconformidade'!$H$25:$H$28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gapWidth val="219"/>
        <c:overlap val="-27"/>
        <c:axId val="121651968"/>
        <c:axId val="121653504"/>
      </c:barChart>
      <c:catAx>
        <c:axId val="1216519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653504"/>
        <c:crosses val="autoZero"/>
        <c:auto val="1"/>
        <c:lblAlgn val="ctr"/>
        <c:lblOffset val="100"/>
      </c:catAx>
      <c:valAx>
        <c:axId val="121653504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 dirty="0" smtClean="0"/>
                  <a:t>Porcentagem (%)</a:t>
                </a:r>
                <a:endParaRPr lang="pt-BR" dirty="0"/>
              </a:p>
            </c:rich>
          </c:tx>
          <c:layout/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651968"/>
        <c:crosses val="autoZero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'Evolução Temporal'!$A$2:$A$63</c:f>
              <c:numCache>
                <c:formatCode>d/m/yyyy</c:formatCode>
                <c:ptCount val="62"/>
                <c:pt idx="0">
                  <c:v>40784</c:v>
                </c:pt>
                <c:pt idx="1">
                  <c:v>40850</c:v>
                </c:pt>
                <c:pt idx="2">
                  <c:v>40955</c:v>
                </c:pt>
                <c:pt idx="3">
                  <c:v>41053</c:v>
                </c:pt>
                <c:pt idx="4">
                  <c:v>41144</c:v>
                </c:pt>
                <c:pt idx="5">
                  <c:v>41221</c:v>
                </c:pt>
                <c:pt idx="6">
                  <c:v>41320</c:v>
                </c:pt>
                <c:pt idx="7">
                  <c:v>41410</c:v>
                </c:pt>
                <c:pt idx="8">
                  <c:v>41502</c:v>
                </c:pt>
                <c:pt idx="9">
                  <c:v>41578</c:v>
                </c:pt>
                <c:pt idx="10">
                  <c:v>41683</c:v>
                </c:pt>
                <c:pt idx="11">
                  <c:v>41778</c:v>
                </c:pt>
              </c:numCache>
            </c:numRef>
          </c:cat>
          <c:val>
            <c:numRef>
              <c:f>'Evolução Temporal'!$B$2:$B$63</c:f>
              <c:numCache>
                <c:formatCode>General</c:formatCode>
                <c:ptCount val="6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2.4</c:v>
                </c:pt>
                <c:pt idx="11">
                  <c:v>2</c:v>
                </c:pt>
              </c:numCache>
            </c:numRef>
          </c:val>
        </c:ser>
        <c:marker val="1"/>
        <c:axId val="113312896"/>
        <c:axId val="113314432"/>
      </c:lineChart>
      <c:dateAx>
        <c:axId val="113312896"/>
        <c:scaling>
          <c:orientation val="minMax"/>
          <c:max val="42004"/>
          <c:min val="40544"/>
        </c:scaling>
        <c:axPos val="b"/>
        <c:numFmt formatCode="[$-416]mmm\-yy;@" sourceLinked="0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314432"/>
        <c:crosses val="autoZero"/>
        <c:auto val="1"/>
        <c:lblOffset val="100"/>
        <c:baseTimeUnit val="days"/>
        <c:majorUnit val="6"/>
        <c:majorTimeUnit val="months"/>
      </c:dateAx>
      <c:valAx>
        <c:axId val="1133144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Título</a:t>
                </a:r>
              </a:p>
            </c:rich>
          </c:tx>
          <c:layout>
            <c:manualLayout>
              <c:xMode val="edge"/>
              <c:yMode val="edge"/>
              <c:x val="1.9064773008474405E-2"/>
              <c:y val="0.461023551680704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312896"/>
        <c:crosses val="autoZero"/>
        <c:crossBetween val="between"/>
      </c:valAx>
      <c:spPr>
        <a:noFill/>
        <a:ln>
          <a:solidFill>
            <a:schemeClr val="lt1">
              <a:shade val="50000"/>
            </a:schemeClr>
          </a:solidFill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 b="0" i="0" u="none" strike="noStrike" baseline="0">
                <a:solidFill>
                  <a:srgbClr val="333333"/>
                </a:solidFill>
                <a:latin typeface="Calibri"/>
              </a:rPr>
              <a:t>Curva de Permanência- N- Amoniacal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 b="0" i="0" u="none" strike="noStrike" baseline="0">
                <a:solidFill>
                  <a:srgbClr val="333333"/>
                </a:solidFill>
                <a:latin typeface="Calibri"/>
              </a:rPr>
              <a:t>PJ024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 sz="1400" b="0" i="0" u="none" strike="noStrike" baseline="0">
              <a:solidFill>
                <a:srgbClr val="333333"/>
              </a:solidFill>
              <a:latin typeface="Calibri"/>
            </a:endParaRP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449781277340339"/>
          <c:y val="0.21356569761591396"/>
          <c:w val="0.8286132983377078"/>
          <c:h val="0.58086354746502156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'Curva de Permanência'!$B$2:$B$87</c:f>
              <c:numCache>
                <c:formatCode>General</c:formatCode>
                <c:ptCount val="86"/>
                <c:pt idx="0">
                  <c:v>7.6923076923076927E-2</c:v>
                </c:pt>
                <c:pt idx="1">
                  <c:v>0.15384615384615394</c:v>
                </c:pt>
                <c:pt idx="2">
                  <c:v>0.23076923076923089</c:v>
                </c:pt>
                <c:pt idx="3">
                  <c:v>0.30769230769230782</c:v>
                </c:pt>
                <c:pt idx="4">
                  <c:v>0.38461538461538475</c:v>
                </c:pt>
                <c:pt idx="5">
                  <c:v>0.46153846153846168</c:v>
                </c:pt>
                <c:pt idx="6">
                  <c:v>0.53846153846153844</c:v>
                </c:pt>
                <c:pt idx="7">
                  <c:v>0.61538461538461564</c:v>
                </c:pt>
                <c:pt idx="8">
                  <c:v>0.69230769230769251</c:v>
                </c:pt>
                <c:pt idx="9">
                  <c:v>0.76923076923076927</c:v>
                </c:pt>
                <c:pt idx="10">
                  <c:v>0.84615384615384648</c:v>
                </c:pt>
                <c:pt idx="11">
                  <c:v>0.92307692307692291</c:v>
                </c:pt>
              </c:numCache>
            </c:numRef>
          </c:xVal>
          <c:yVal>
            <c:numRef>
              <c:f>'Curva de Permanência'!$C$2:$C$87</c:f>
              <c:numCache>
                <c:formatCode>General</c:formatCode>
                <c:ptCount val="8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0.14000000000000001</c:v>
                </c:pt>
                <c:pt idx="9">
                  <c:v>0.16</c:v>
                </c:pt>
                <c:pt idx="10">
                  <c:v>0.19</c:v>
                </c:pt>
                <c:pt idx="11">
                  <c:v>0.21000000000000005</c:v>
                </c:pt>
              </c:numCache>
            </c:numRef>
          </c:yVal>
        </c:ser>
        <c:axId val="121781248"/>
        <c:axId val="121795712"/>
      </c:scatterChart>
      <c:valAx>
        <c:axId val="121781248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 (%)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795712"/>
        <c:crosses val="autoZero"/>
        <c:crossBetween val="midCat"/>
      </c:valAx>
      <c:valAx>
        <c:axId val="121795712"/>
        <c:scaling>
          <c:orientation val="minMax"/>
          <c:max val="4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N-Amoniacal (mg/L)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78124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Porcentagem de Atendimento ao Padrão Classe 2</a:t>
            </a:r>
          </a:p>
        </c:rich>
      </c:tx>
      <c:layout>
        <c:manualLayout>
          <c:xMode val="edge"/>
          <c:yMode val="edge"/>
          <c:x val="0.1617622683501117"/>
          <c:y val="7.2614152521378516E-3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784375207185283"/>
          <c:y val="0.16770167427701668"/>
          <c:w val="0.85036328111289206"/>
          <c:h val="0.7616795503301822"/>
        </c:manualLayout>
      </c:layout>
      <c:barChart>
        <c:barDir val="col"/>
        <c:grouping val="clustered"/>
        <c:ser>
          <c:idx val="0"/>
          <c:order val="0"/>
          <c:tx>
            <c:strRef>
              <c:f>'Conformidade - Clorofila'!$S$17:$S$20</c:f>
              <c:strCach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'Conformidade - Clorofila'!$R$17:$R$20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'Conformidade - Clorofila'!$S$17:$S$20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gapWidth val="219"/>
        <c:overlap val="-27"/>
        <c:axId val="121837440"/>
        <c:axId val="121838976"/>
      </c:barChart>
      <c:catAx>
        <c:axId val="1218374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838976"/>
        <c:crosses val="autoZero"/>
        <c:auto val="1"/>
        <c:lblAlgn val="ctr"/>
        <c:lblOffset val="100"/>
      </c:catAx>
      <c:valAx>
        <c:axId val="121838976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 dirty="0" smtClean="0"/>
                  <a:t>Porcentagem (%)</a:t>
                </a:r>
                <a:endParaRPr lang="pt-BR" dirty="0"/>
              </a:p>
            </c:rich>
          </c:tx>
          <c:layout>
            <c:manualLayout>
              <c:xMode val="edge"/>
              <c:yMode val="edge"/>
              <c:x val="1.0669513423239711E-2"/>
              <c:y val="0.48736375433456564"/>
            </c:manualLayout>
          </c:layout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837440"/>
        <c:crosses val="autoZero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cat>
            <c:numRef>
              <c:f>Tendência!$A$2:$A$12</c:f>
              <c:numCache>
                <c:formatCode>d/m/yyyy</c:formatCode>
                <c:ptCount val="11"/>
                <c:pt idx="0">
                  <c:v>40784</c:v>
                </c:pt>
                <c:pt idx="1">
                  <c:v>40955</c:v>
                </c:pt>
                <c:pt idx="2">
                  <c:v>41053</c:v>
                </c:pt>
                <c:pt idx="3">
                  <c:v>41144</c:v>
                </c:pt>
                <c:pt idx="4">
                  <c:v>41221</c:v>
                </c:pt>
                <c:pt idx="5">
                  <c:v>41320</c:v>
                </c:pt>
                <c:pt idx="6">
                  <c:v>41410</c:v>
                </c:pt>
                <c:pt idx="7">
                  <c:v>41502</c:v>
                </c:pt>
                <c:pt idx="8">
                  <c:v>41578</c:v>
                </c:pt>
                <c:pt idx="9">
                  <c:v>41683</c:v>
                </c:pt>
                <c:pt idx="10">
                  <c:v>41778</c:v>
                </c:pt>
              </c:numCache>
            </c:numRef>
          </c:cat>
          <c:val>
            <c:numRef>
              <c:f>Tendência!$B$2:$B$12</c:f>
              <c:numCache>
                <c:formatCode>General</c:formatCode>
                <c:ptCount val="11"/>
                <c:pt idx="0">
                  <c:v>2.4</c:v>
                </c:pt>
                <c:pt idx="1">
                  <c:v>1.1399999999999995</c:v>
                </c:pt>
                <c:pt idx="2">
                  <c:v>6.0000000000000019E-3</c:v>
                </c:pt>
                <c:pt idx="3">
                  <c:v>1.6020000000000001</c:v>
                </c:pt>
                <c:pt idx="4">
                  <c:v>6.0000000000000019E-3</c:v>
                </c:pt>
                <c:pt idx="5">
                  <c:v>6.0000000000000019E-3</c:v>
                </c:pt>
                <c:pt idx="6">
                  <c:v>6.0000000000000019E-3</c:v>
                </c:pt>
                <c:pt idx="7">
                  <c:v>1.335</c:v>
                </c:pt>
                <c:pt idx="8">
                  <c:v>6.0000000000000019E-3</c:v>
                </c:pt>
                <c:pt idx="9">
                  <c:v>0.92814285710000022</c:v>
                </c:pt>
                <c:pt idx="10">
                  <c:v>0.40050000000000002</c:v>
                </c:pt>
              </c:numCache>
            </c:numRef>
          </c:val>
        </c:ser>
        <c:marker val="1"/>
        <c:axId val="121888128"/>
        <c:axId val="121533568"/>
      </c:lineChart>
      <c:dateAx>
        <c:axId val="121888128"/>
        <c:scaling>
          <c:orientation val="minMax"/>
          <c:max val="41791"/>
        </c:scaling>
        <c:axPos val="b"/>
        <c:numFmt formatCode="d/m/yyyy" sourceLinked="0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1533568"/>
        <c:crosses val="autoZero"/>
        <c:lblOffset val="100"/>
        <c:baseTimeUnit val="months"/>
        <c:majorUnit val="2"/>
        <c:majorTimeUnit val="months"/>
        <c:minorUnit val="1"/>
        <c:minorTimeUnit val="months"/>
      </c:dateAx>
      <c:valAx>
        <c:axId val="121533568"/>
        <c:scaling>
          <c:logBase val="10"/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Clorofila (ug/L)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1888128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% Atendimento à Classe 2</a:t>
            </a:r>
          </a:p>
        </c:rich>
      </c:tx>
      <c:layout>
        <c:manualLayout>
          <c:xMode val="edge"/>
          <c:yMode val="edge"/>
          <c:x val="0.29173147428063551"/>
          <c:y val="4.629618448191746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784375207185283"/>
          <c:y val="0.16770167427701668"/>
          <c:w val="0.85036328111289206"/>
          <c:h val="0.761679550330182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'% Atendimento à Classe 2 - FE'!$F$10:$F$13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'% Atendimento à Classe 2 - FE'!$G$10:$G$13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gapWidth val="219"/>
        <c:overlap val="-27"/>
        <c:axId val="122140928"/>
        <c:axId val="122155008"/>
      </c:barChart>
      <c:catAx>
        <c:axId val="1221409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155008"/>
        <c:crosses val="autoZero"/>
        <c:auto val="1"/>
        <c:lblAlgn val="ctr"/>
        <c:lblOffset val="100"/>
      </c:catAx>
      <c:valAx>
        <c:axId val="122155008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 dirty="0" smtClean="0"/>
                  <a:t>Porcentagem (%)</a:t>
                </a:r>
                <a:endParaRPr lang="pt-BR" dirty="0"/>
              </a:p>
            </c:rich>
          </c:tx>
          <c:layout>
            <c:manualLayout>
              <c:xMode val="edge"/>
              <c:yMode val="edge"/>
              <c:x val="1.0669513423239711E-2"/>
              <c:y val="0.46928088907995752"/>
            </c:manualLayout>
          </c:layout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140928"/>
        <c:crosses val="autoZero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'Evolução Temporal'!$A$2:$A$33</c:f>
              <c:numCache>
                <c:formatCode>d/m/yyyy</c:formatCode>
                <c:ptCount val="32"/>
                <c:pt idx="0">
                  <c:v>40784</c:v>
                </c:pt>
                <c:pt idx="1">
                  <c:v>40955</c:v>
                </c:pt>
                <c:pt idx="2">
                  <c:v>41144</c:v>
                </c:pt>
                <c:pt idx="3">
                  <c:v>41320</c:v>
                </c:pt>
                <c:pt idx="4">
                  <c:v>41502</c:v>
                </c:pt>
                <c:pt idx="5">
                  <c:v>41683</c:v>
                </c:pt>
              </c:numCache>
            </c:numRef>
          </c:cat>
          <c:val>
            <c:numRef>
              <c:f>'Evolução Temporal'!$B$2:$B$33</c:f>
              <c:numCache>
                <c:formatCode>General</c:formatCode>
                <c:ptCount val="32"/>
                <c:pt idx="0">
                  <c:v>0.1293</c:v>
                </c:pt>
                <c:pt idx="1">
                  <c:v>0.19789999999999999</c:v>
                </c:pt>
                <c:pt idx="2">
                  <c:v>9.9800000000000028E-2</c:v>
                </c:pt>
                <c:pt idx="3">
                  <c:v>0.19739999999999999</c:v>
                </c:pt>
                <c:pt idx="4">
                  <c:v>0.20700000000000005</c:v>
                </c:pt>
                <c:pt idx="5">
                  <c:v>0.1633</c:v>
                </c:pt>
              </c:numCache>
            </c:numRef>
          </c:val>
        </c:ser>
        <c:marker val="1"/>
        <c:axId val="121999360"/>
        <c:axId val="122000896"/>
      </c:lineChart>
      <c:dateAx>
        <c:axId val="121999360"/>
        <c:scaling>
          <c:orientation val="minMax"/>
          <c:max val="41699"/>
        </c:scaling>
        <c:axPos val="b"/>
        <c:numFmt formatCode="d/m/yyyy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2000896"/>
        <c:crosses val="autoZero"/>
        <c:auto val="1"/>
        <c:lblOffset val="100"/>
        <c:baseTimeUnit val="months"/>
      </c:dateAx>
      <c:valAx>
        <c:axId val="1220008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Ferro Dissolvido (mg/L)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19993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782798178265103"/>
          <c:y val="0.15478349047954848"/>
          <c:w val="0.84328893467755772"/>
          <c:h val="0.63367570988532629"/>
        </c:manualLayout>
      </c:layout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'JAGR 02800 - Turbidez'!$A$2:$A$87</c:f>
              <c:numCache>
                <c:formatCode>d/m/yyyy</c:formatCode>
                <c:ptCount val="86"/>
                <c:pt idx="0">
                  <c:v>40784</c:v>
                </c:pt>
                <c:pt idx="1">
                  <c:v>40850</c:v>
                </c:pt>
                <c:pt idx="2">
                  <c:v>40955</c:v>
                </c:pt>
                <c:pt idx="3">
                  <c:v>41053</c:v>
                </c:pt>
                <c:pt idx="4">
                  <c:v>41144</c:v>
                </c:pt>
                <c:pt idx="5">
                  <c:v>41221</c:v>
                </c:pt>
                <c:pt idx="6">
                  <c:v>41320</c:v>
                </c:pt>
                <c:pt idx="7">
                  <c:v>41410</c:v>
                </c:pt>
                <c:pt idx="8">
                  <c:v>41502</c:v>
                </c:pt>
                <c:pt idx="9">
                  <c:v>41578</c:v>
                </c:pt>
                <c:pt idx="10">
                  <c:v>41683</c:v>
                </c:pt>
                <c:pt idx="11">
                  <c:v>41778</c:v>
                </c:pt>
              </c:numCache>
            </c:numRef>
          </c:cat>
          <c:val>
            <c:numRef>
              <c:f>'JAGR 02800 - Turbidez'!$B$2:$B$87</c:f>
              <c:numCache>
                <c:formatCode>General</c:formatCode>
                <c:ptCount val="86"/>
                <c:pt idx="0">
                  <c:v>13.1</c:v>
                </c:pt>
                <c:pt idx="1">
                  <c:v>20</c:v>
                </c:pt>
                <c:pt idx="2">
                  <c:v>30.5</c:v>
                </c:pt>
                <c:pt idx="3">
                  <c:v>6.53</c:v>
                </c:pt>
                <c:pt idx="4">
                  <c:v>7.03</c:v>
                </c:pt>
                <c:pt idx="5">
                  <c:v>11.3</c:v>
                </c:pt>
                <c:pt idx="6">
                  <c:v>97.6</c:v>
                </c:pt>
                <c:pt idx="7">
                  <c:v>12.3</c:v>
                </c:pt>
                <c:pt idx="8">
                  <c:v>9.02</c:v>
                </c:pt>
                <c:pt idx="9">
                  <c:v>31.3</c:v>
                </c:pt>
                <c:pt idx="10">
                  <c:v>11.8</c:v>
                </c:pt>
                <c:pt idx="11">
                  <c:v>1.74</c:v>
                </c:pt>
              </c:numCache>
            </c:numRef>
          </c:val>
        </c:ser>
        <c:marker val="1"/>
        <c:axId val="122346880"/>
        <c:axId val="122434688"/>
      </c:lineChart>
      <c:dateAx>
        <c:axId val="122346880"/>
        <c:scaling>
          <c:orientation val="minMax"/>
          <c:max val="41791"/>
        </c:scaling>
        <c:axPos val="b"/>
        <c:numFmt formatCode="d/m/yyyy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434688"/>
        <c:crosses val="autoZero"/>
        <c:auto val="1"/>
        <c:lblOffset val="100"/>
        <c:baseTimeUnit val="months"/>
      </c:dateAx>
      <c:valAx>
        <c:axId val="1224346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Turbidez (UNT)</a:t>
                </a:r>
              </a:p>
            </c:rich>
          </c:tx>
          <c:layout>
            <c:manualLayout>
              <c:xMode val="edge"/>
              <c:yMode val="edge"/>
              <c:x val="1.8691534525926201E-2"/>
              <c:y val="0.32261745218810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3468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</a:t>
            </a:r>
          </a:p>
        </c:rich>
      </c:tx>
      <c:layout>
        <c:manualLayout>
          <c:xMode val="edge"/>
          <c:yMode val="edge"/>
          <c:x val="0.22061489886596858"/>
          <c:y val="4.629630798598138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784375207185283"/>
          <c:y val="0.16770167427701668"/>
          <c:w val="0.85036328111289206"/>
          <c:h val="0.761679550330182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'Atendimento à Classe'!$F$88:$F$91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'Atendimento à Classe'!$G$88:$G$91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gapWidth val="219"/>
        <c:overlap val="-27"/>
        <c:axId val="124671104"/>
        <c:axId val="124672640"/>
      </c:barChart>
      <c:catAx>
        <c:axId val="1246711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672640"/>
        <c:crosses val="autoZero"/>
        <c:auto val="1"/>
        <c:lblAlgn val="ctr"/>
        <c:lblOffset val="100"/>
      </c:catAx>
      <c:valAx>
        <c:axId val="124672640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 dirty="0" smtClean="0"/>
                  <a:t>Porcentagem</a:t>
                </a:r>
                <a:r>
                  <a:rPr lang="pt-BR" baseline="0" dirty="0" smtClean="0"/>
                  <a:t> (%)</a:t>
                </a:r>
                <a:endParaRPr lang="pt-BR" dirty="0"/>
              </a:p>
            </c:rich>
          </c:tx>
          <c:layout/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671104"/>
        <c:crosses val="autoZero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 (Período</a:t>
            </a:r>
            <a:r>
              <a:rPr lang="pt-BR" baseline="0"/>
              <a:t> Seco x Período Chuvoso)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782798178265103"/>
          <c:y val="0.15478349047954848"/>
          <c:w val="0.84328893467755772"/>
          <c:h val="0.63367570988532629"/>
        </c:manualLayout>
      </c:layout>
      <c:scatterChart>
        <c:scatterStyle val="lineMarker"/>
        <c:ser>
          <c:idx val="1"/>
          <c:order val="0"/>
          <c:tx>
            <c:strRef>
              <c:f>'Período Seco x Período chuvoso'!$A$20:$A$25</c:f>
              <c:strCache>
                <c:ptCount val="6"/>
                <c:pt idx="0">
                  <c:v>Chuvoso</c:v>
                </c:pt>
              </c:strCache>
            </c:strRef>
          </c:tx>
          <c:spPr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marker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c:spPr>
          </c:marker>
          <c:xVal>
            <c:numRef>
              <c:f>'Período Seco x Período chuvoso'!$B$20:$B$25</c:f>
              <c:numCache>
                <c:formatCode>d/m/yyyy</c:formatCode>
                <c:ptCount val="6"/>
                <c:pt idx="0">
                  <c:v>40850</c:v>
                </c:pt>
                <c:pt idx="1">
                  <c:v>40955</c:v>
                </c:pt>
                <c:pt idx="2">
                  <c:v>41221</c:v>
                </c:pt>
                <c:pt idx="3">
                  <c:v>41320</c:v>
                </c:pt>
                <c:pt idx="4">
                  <c:v>41578</c:v>
                </c:pt>
                <c:pt idx="5">
                  <c:v>41683</c:v>
                </c:pt>
              </c:numCache>
            </c:numRef>
          </c:xVal>
          <c:yVal>
            <c:numRef>
              <c:f>'Período Seco x Período chuvoso'!$C$20:$C$25</c:f>
              <c:numCache>
                <c:formatCode>General</c:formatCode>
                <c:ptCount val="6"/>
                <c:pt idx="0">
                  <c:v>20</c:v>
                </c:pt>
                <c:pt idx="1">
                  <c:v>30.5</c:v>
                </c:pt>
                <c:pt idx="2">
                  <c:v>11.3</c:v>
                </c:pt>
                <c:pt idx="3">
                  <c:v>97.6</c:v>
                </c:pt>
                <c:pt idx="4">
                  <c:v>31.3</c:v>
                </c:pt>
                <c:pt idx="5">
                  <c:v>11.8</c:v>
                </c:pt>
              </c:numCache>
            </c:numRef>
          </c:yVal>
        </c:ser>
        <c:ser>
          <c:idx val="0"/>
          <c:order val="1"/>
          <c:tx>
            <c:strRef>
              <c:f>'Período Seco x Período chuvoso'!$A$14:$A$19</c:f>
              <c:strCache>
                <c:ptCount val="6"/>
                <c:pt idx="0">
                  <c:v>Seco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xVal>
            <c:numRef>
              <c:f>'Período Seco x Período chuvoso'!$B$14:$B$19</c:f>
              <c:numCache>
                <c:formatCode>d/m/yyyy</c:formatCode>
                <c:ptCount val="6"/>
                <c:pt idx="0">
                  <c:v>40784</c:v>
                </c:pt>
                <c:pt idx="1">
                  <c:v>41053</c:v>
                </c:pt>
                <c:pt idx="2">
                  <c:v>41144</c:v>
                </c:pt>
                <c:pt idx="3">
                  <c:v>41410</c:v>
                </c:pt>
                <c:pt idx="4">
                  <c:v>41502</c:v>
                </c:pt>
                <c:pt idx="5">
                  <c:v>41778</c:v>
                </c:pt>
              </c:numCache>
            </c:numRef>
          </c:xVal>
          <c:yVal>
            <c:numRef>
              <c:f>'Período Seco x Período chuvoso'!$C$14:$C$19</c:f>
              <c:numCache>
                <c:formatCode>General</c:formatCode>
                <c:ptCount val="6"/>
                <c:pt idx="0">
                  <c:v>13.1</c:v>
                </c:pt>
                <c:pt idx="1">
                  <c:v>6.53</c:v>
                </c:pt>
                <c:pt idx="2">
                  <c:v>7.03</c:v>
                </c:pt>
                <c:pt idx="3">
                  <c:v>12.3</c:v>
                </c:pt>
                <c:pt idx="4">
                  <c:v>9.02</c:v>
                </c:pt>
                <c:pt idx="5">
                  <c:v>1.74</c:v>
                </c:pt>
              </c:numCache>
            </c:numRef>
          </c:yVal>
        </c:ser>
        <c:axId val="122385152"/>
        <c:axId val="122386688"/>
      </c:scatterChart>
      <c:valAx>
        <c:axId val="122385152"/>
        <c:scaling>
          <c:orientation val="minMax"/>
          <c:min val="40725"/>
        </c:scaling>
        <c:axPos val="b"/>
        <c:numFmt formatCode="d/m/yyyy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386688"/>
        <c:crosses val="autoZero"/>
        <c:crossBetween val="midCat"/>
        <c:majorUnit val="100"/>
      </c:valAx>
      <c:valAx>
        <c:axId val="1223866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 sz="1200"/>
                  <a:t>Turbidez (UNT)</a:t>
                </a:r>
              </a:p>
            </c:rich>
          </c:tx>
          <c:layout>
            <c:manualLayout>
              <c:xMode val="edge"/>
              <c:yMode val="edge"/>
              <c:x val="1.8691534525926201E-2"/>
              <c:y val="0.3226175086323164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385152"/>
        <c:crosses val="autoZero"/>
        <c:crossBetween val="midCat"/>
      </c:valAx>
      <c:spPr>
        <a:noFill/>
        <a:ln w="25400">
          <a:noFill/>
        </a:ln>
      </c:spPr>
    </c:plotArea>
    <c:legend>
      <c:legendPos val="b"/>
      <c:layout/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491426071741037"/>
          <c:y val="0.18727738370738065"/>
          <c:w val="0.84453018372703392"/>
          <c:h val="0.718276727499225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'% Atendimento - E-Coli'!$F$74:$F$77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'% Atendimento - E-Coli'!$G$74:$G$77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gapWidth val="219"/>
        <c:overlap val="-27"/>
        <c:axId val="71170688"/>
        <c:axId val="71258880"/>
      </c:barChart>
      <c:catAx>
        <c:axId val="711706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258880"/>
        <c:crosses val="autoZero"/>
        <c:auto val="1"/>
        <c:lblAlgn val="ctr"/>
        <c:lblOffset val="100"/>
      </c:catAx>
      <c:valAx>
        <c:axId val="71258880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Porceentagem (%)</a:t>
                </a:r>
              </a:p>
            </c:rich>
          </c:tx>
          <c:layout>
            <c:manualLayout>
              <c:xMode val="edge"/>
              <c:yMode val="edge"/>
              <c:x val="1.910319527458686E-2"/>
              <c:y val="0.3279998715756862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170688"/>
        <c:crosses val="autoZero"/>
        <c:crossBetween val="between"/>
        <c:majorUnit val="20"/>
      </c:valAx>
      <c:spPr>
        <a:noFill/>
        <a:ln w="25400">
          <a:solidFill>
            <a:schemeClr val="tx1">
              <a:lumMod val="15000"/>
              <a:lumOff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'Evolução Temporal'!$A$2:$A$87</c:f>
              <c:numCache>
                <c:formatCode>d/m/yyyy</c:formatCode>
                <c:ptCount val="86"/>
                <c:pt idx="0">
                  <c:v>40784</c:v>
                </c:pt>
                <c:pt idx="1">
                  <c:v>40850</c:v>
                </c:pt>
                <c:pt idx="2">
                  <c:v>40955</c:v>
                </c:pt>
                <c:pt idx="3">
                  <c:v>41053</c:v>
                </c:pt>
                <c:pt idx="4">
                  <c:v>41144</c:v>
                </c:pt>
                <c:pt idx="5">
                  <c:v>41221</c:v>
                </c:pt>
                <c:pt idx="6">
                  <c:v>41320</c:v>
                </c:pt>
                <c:pt idx="7">
                  <c:v>41410</c:v>
                </c:pt>
                <c:pt idx="8">
                  <c:v>41502</c:v>
                </c:pt>
                <c:pt idx="9">
                  <c:v>41578</c:v>
                </c:pt>
                <c:pt idx="10">
                  <c:v>41683</c:v>
                </c:pt>
                <c:pt idx="11">
                  <c:v>41778</c:v>
                </c:pt>
              </c:numCache>
            </c:numRef>
          </c:cat>
          <c:val>
            <c:numRef>
              <c:f>'Evolução Temporal'!$B$2:$B$87</c:f>
              <c:numCache>
                <c:formatCode>General</c:formatCode>
                <c:ptCount val="86"/>
                <c:pt idx="0">
                  <c:v>640</c:v>
                </c:pt>
                <c:pt idx="1">
                  <c:v>640</c:v>
                </c:pt>
                <c:pt idx="2">
                  <c:v>640</c:v>
                </c:pt>
                <c:pt idx="3">
                  <c:v>1840</c:v>
                </c:pt>
                <c:pt idx="4">
                  <c:v>2400</c:v>
                </c:pt>
                <c:pt idx="5">
                  <c:v>3920</c:v>
                </c:pt>
                <c:pt idx="6">
                  <c:v>3300</c:v>
                </c:pt>
                <c:pt idx="7">
                  <c:v>790</c:v>
                </c:pt>
                <c:pt idx="8">
                  <c:v>1300</c:v>
                </c:pt>
                <c:pt idx="9">
                  <c:v>1100</c:v>
                </c:pt>
                <c:pt idx="10">
                  <c:v>1700</c:v>
                </c:pt>
                <c:pt idx="11">
                  <c:v>1300</c:v>
                </c:pt>
              </c:numCache>
            </c:numRef>
          </c:val>
        </c:ser>
        <c:marker val="1"/>
        <c:axId val="71226880"/>
        <c:axId val="71228416"/>
      </c:lineChart>
      <c:dateAx>
        <c:axId val="71226880"/>
        <c:scaling>
          <c:orientation val="minMax"/>
          <c:max val="41974"/>
          <c:min val="4054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228416"/>
        <c:crossesAt val="1.0000000000000004E-2"/>
        <c:auto val="1"/>
        <c:lblOffset val="100"/>
        <c:baseTimeUnit val="months"/>
        <c:majorUnit val="6"/>
        <c:majorTimeUnit val="months"/>
      </c:dateAx>
      <c:valAx>
        <c:axId val="71228416"/>
        <c:scaling>
          <c:orientation val="minMax"/>
          <c:max val="5000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(UFC/100 mL)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226880"/>
        <c:crosses val="autoZero"/>
        <c:crossBetween val="between"/>
      </c:valAx>
      <c:spPr>
        <a:noFill/>
        <a:ln w="25400">
          <a:solidFill>
            <a:schemeClr val="tx1">
              <a:lumMod val="15000"/>
              <a:lumOff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</a:t>
            </a:r>
            <a:r>
              <a:rPr lang="pt-BR" dirty="0" smtClean="0"/>
              <a:t>ao Padrão </a:t>
            </a:r>
            <a:r>
              <a:rPr lang="pt-BR" dirty="0"/>
              <a:t>Classe 2</a:t>
            </a:r>
          </a:p>
        </c:rich>
      </c:tx>
      <c:layout>
        <c:manualLayout>
          <c:xMode val="edge"/>
          <c:yMode val="edge"/>
          <c:x val="0.22630415616902785"/>
          <c:y val="4.629626799663313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784375207185283"/>
          <c:y val="0.16770167427701668"/>
          <c:w val="0.85036328111289206"/>
          <c:h val="0.761679550330182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'Atendimento à Classe 2'!$F$18:$F$21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'Atendimento à Classe 2'!$G$18:$G$21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gapWidth val="219"/>
        <c:overlap val="-27"/>
        <c:axId val="111520000"/>
        <c:axId val="111530368"/>
      </c:barChart>
      <c:catAx>
        <c:axId val="1115200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530368"/>
        <c:crosses val="autoZero"/>
        <c:auto val="1"/>
        <c:lblAlgn val="ctr"/>
        <c:lblOffset val="100"/>
      </c:catAx>
      <c:valAx>
        <c:axId val="111530368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 dirty="0" smtClean="0"/>
                  <a:t>Porcentagem (%)</a:t>
                </a:r>
                <a:endParaRPr lang="pt-BR" dirty="0"/>
              </a:p>
            </c:rich>
          </c:tx>
          <c:layout/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520000"/>
        <c:crosses val="autoZero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</a:t>
            </a:r>
          </a:p>
        </c:rich>
      </c:tx>
      <c:layout>
        <c:manualLayout>
          <c:xMode val="edge"/>
          <c:yMode val="edge"/>
          <c:x val="0.38260382669557608"/>
          <c:y val="5.705705705705707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0375137890372395E-2"/>
          <c:y val="0.17771771771771774"/>
          <c:w val="0.8773881090950586"/>
          <c:h val="0.73159679364403774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'Curva de Permanência'!$B$2:$B$86</c:f>
              <c:numCache>
                <c:formatCode>General</c:formatCode>
                <c:ptCount val="85"/>
                <c:pt idx="0">
                  <c:v>7.6923076923076927E-2</c:v>
                </c:pt>
                <c:pt idx="1">
                  <c:v>0.15384615384615394</c:v>
                </c:pt>
                <c:pt idx="2">
                  <c:v>0.23076923076923089</c:v>
                </c:pt>
                <c:pt idx="3">
                  <c:v>0.30769230769230782</c:v>
                </c:pt>
                <c:pt idx="4">
                  <c:v>0.38461538461538475</c:v>
                </c:pt>
                <c:pt idx="5">
                  <c:v>0.46153846153846168</c:v>
                </c:pt>
                <c:pt idx="6">
                  <c:v>0.53846153846153844</c:v>
                </c:pt>
                <c:pt idx="7">
                  <c:v>0.61538461538461564</c:v>
                </c:pt>
                <c:pt idx="8">
                  <c:v>0.69230769230769251</c:v>
                </c:pt>
                <c:pt idx="9">
                  <c:v>0.76923076923076927</c:v>
                </c:pt>
                <c:pt idx="10">
                  <c:v>0.84615384615384648</c:v>
                </c:pt>
                <c:pt idx="11">
                  <c:v>0.92307692307692291</c:v>
                </c:pt>
              </c:numCache>
            </c:numRef>
          </c:xVal>
          <c:yVal>
            <c:numRef>
              <c:f>'Curva de Permanência'!$C$2:$C$86</c:f>
              <c:numCache>
                <c:formatCode>General</c:formatCode>
                <c:ptCount val="85"/>
                <c:pt idx="0">
                  <c:v>640</c:v>
                </c:pt>
                <c:pt idx="1">
                  <c:v>640</c:v>
                </c:pt>
                <c:pt idx="2">
                  <c:v>640</c:v>
                </c:pt>
                <c:pt idx="3">
                  <c:v>790</c:v>
                </c:pt>
                <c:pt idx="4">
                  <c:v>1100</c:v>
                </c:pt>
                <c:pt idx="5">
                  <c:v>1300</c:v>
                </c:pt>
                <c:pt idx="6">
                  <c:v>1300</c:v>
                </c:pt>
                <c:pt idx="7">
                  <c:v>1700</c:v>
                </c:pt>
                <c:pt idx="8">
                  <c:v>1840</c:v>
                </c:pt>
                <c:pt idx="9">
                  <c:v>2400</c:v>
                </c:pt>
                <c:pt idx="10">
                  <c:v>3300</c:v>
                </c:pt>
                <c:pt idx="11">
                  <c:v>3920</c:v>
                </c:pt>
              </c:numCache>
            </c:numRef>
          </c:yVal>
        </c:ser>
        <c:axId val="73089024"/>
        <c:axId val="73090944"/>
      </c:scatterChart>
      <c:valAx>
        <c:axId val="73089024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layout/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090944"/>
        <c:crossesAt val="1.0000000000000004E-2"/>
        <c:crossBetween val="midCat"/>
      </c:valAx>
      <c:valAx>
        <c:axId val="73090944"/>
        <c:scaling>
          <c:logBase val="10"/>
          <c:orientation val="minMax"/>
          <c:max val="100000"/>
          <c:min val="0.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(UFC/100mL)</a:t>
                </a:r>
              </a:p>
            </c:rich>
          </c:tx>
          <c:layout/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08902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  <c:userShapes r:id="rId3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à Classe 2</a:t>
            </a:r>
          </a:p>
        </c:rich>
      </c:tx>
      <c:layout>
        <c:manualLayout>
          <c:xMode val="edge"/>
          <c:yMode val="edge"/>
          <c:x val="0.32017813432916076"/>
          <c:y val="4.629629344805152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784375207185283"/>
          <c:y val="0.16770167427701668"/>
          <c:w val="0.85036328111289206"/>
          <c:h val="0.761679550330182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'Atendimento à Classe'!$E$19:$E$22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'Atendimento à Classe'!$F$19:$F$22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gapWidth val="219"/>
        <c:overlap val="-27"/>
        <c:axId val="73115136"/>
        <c:axId val="73116672"/>
      </c:barChart>
      <c:catAx>
        <c:axId val="731151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116672"/>
        <c:crosses val="autoZero"/>
        <c:auto val="1"/>
        <c:lblAlgn val="ctr"/>
        <c:lblOffset val="100"/>
      </c:catAx>
      <c:valAx>
        <c:axId val="73116672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 dirty="0" smtClean="0"/>
                  <a:t>Porcentagem</a:t>
                </a:r>
                <a:r>
                  <a:rPr lang="pt-BR" baseline="0" dirty="0" smtClean="0"/>
                  <a:t> (%)</a:t>
                </a:r>
                <a:endParaRPr lang="pt-BR" dirty="0"/>
              </a:p>
            </c:rich>
          </c:tx>
          <c:layout>
            <c:manualLayout>
              <c:xMode val="edge"/>
              <c:yMode val="edge"/>
              <c:x val="7.8248474183872044E-3"/>
              <c:y val="0.39746159868219688"/>
            </c:manualLayout>
          </c:layout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115136"/>
        <c:crosses val="autoZero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tx>
            <c:strRef>
              <c:f>'Evolução Temporal'!$B$1</c:f>
              <c:strCache>
                <c:ptCount val="1"/>
                <c:pt idx="0">
                  <c:v>Oxigênio dissolvido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'Evolução Temporal'!$A$2:$A$13</c:f>
              <c:numCache>
                <c:formatCode>d/m/yyyy</c:formatCode>
                <c:ptCount val="12"/>
                <c:pt idx="0">
                  <c:v>40784</c:v>
                </c:pt>
                <c:pt idx="1">
                  <c:v>40850</c:v>
                </c:pt>
                <c:pt idx="2">
                  <c:v>40955</c:v>
                </c:pt>
                <c:pt idx="3">
                  <c:v>41053</c:v>
                </c:pt>
                <c:pt idx="4">
                  <c:v>41144</c:v>
                </c:pt>
                <c:pt idx="5">
                  <c:v>41221</c:v>
                </c:pt>
                <c:pt idx="6">
                  <c:v>41320</c:v>
                </c:pt>
                <c:pt idx="7">
                  <c:v>41410</c:v>
                </c:pt>
                <c:pt idx="8">
                  <c:v>41502</c:v>
                </c:pt>
                <c:pt idx="9">
                  <c:v>41578</c:v>
                </c:pt>
                <c:pt idx="10">
                  <c:v>41683</c:v>
                </c:pt>
                <c:pt idx="11">
                  <c:v>41778</c:v>
                </c:pt>
              </c:numCache>
            </c:numRef>
          </c:cat>
          <c:val>
            <c:numRef>
              <c:f>'Evolução Temporal'!$B$2:$B$13</c:f>
              <c:numCache>
                <c:formatCode>General</c:formatCode>
                <c:ptCount val="12"/>
                <c:pt idx="0">
                  <c:v>8.1</c:v>
                </c:pt>
                <c:pt idx="1">
                  <c:v>8</c:v>
                </c:pt>
                <c:pt idx="2">
                  <c:v>6.8</c:v>
                </c:pt>
                <c:pt idx="3">
                  <c:v>8.2000000000000011</c:v>
                </c:pt>
                <c:pt idx="4">
                  <c:v>8</c:v>
                </c:pt>
                <c:pt idx="5">
                  <c:v>8</c:v>
                </c:pt>
                <c:pt idx="6">
                  <c:v>6.8</c:v>
                </c:pt>
                <c:pt idx="7">
                  <c:v>7.9</c:v>
                </c:pt>
                <c:pt idx="8">
                  <c:v>8.7000000000000011</c:v>
                </c:pt>
                <c:pt idx="9">
                  <c:v>7.4</c:v>
                </c:pt>
                <c:pt idx="10">
                  <c:v>7.1</c:v>
                </c:pt>
                <c:pt idx="11">
                  <c:v>8.5</c:v>
                </c:pt>
              </c:numCache>
            </c:numRef>
          </c:val>
        </c:ser>
        <c:marker val="1"/>
        <c:axId val="73448448"/>
        <c:axId val="73454336"/>
      </c:lineChart>
      <c:dateAx>
        <c:axId val="73448448"/>
        <c:scaling>
          <c:orientation val="minMax"/>
          <c:max val="42004"/>
          <c:min val="40544"/>
        </c:scaling>
        <c:axPos val="b"/>
        <c:numFmt formatCode="[$-416]mmm\-yy;@" sourceLinked="0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454336"/>
        <c:crosses val="autoZero"/>
        <c:auto val="1"/>
        <c:lblOffset val="100"/>
        <c:baseTimeUnit val="days"/>
        <c:majorUnit val="6"/>
        <c:majorTimeUnit val="months"/>
      </c:dateAx>
      <c:valAx>
        <c:axId val="734543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layout>
            <c:manualLayout>
              <c:xMode val="edge"/>
              <c:yMode val="edge"/>
              <c:x val="1.9064773008474405E-2"/>
              <c:y val="0.461023551680704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448448"/>
        <c:crosses val="autoZero"/>
        <c:crossBetween val="between"/>
      </c:valAx>
      <c:spPr>
        <a:noFill/>
        <a:ln>
          <a:solidFill>
            <a:schemeClr val="lt1">
              <a:shade val="50000"/>
            </a:schemeClr>
          </a:solidFill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sz="1600" b="1"/>
              <a:t>Curva de Permanência</a:t>
            </a:r>
          </a:p>
        </c:rich>
      </c:tx>
      <c:layout/>
      <c:spPr>
        <a:noFill/>
        <a:ln w="25400">
          <a:noFill/>
        </a:ln>
      </c:spPr>
    </c:title>
    <c:plotArea>
      <c:layout/>
      <c:scatterChart>
        <c:scatterStyle val="lineMarker"/>
        <c:ser>
          <c:idx val="0"/>
          <c:order val="0"/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'Curva de Permanência'!$B$2:$B$63</c:f>
              <c:numCache>
                <c:formatCode>General</c:formatCode>
                <c:ptCount val="62"/>
                <c:pt idx="0">
                  <c:v>7.6923076923076927E-2</c:v>
                </c:pt>
                <c:pt idx="1">
                  <c:v>0.15384615384615394</c:v>
                </c:pt>
                <c:pt idx="2">
                  <c:v>0.23076923076923089</c:v>
                </c:pt>
                <c:pt idx="3">
                  <c:v>0.30769230769230782</c:v>
                </c:pt>
                <c:pt idx="4">
                  <c:v>0.38461538461538475</c:v>
                </c:pt>
                <c:pt idx="5">
                  <c:v>0.46153846153846168</c:v>
                </c:pt>
                <c:pt idx="6">
                  <c:v>0.53846153846153844</c:v>
                </c:pt>
                <c:pt idx="7">
                  <c:v>0.61538461538461564</c:v>
                </c:pt>
                <c:pt idx="8">
                  <c:v>0.69230769230769251</c:v>
                </c:pt>
                <c:pt idx="9">
                  <c:v>0.76923076923076927</c:v>
                </c:pt>
                <c:pt idx="10">
                  <c:v>0.84615384615384648</c:v>
                </c:pt>
                <c:pt idx="11">
                  <c:v>0.92307692307692291</c:v>
                </c:pt>
              </c:numCache>
            </c:numRef>
          </c:xVal>
          <c:yVal>
            <c:numRef>
              <c:f>'Curva de Permanência'!$C$2:$C$63</c:f>
              <c:numCache>
                <c:formatCode>General</c:formatCode>
                <c:ptCount val="62"/>
                <c:pt idx="0">
                  <c:v>6.8</c:v>
                </c:pt>
                <c:pt idx="1">
                  <c:v>6.8</c:v>
                </c:pt>
                <c:pt idx="2">
                  <c:v>7.1</c:v>
                </c:pt>
                <c:pt idx="3">
                  <c:v>7.4</c:v>
                </c:pt>
                <c:pt idx="4">
                  <c:v>7.9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8.1</c:v>
                </c:pt>
                <c:pt idx="9">
                  <c:v>8.2000000000000011</c:v>
                </c:pt>
                <c:pt idx="10">
                  <c:v>8.5</c:v>
                </c:pt>
                <c:pt idx="11">
                  <c:v>8.7000000000000011</c:v>
                </c:pt>
              </c:numCache>
            </c:numRef>
          </c:yVal>
        </c:ser>
        <c:axId val="73691904"/>
        <c:axId val="73693824"/>
      </c:scatterChart>
      <c:valAx>
        <c:axId val="73691904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 sz="1200" b="1"/>
                  <a:t>Porcentagem do Tempo</a:t>
                </a:r>
              </a:p>
            </c:rich>
          </c:tx>
          <c:layout>
            <c:manualLayout>
              <c:xMode val="edge"/>
              <c:yMode val="edge"/>
              <c:x val="0.38460410152080293"/>
              <c:y val="0.92588887656648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693824"/>
        <c:crosses val="autoZero"/>
        <c:crossBetween val="midCat"/>
      </c:valAx>
      <c:valAx>
        <c:axId val="73693824"/>
        <c:scaling>
          <c:orientation val="minMax"/>
          <c:max val="12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 sz="1200" b="1"/>
                  <a:t>(mg/L)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691904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076230946815945"/>
          <c:y val="0.10260029897306697"/>
          <c:w val="0.83649048096123257"/>
          <c:h val="0.7571770634554329"/>
        </c:manualLayout>
      </c:layout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'Evolução Temporal'!$A$2:$A$57</c:f>
              <c:numCache>
                <c:formatCode>d/m/yyyy</c:formatCode>
                <c:ptCount val="56"/>
                <c:pt idx="0">
                  <c:v>40784</c:v>
                </c:pt>
                <c:pt idx="1">
                  <c:v>40850</c:v>
                </c:pt>
                <c:pt idx="2">
                  <c:v>40955</c:v>
                </c:pt>
                <c:pt idx="3">
                  <c:v>41053</c:v>
                </c:pt>
                <c:pt idx="4">
                  <c:v>41144</c:v>
                </c:pt>
                <c:pt idx="5">
                  <c:v>41221</c:v>
                </c:pt>
                <c:pt idx="6">
                  <c:v>41320</c:v>
                </c:pt>
                <c:pt idx="7">
                  <c:v>41410</c:v>
                </c:pt>
                <c:pt idx="8">
                  <c:v>41502</c:v>
                </c:pt>
                <c:pt idx="9">
                  <c:v>41578</c:v>
                </c:pt>
                <c:pt idx="10">
                  <c:v>41683</c:v>
                </c:pt>
                <c:pt idx="11">
                  <c:v>41778</c:v>
                </c:pt>
              </c:numCache>
            </c:numRef>
          </c:cat>
          <c:val>
            <c:numRef>
              <c:f>'Evolução Temporal'!$B$2:$B$57</c:f>
              <c:numCache>
                <c:formatCode>General</c:formatCode>
                <c:ptCount val="5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</c:ser>
        <c:marker val="1"/>
        <c:axId val="73698688"/>
        <c:axId val="73704576"/>
      </c:lineChart>
      <c:dateAx>
        <c:axId val="73698688"/>
        <c:scaling>
          <c:orientation val="minMax"/>
          <c:max val="41974"/>
          <c:min val="4054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704576"/>
        <c:crosses val="autoZero"/>
        <c:lblOffset val="100"/>
        <c:baseTimeUnit val="months"/>
        <c:majorUnit val="6"/>
        <c:majorTimeUnit val="months"/>
      </c:dateAx>
      <c:valAx>
        <c:axId val="737045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698688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à Classe 2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5B9BD5"/>
            </a:solidFill>
            <a:ln w="25400">
              <a:noFill/>
            </a:ln>
          </c:spPr>
          <c:cat>
            <c:numRef>
              <c:f>'Atendimento à Classe 2'!$F$18:$F$21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'Atendimento à Classe 2'!$G$18:$G$21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gapWidth val="219"/>
        <c:overlap val="-27"/>
        <c:axId val="73898624"/>
        <c:axId val="73904512"/>
      </c:barChart>
      <c:catAx>
        <c:axId val="738986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904512"/>
        <c:crosses val="autoZero"/>
        <c:auto val="1"/>
        <c:lblAlgn val="ctr"/>
        <c:lblOffset val="100"/>
      </c:catAx>
      <c:valAx>
        <c:axId val="73904512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898624"/>
        <c:crosses val="autoZero"/>
        <c:crossBetween val="between"/>
      </c:valAx>
      <c:spPr>
        <a:solidFill>
          <a:schemeClr val="bg1"/>
        </a:solidFill>
        <a:ln w="25400">
          <a:solidFill>
            <a:schemeClr val="tx1">
              <a:lumMod val="15000"/>
              <a:lumOff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</a:t>
            </a:r>
          </a:p>
        </c:rich>
      </c:tx>
      <c:layout/>
      <c:spPr>
        <a:noFill/>
        <a:ln w="25400">
          <a:noFill/>
        </a:ln>
      </c:spPr>
    </c:title>
    <c:plotArea>
      <c:layout/>
      <c:scatterChart>
        <c:scatterStyle val="lineMarker"/>
        <c:ser>
          <c:idx val="0"/>
          <c:order val="0"/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'Curva de Permanência'!$B$2:$B$63</c:f>
              <c:numCache>
                <c:formatCode>General</c:formatCode>
                <c:ptCount val="62"/>
                <c:pt idx="0">
                  <c:v>7.6923076923076927E-2</c:v>
                </c:pt>
                <c:pt idx="1">
                  <c:v>0.15384615384615394</c:v>
                </c:pt>
                <c:pt idx="2">
                  <c:v>0.23076923076923089</c:v>
                </c:pt>
                <c:pt idx="3">
                  <c:v>0.30769230769230782</c:v>
                </c:pt>
                <c:pt idx="4">
                  <c:v>0.38461538461538475</c:v>
                </c:pt>
                <c:pt idx="5">
                  <c:v>0.46153846153846168</c:v>
                </c:pt>
                <c:pt idx="6">
                  <c:v>0.53846153846153844</c:v>
                </c:pt>
                <c:pt idx="7">
                  <c:v>0.61538461538461564</c:v>
                </c:pt>
                <c:pt idx="8">
                  <c:v>0.69230769230769251</c:v>
                </c:pt>
                <c:pt idx="9">
                  <c:v>0.76923076923076927</c:v>
                </c:pt>
                <c:pt idx="10">
                  <c:v>0.84615384615384648</c:v>
                </c:pt>
                <c:pt idx="11">
                  <c:v>0.92307692307692291</c:v>
                </c:pt>
              </c:numCache>
            </c:numRef>
          </c:xVal>
          <c:yVal>
            <c:numRef>
              <c:f>'Curva de Permanência'!$C$2:$C$63</c:f>
              <c:numCache>
                <c:formatCode>General</c:formatCode>
                <c:ptCount val="6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yVal>
        </c:ser>
        <c:axId val="73728768"/>
        <c:axId val="73911680"/>
      </c:scatterChart>
      <c:valAx>
        <c:axId val="73728768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 </a:t>
                </a:r>
              </a:p>
            </c:rich>
          </c:tx>
          <c:layout>
            <c:manualLayout>
              <c:xMode val="edge"/>
              <c:yMode val="edge"/>
              <c:x val="0.38464685816711935"/>
              <c:y val="0.923274499778436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911680"/>
        <c:crosses val="autoZero"/>
        <c:crossBetween val="midCat"/>
      </c:valAx>
      <c:valAx>
        <c:axId val="73911680"/>
        <c:scaling>
          <c:orientation val="minMax"/>
          <c:max val="1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 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7287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 Classe 2 </a:t>
            </a:r>
          </a:p>
        </c:rich>
      </c:tx>
      <c:layout>
        <c:manualLayout>
          <c:xMode val="edge"/>
          <c:yMode val="edge"/>
          <c:x val="0.24656233595800531"/>
          <c:y val="4.1666666666666664E-2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'JAGR 02800 - FT'!$G$68:$G$71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'JAGR 02800 - FT'!$H$68:$H$71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75</c:v>
                </c:pt>
                <c:pt idx="3">
                  <c:v>100</c:v>
                </c:pt>
              </c:numCache>
            </c:numRef>
          </c:val>
        </c:ser>
        <c:gapWidth val="219"/>
        <c:overlap val="-27"/>
        <c:axId val="73962240"/>
        <c:axId val="73963776"/>
      </c:barChart>
      <c:catAx>
        <c:axId val="739622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963776"/>
        <c:crosses val="autoZero"/>
        <c:auto val="1"/>
        <c:lblAlgn val="ctr"/>
        <c:lblOffset val="100"/>
      </c:catAx>
      <c:valAx>
        <c:axId val="73963776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 </a:t>
                </a:r>
              </a:p>
            </c:rich>
          </c:tx>
          <c:layout>
            <c:manualLayout>
              <c:xMode val="edge"/>
              <c:yMode val="edge"/>
              <c:x val="1.9444444444444445E-2"/>
              <c:y val="0.3507097550306211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962240"/>
        <c:crosses val="autoZero"/>
        <c:crossBetween val="between"/>
      </c:valAx>
      <c:spPr>
        <a:noFill/>
        <a:ln w="25400">
          <a:solidFill>
            <a:schemeClr val="bg2"/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'Evolução Temporal'!$A$2:$A$84</c:f>
              <c:numCache>
                <c:formatCode>d/m/yyyy</c:formatCode>
                <c:ptCount val="83"/>
                <c:pt idx="0">
                  <c:v>40784</c:v>
                </c:pt>
                <c:pt idx="1">
                  <c:v>40850</c:v>
                </c:pt>
                <c:pt idx="2">
                  <c:v>40955</c:v>
                </c:pt>
                <c:pt idx="3">
                  <c:v>41053</c:v>
                </c:pt>
                <c:pt idx="4">
                  <c:v>41144</c:v>
                </c:pt>
                <c:pt idx="5">
                  <c:v>41221</c:v>
                </c:pt>
                <c:pt idx="6">
                  <c:v>41320</c:v>
                </c:pt>
                <c:pt idx="7">
                  <c:v>41410</c:v>
                </c:pt>
                <c:pt idx="8">
                  <c:v>41502</c:v>
                </c:pt>
                <c:pt idx="9">
                  <c:v>41578</c:v>
                </c:pt>
                <c:pt idx="10">
                  <c:v>41683</c:v>
                </c:pt>
                <c:pt idx="11">
                  <c:v>41778</c:v>
                </c:pt>
              </c:numCache>
            </c:numRef>
          </c:cat>
          <c:val>
            <c:numRef>
              <c:f>'Evolução Temporal'!$B$2:$B$84</c:f>
              <c:numCache>
                <c:formatCode>General</c:formatCode>
                <c:ptCount val="83"/>
                <c:pt idx="0">
                  <c:v>0.13</c:v>
                </c:pt>
                <c:pt idx="1">
                  <c:v>7.0000000000000021E-2</c:v>
                </c:pt>
                <c:pt idx="2">
                  <c:v>0.16</c:v>
                </c:pt>
                <c:pt idx="3">
                  <c:v>7.0000000000000021E-2</c:v>
                </c:pt>
                <c:pt idx="4">
                  <c:v>6.0000000000000019E-2</c:v>
                </c:pt>
                <c:pt idx="5">
                  <c:v>6.0000000000000019E-2</c:v>
                </c:pt>
                <c:pt idx="6">
                  <c:v>0.11</c:v>
                </c:pt>
                <c:pt idx="7">
                  <c:v>6.0000000000000019E-2</c:v>
                </c:pt>
                <c:pt idx="8">
                  <c:v>6.0000000000000019E-2</c:v>
                </c:pt>
                <c:pt idx="9">
                  <c:v>7.0000000000000021E-2</c:v>
                </c:pt>
                <c:pt idx="10">
                  <c:v>7.0000000000000021E-2</c:v>
                </c:pt>
                <c:pt idx="11">
                  <c:v>8.0000000000000029E-2</c:v>
                </c:pt>
              </c:numCache>
            </c:numRef>
          </c:val>
        </c:ser>
        <c:marker val="1"/>
        <c:axId val="78584832"/>
        <c:axId val="78590720"/>
      </c:lineChart>
      <c:dateAx>
        <c:axId val="78584832"/>
        <c:scaling>
          <c:orientation val="minMax"/>
          <c:max val="41974"/>
          <c:min val="4054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590720"/>
        <c:crossesAt val="1.0000000000000004E-2"/>
        <c:auto val="1"/>
        <c:lblOffset val="100"/>
        <c:baseTimeUnit val="months"/>
        <c:majorUnit val="6"/>
        <c:majorTimeUnit val="months"/>
      </c:dateAx>
      <c:valAx>
        <c:axId val="78590720"/>
        <c:scaling>
          <c:orientation val="minMax"/>
          <c:max val="1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584832"/>
        <c:crosses val="autoZero"/>
        <c:crossBetween val="between"/>
        <c:majorUnit val="0.1"/>
      </c:valAx>
      <c:spPr>
        <a:noFill/>
        <a:ln w="25400">
          <a:solidFill>
            <a:schemeClr val="bg2"/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5362921263801304E-2"/>
          <c:y val="0.11421093148575828"/>
          <c:w val="0.87052441974164996"/>
          <c:h val="0.75213762252004901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'Curva de Permanência'!$B$2:$B$13</c:f>
              <c:numCache>
                <c:formatCode>0.0000</c:formatCode>
                <c:ptCount val="12"/>
                <c:pt idx="0">
                  <c:v>7.6923076923076927E-2</c:v>
                </c:pt>
                <c:pt idx="1">
                  <c:v>0.15384615384615394</c:v>
                </c:pt>
                <c:pt idx="2">
                  <c:v>0.23076923076923089</c:v>
                </c:pt>
                <c:pt idx="3">
                  <c:v>0.30769230769230782</c:v>
                </c:pt>
                <c:pt idx="4">
                  <c:v>0.38461538461538475</c:v>
                </c:pt>
                <c:pt idx="5">
                  <c:v>0.46153846153846168</c:v>
                </c:pt>
                <c:pt idx="6">
                  <c:v>0.53846153846153844</c:v>
                </c:pt>
                <c:pt idx="7">
                  <c:v>0.61538461538461564</c:v>
                </c:pt>
                <c:pt idx="8">
                  <c:v>0.69230769230769251</c:v>
                </c:pt>
                <c:pt idx="9">
                  <c:v>0.76923076923076927</c:v>
                </c:pt>
                <c:pt idx="10">
                  <c:v>0.84615384615384648</c:v>
                </c:pt>
                <c:pt idx="11">
                  <c:v>0.92307692307692291</c:v>
                </c:pt>
              </c:numCache>
            </c:numRef>
          </c:xVal>
          <c:yVal>
            <c:numRef>
              <c:f>'Curva de Permanência'!$C$2:$C$13</c:f>
              <c:numCache>
                <c:formatCode>General</c:formatCode>
                <c:ptCount val="12"/>
                <c:pt idx="0">
                  <c:v>6.0000000000000019E-2</c:v>
                </c:pt>
                <c:pt idx="1">
                  <c:v>6.0000000000000019E-2</c:v>
                </c:pt>
                <c:pt idx="2">
                  <c:v>6.0000000000000019E-2</c:v>
                </c:pt>
                <c:pt idx="3">
                  <c:v>6.0000000000000019E-2</c:v>
                </c:pt>
                <c:pt idx="4">
                  <c:v>7.0000000000000021E-2</c:v>
                </c:pt>
                <c:pt idx="5">
                  <c:v>7.0000000000000021E-2</c:v>
                </c:pt>
                <c:pt idx="6">
                  <c:v>7.0000000000000021E-2</c:v>
                </c:pt>
                <c:pt idx="7">
                  <c:v>7.0000000000000021E-2</c:v>
                </c:pt>
                <c:pt idx="8">
                  <c:v>8.0000000000000029E-2</c:v>
                </c:pt>
                <c:pt idx="9">
                  <c:v>0.11</c:v>
                </c:pt>
                <c:pt idx="10">
                  <c:v>0.13</c:v>
                </c:pt>
                <c:pt idx="11">
                  <c:v>0.16</c:v>
                </c:pt>
              </c:numCache>
            </c:numRef>
          </c:yVal>
        </c:ser>
        <c:axId val="78697216"/>
        <c:axId val="78699136"/>
      </c:scatterChart>
      <c:valAx>
        <c:axId val="78697216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 do Tempo</a:t>
                </a:r>
              </a:p>
            </c:rich>
          </c:tx>
          <c:layout>
            <c:manualLayout>
              <c:xMode val="edge"/>
              <c:yMode val="edge"/>
              <c:x val="0.40037703431867405"/>
              <c:y val="0.93955180544695172"/>
            </c:manualLayout>
          </c:layout>
          <c:spPr>
            <a:noFill/>
            <a:ln w="25400">
              <a:noFill/>
            </a:ln>
          </c:spPr>
        </c:title>
        <c:numFmt formatCode="0.00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699136"/>
        <c:crosses val="autoZero"/>
        <c:crossBetween val="midCat"/>
      </c:valAx>
      <c:valAx>
        <c:axId val="78699136"/>
        <c:scaling>
          <c:orientation val="minMax"/>
          <c:max val="1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697216"/>
        <c:crosses val="autoZero"/>
        <c:crossBetween val="midCat"/>
        <c:majorUnit val="0.1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 Classe 2 </a:t>
            </a:r>
          </a:p>
        </c:rich>
      </c:tx>
      <c:layout>
        <c:manualLayout>
          <c:xMode val="edge"/>
          <c:yMode val="edge"/>
          <c:x val="0.24656233595800531"/>
          <c:y val="4.1666666666666664E-2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'JAGR 02800 - FT'!$G$68:$G$71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'JAGR 02800 - FT'!$H$68:$H$71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75</c:v>
                </c:pt>
                <c:pt idx="3">
                  <c:v>100</c:v>
                </c:pt>
              </c:numCache>
            </c:numRef>
          </c:val>
        </c:ser>
        <c:gapWidth val="219"/>
        <c:overlap val="-27"/>
        <c:axId val="114225920"/>
        <c:axId val="114227456"/>
      </c:barChart>
      <c:catAx>
        <c:axId val="1142259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227456"/>
        <c:crosses val="autoZero"/>
        <c:auto val="1"/>
        <c:lblAlgn val="ctr"/>
        <c:lblOffset val="100"/>
      </c:catAx>
      <c:valAx>
        <c:axId val="114227456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 dirty="0"/>
                  <a:t>Porcentagem (%) </a:t>
                </a:r>
              </a:p>
            </c:rich>
          </c:tx>
          <c:layout>
            <c:manualLayout>
              <c:xMode val="edge"/>
              <c:yMode val="edge"/>
              <c:x val="1.9444444444444445E-2"/>
              <c:y val="0.3507097550306211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225920"/>
        <c:crosses val="autoZero"/>
        <c:crossBetween val="between"/>
      </c:valAx>
      <c:spPr>
        <a:noFill/>
        <a:ln w="25400">
          <a:solidFill>
            <a:schemeClr val="bg2"/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tx>
            <c:strRef>
              <c:f>'Evolução Temporal'!$B$1</c:f>
              <c:strCache>
                <c:ptCount val="1"/>
                <c:pt idx="0">
                  <c:v>N amon.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'Evolução Temporal'!$A$2:$A$87</c:f>
              <c:numCache>
                <c:formatCode>d/m/yyyy</c:formatCode>
                <c:ptCount val="86"/>
                <c:pt idx="0">
                  <c:v>40784</c:v>
                </c:pt>
                <c:pt idx="1">
                  <c:v>40850</c:v>
                </c:pt>
                <c:pt idx="2">
                  <c:v>40955</c:v>
                </c:pt>
                <c:pt idx="3">
                  <c:v>41053</c:v>
                </c:pt>
                <c:pt idx="4">
                  <c:v>41144</c:v>
                </c:pt>
                <c:pt idx="5">
                  <c:v>41221</c:v>
                </c:pt>
                <c:pt idx="6">
                  <c:v>41320</c:v>
                </c:pt>
                <c:pt idx="7">
                  <c:v>41410</c:v>
                </c:pt>
                <c:pt idx="8">
                  <c:v>41502</c:v>
                </c:pt>
                <c:pt idx="9">
                  <c:v>41578</c:v>
                </c:pt>
                <c:pt idx="10">
                  <c:v>41683</c:v>
                </c:pt>
                <c:pt idx="11">
                  <c:v>41778</c:v>
                </c:pt>
              </c:numCache>
            </c:numRef>
          </c:cat>
          <c:val>
            <c:numRef>
              <c:f>'Evolução Temporal'!$B$2:$B$87</c:f>
              <c:numCache>
                <c:formatCode>General</c:formatCode>
                <c:ptCount val="86"/>
                <c:pt idx="0">
                  <c:v>0.28000000000000008</c:v>
                </c:pt>
                <c:pt idx="1">
                  <c:v>0.21000000000000005</c:v>
                </c:pt>
                <c:pt idx="2">
                  <c:v>0.1</c:v>
                </c:pt>
                <c:pt idx="3">
                  <c:v>0.24000000000000005</c:v>
                </c:pt>
                <c:pt idx="4">
                  <c:v>0.26</c:v>
                </c:pt>
                <c:pt idx="5">
                  <c:v>0.34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0.21000000000000005</c:v>
                </c:pt>
                <c:pt idx="10">
                  <c:v>0.17</c:v>
                </c:pt>
                <c:pt idx="11">
                  <c:v>0.1</c:v>
                </c:pt>
              </c:numCache>
            </c:numRef>
          </c:val>
        </c:ser>
        <c:marker val="1"/>
        <c:axId val="124871808"/>
        <c:axId val="124873344"/>
      </c:lineChart>
      <c:dateAx>
        <c:axId val="124871808"/>
        <c:scaling>
          <c:orientation val="minMax"/>
          <c:max val="41791"/>
        </c:scaling>
        <c:axPos val="b"/>
        <c:numFmt formatCode="d/m/yyyy" sourceLinked="0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873344"/>
        <c:crosses val="autoZero"/>
        <c:auto val="1"/>
        <c:lblOffset val="100"/>
        <c:baseTimeUnit val="months"/>
      </c:dateAx>
      <c:valAx>
        <c:axId val="1248733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N- Amoniacal (mg/L)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8718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Porcentagem de Atendimento ao Padrão da Classe 2</a:t>
            </a:r>
          </a:p>
        </c:rich>
      </c:tx>
      <c:layout>
        <c:manualLayout>
          <c:xMode val="edge"/>
          <c:yMode val="edge"/>
          <c:x val="0.20639149413506036"/>
          <c:y val="3.2321158567881385E-3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784375207185283"/>
          <c:y val="0.16770167427701668"/>
          <c:w val="0.85036328111289206"/>
          <c:h val="0.761679550330182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'Porcentagem de Desconformidade'!$G$31:$G$34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'Porcentagem de Desconformidade'!$H$31:$H$34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gapWidth val="219"/>
        <c:overlap val="-27"/>
        <c:axId val="124807808"/>
        <c:axId val="124821888"/>
      </c:barChart>
      <c:catAx>
        <c:axId val="1248078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821888"/>
        <c:crosses val="autoZero"/>
        <c:auto val="1"/>
        <c:lblAlgn val="ctr"/>
        <c:lblOffset val="100"/>
      </c:catAx>
      <c:valAx>
        <c:axId val="124821888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 dirty="0" smtClean="0"/>
                  <a:t>Porcentagem (%)</a:t>
                </a:r>
                <a:endParaRPr lang="pt-BR" dirty="0"/>
              </a:p>
            </c:rich>
          </c:tx>
          <c:layout/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807808"/>
        <c:crosses val="autoZero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Porcentagem de Atendimento ao Padrão Classe 2</a:t>
            </a:r>
          </a:p>
        </c:rich>
      </c:tx>
      <c:layout>
        <c:manualLayout>
          <c:xMode val="edge"/>
          <c:yMode val="edge"/>
          <c:x val="0.13067286694920957"/>
          <c:y val="3.3411054674395966E-3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784375207185283"/>
          <c:y val="0.16770167427701668"/>
          <c:w val="0.85036328111289206"/>
          <c:h val="0.7616795503301822"/>
        </c:manualLayout>
      </c:layout>
      <c:barChart>
        <c:barDir val="col"/>
        <c:grouping val="clustered"/>
        <c:ser>
          <c:idx val="0"/>
          <c:order val="0"/>
          <c:tx>
            <c:strRef>
              <c:f>'Conformidade - Clorofila'!$S$22:$S$25</c:f>
              <c:strCach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'Conformidade - Clorofila'!$R$22:$R$25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'Conformidade - Clorofila'!$S$22:$S$25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gapWidth val="219"/>
        <c:overlap val="-27"/>
        <c:axId val="125113856"/>
        <c:axId val="125115392"/>
      </c:barChart>
      <c:catAx>
        <c:axId val="1251138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5115392"/>
        <c:crosses val="autoZero"/>
        <c:auto val="1"/>
        <c:lblAlgn val="ctr"/>
        <c:lblOffset val="100"/>
      </c:catAx>
      <c:valAx>
        <c:axId val="125115392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 dirty="0" smtClean="0"/>
                  <a:t>Porcentagem (%)</a:t>
                </a:r>
                <a:endParaRPr lang="pt-BR" dirty="0"/>
              </a:p>
            </c:rich>
          </c:tx>
          <c:layout/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5113856"/>
        <c:crosses val="autoZero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cat>
            <c:numRef>
              <c:f>Tendência!$A$2:$A$12</c:f>
              <c:numCache>
                <c:formatCode>d/m/yyyy</c:formatCode>
                <c:ptCount val="11"/>
                <c:pt idx="0">
                  <c:v>40784</c:v>
                </c:pt>
                <c:pt idx="1">
                  <c:v>40955</c:v>
                </c:pt>
                <c:pt idx="2">
                  <c:v>41053</c:v>
                </c:pt>
                <c:pt idx="3">
                  <c:v>41144</c:v>
                </c:pt>
                <c:pt idx="4">
                  <c:v>41221</c:v>
                </c:pt>
                <c:pt idx="5">
                  <c:v>41320</c:v>
                </c:pt>
                <c:pt idx="6">
                  <c:v>41410</c:v>
                </c:pt>
                <c:pt idx="7">
                  <c:v>41502</c:v>
                </c:pt>
                <c:pt idx="8">
                  <c:v>41578</c:v>
                </c:pt>
                <c:pt idx="9">
                  <c:v>41683</c:v>
                </c:pt>
                <c:pt idx="10">
                  <c:v>41778</c:v>
                </c:pt>
              </c:numCache>
            </c:numRef>
          </c:cat>
          <c:val>
            <c:numRef>
              <c:f>Tendência!$B$2:$B$12</c:f>
              <c:numCache>
                <c:formatCode>General</c:formatCode>
                <c:ptCount val="11"/>
                <c:pt idx="0">
                  <c:v>3.92</c:v>
                </c:pt>
                <c:pt idx="1">
                  <c:v>6.0000000000000019E-3</c:v>
                </c:pt>
                <c:pt idx="2">
                  <c:v>6.0000000000000019E-3</c:v>
                </c:pt>
                <c:pt idx="3">
                  <c:v>6.0000000000000019E-3</c:v>
                </c:pt>
                <c:pt idx="4">
                  <c:v>6.0000000000000019E-3</c:v>
                </c:pt>
                <c:pt idx="5">
                  <c:v>1.34</c:v>
                </c:pt>
                <c:pt idx="6">
                  <c:v>0.48545454550000011</c:v>
                </c:pt>
                <c:pt idx="7">
                  <c:v>6.0000000000000019E-3</c:v>
                </c:pt>
                <c:pt idx="8">
                  <c:v>0.76285714289999995</c:v>
                </c:pt>
                <c:pt idx="9">
                  <c:v>6.0000000000000019E-3</c:v>
                </c:pt>
                <c:pt idx="10">
                  <c:v>6.0000000000000019E-3</c:v>
                </c:pt>
              </c:numCache>
            </c:numRef>
          </c:val>
        </c:ser>
        <c:marker val="1"/>
        <c:axId val="125254656"/>
        <c:axId val="125240064"/>
      </c:lineChart>
      <c:dateAx>
        <c:axId val="125254656"/>
        <c:scaling>
          <c:orientation val="minMax"/>
          <c:max val="41791"/>
        </c:scaling>
        <c:axPos val="b"/>
        <c:numFmt formatCode="d/m/yyyy" sourceLinked="0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5240064"/>
        <c:crosses val="autoZero"/>
        <c:lblOffset val="100"/>
        <c:baseTimeUnit val="months"/>
        <c:majorUnit val="2"/>
        <c:majorTimeUnit val="months"/>
        <c:minorUnit val="1"/>
        <c:minorTimeUnit val="months"/>
      </c:dateAx>
      <c:valAx>
        <c:axId val="125240064"/>
        <c:scaling>
          <c:logBase val="10"/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Clorofila (ug/L)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5254656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% Atendimento à Classe 2</a:t>
            </a:r>
          </a:p>
        </c:rich>
      </c:tx>
      <c:layout>
        <c:manualLayout>
          <c:xMode val="edge"/>
          <c:yMode val="edge"/>
          <c:x val="0.22061489886596858"/>
          <c:y val="4.629630798598138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784375207185283"/>
          <c:y val="0.16770167427701668"/>
          <c:w val="0.85036328111289206"/>
          <c:h val="0.761679550330182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'% Atendimento à Classe 2 - FE'!$F$11:$F$14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'% Atendimento à Classe 2 - FE'!$G$11:$G$14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50</c:v>
                </c:pt>
                <c:pt idx="3">
                  <c:v>100</c:v>
                </c:pt>
              </c:numCache>
            </c:numRef>
          </c:val>
        </c:ser>
        <c:gapWidth val="219"/>
        <c:overlap val="-27"/>
        <c:axId val="125102336"/>
        <c:axId val="2957312"/>
      </c:barChart>
      <c:catAx>
        <c:axId val="1251023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57312"/>
        <c:crosses val="autoZero"/>
        <c:auto val="1"/>
        <c:lblAlgn val="ctr"/>
        <c:lblOffset val="100"/>
      </c:catAx>
      <c:valAx>
        <c:axId val="2957312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Título</a:t>
                </a:r>
              </a:p>
            </c:rich>
          </c:tx>
          <c:layout/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5102336"/>
        <c:crosses val="autoZero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'Evolução Temporal'!$A$2:$A$7</c:f>
              <c:numCache>
                <c:formatCode>d/m/yyyy</c:formatCode>
                <c:ptCount val="6"/>
                <c:pt idx="0">
                  <c:v>40784</c:v>
                </c:pt>
                <c:pt idx="1">
                  <c:v>40955</c:v>
                </c:pt>
                <c:pt idx="2">
                  <c:v>41144</c:v>
                </c:pt>
                <c:pt idx="3">
                  <c:v>41320</c:v>
                </c:pt>
                <c:pt idx="4">
                  <c:v>41502</c:v>
                </c:pt>
                <c:pt idx="5">
                  <c:v>41683</c:v>
                </c:pt>
              </c:numCache>
            </c:numRef>
          </c:cat>
          <c:val>
            <c:numRef>
              <c:f>'Evolução Temporal'!$B$2:$B$7</c:f>
              <c:numCache>
                <c:formatCode>General</c:formatCode>
                <c:ptCount val="6"/>
                <c:pt idx="0">
                  <c:v>0.19289999999999999</c:v>
                </c:pt>
                <c:pt idx="1">
                  <c:v>0.21750000000000005</c:v>
                </c:pt>
                <c:pt idx="2">
                  <c:v>0.17219999999999999</c:v>
                </c:pt>
                <c:pt idx="3">
                  <c:v>0.44700000000000001</c:v>
                </c:pt>
                <c:pt idx="4">
                  <c:v>0.22800000000000001</c:v>
                </c:pt>
                <c:pt idx="5">
                  <c:v>6.25E-2</c:v>
                </c:pt>
              </c:numCache>
            </c:numRef>
          </c:val>
        </c:ser>
        <c:marker val="1"/>
        <c:axId val="125632512"/>
        <c:axId val="125634048"/>
      </c:lineChart>
      <c:dateAx>
        <c:axId val="125632512"/>
        <c:scaling>
          <c:orientation val="minMax"/>
          <c:max val="41699"/>
        </c:scaling>
        <c:axPos val="b"/>
        <c:numFmt formatCode="d/m/yyyy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5634048"/>
        <c:crosses val="autoZero"/>
        <c:auto val="1"/>
        <c:lblOffset val="100"/>
        <c:baseTimeUnit val="months"/>
      </c:dateAx>
      <c:valAx>
        <c:axId val="1256340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Ferro Dissolvido (mg/L)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56325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782798178265103"/>
          <c:y val="0.15478349047954848"/>
          <c:w val="0.84328893467755772"/>
          <c:h val="0.63367570988532629"/>
        </c:manualLayout>
      </c:layout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'JAGR 02800 - Turbidez'!$A$2:$A$13</c:f>
              <c:numCache>
                <c:formatCode>d/m/yyyy</c:formatCode>
                <c:ptCount val="12"/>
                <c:pt idx="0">
                  <c:v>40784</c:v>
                </c:pt>
                <c:pt idx="1">
                  <c:v>40850</c:v>
                </c:pt>
                <c:pt idx="2">
                  <c:v>40955</c:v>
                </c:pt>
                <c:pt idx="3">
                  <c:v>41053</c:v>
                </c:pt>
                <c:pt idx="4">
                  <c:v>41144</c:v>
                </c:pt>
                <c:pt idx="5">
                  <c:v>41221</c:v>
                </c:pt>
                <c:pt idx="6">
                  <c:v>41320</c:v>
                </c:pt>
                <c:pt idx="7">
                  <c:v>41410</c:v>
                </c:pt>
                <c:pt idx="8">
                  <c:v>41502</c:v>
                </c:pt>
                <c:pt idx="9">
                  <c:v>41578</c:v>
                </c:pt>
                <c:pt idx="10">
                  <c:v>41683</c:v>
                </c:pt>
                <c:pt idx="11">
                  <c:v>41778</c:v>
                </c:pt>
              </c:numCache>
            </c:numRef>
          </c:cat>
          <c:val>
            <c:numRef>
              <c:f>'JAGR 02800 - Turbidez'!$B$2:$B$13</c:f>
              <c:numCache>
                <c:formatCode>General</c:formatCode>
                <c:ptCount val="12"/>
                <c:pt idx="0">
                  <c:v>31.6</c:v>
                </c:pt>
                <c:pt idx="1">
                  <c:v>20.5</c:v>
                </c:pt>
                <c:pt idx="2">
                  <c:v>58.3</c:v>
                </c:pt>
                <c:pt idx="3">
                  <c:v>17.2</c:v>
                </c:pt>
                <c:pt idx="4">
                  <c:v>18.100000000000001</c:v>
                </c:pt>
                <c:pt idx="5">
                  <c:v>37.9</c:v>
                </c:pt>
                <c:pt idx="6">
                  <c:v>190</c:v>
                </c:pt>
                <c:pt idx="7">
                  <c:v>41.9</c:v>
                </c:pt>
                <c:pt idx="8">
                  <c:v>15</c:v>
                </c:pt>
                <c:pt idx="9">
                  <c:v>39.9</c:v>
                </c:pt>
                <c:pt idx="10">
                  <c:v>27.1</c:v>
                </c:pt>
                <c:pt idx="11">
                  <c:v>16.2</c:v>
                </c:pt>
              </c:numCache>
            </c:numRef>
          </c:val>
        </c:ser>
        <c:marker val="1"/>
        <c:axId val="125782656"/>
        <c:axId val="125804928"/>
      </c:lineChart>
      <c:dateAx>
        <c:axId val="125782656"/>
        <c:scaling>
          <c:orientation val="minMax"/>
          <c:max val="41791"/>
        </c:scaling>
        <c:axPos val="b"/>
        <c:numFmt formatCode="d/m/yyyy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5804928"/>
        <c:crosses val="autoZero"/>
        <c:auto val="1"/>
        <c:lblOffset val="100"/>
        <c:baseTimeUnit val="months"/>
      </c:dateAx>
      <c:valAx>
        <c:axId val="1258049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Turbidez (UNT)</a:t>
                </a:r>
              </a:p>
            </c:rich>
          </c:tx>
          <c:layout>
            <c:manualLayout>
              <c:xMode val="edge"/>
              <c:yMode val="edge"/>
              <c:x val="1.8691534525926201E-2"/>
              <c:y val="0.3226175086323164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57826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</a:t>
            </a:r>
          </a:p>
        </c:rich>
      </c:tx>
      <c:layout>
        <c:manualLayout>
          <c:xMode val="edge"/>
          <c:yMode val="edge"/>
          <c:x val="0.22061489886596858"/>
          <c:y val="4.629630798598138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784375207185283"/>
          <c:y val="0.16770167427701668"/>
          <c:w val="0.85036328111289206"/>
          <c:h val="0.761679550330182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'Atendimento à Classe'!$F$94:$F$97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'Atendimento à Classe'!$G$94:$G$97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75</c:v>
                </c:pt>
                <c:pt idx="3">
                  <c:v>100</c:v>
                </c:pt>
              </c:numCache>
            </c:numRef>
          </c:val>
        </c:ser>
        <c:gapWidth val="219"/>
        <c:overlap val="-27"/>
        <c:axId val="125616896"/>
        <c:axId val="125618432"/>
      </c:barChart>
      <c:catAx>
        <c:axId val="1256168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5618432"/>
        <c:crosses val="autoZero"/>
        <c:auto val="1"/>
        <c:lblAlgn val="ctr"/>
        <c:lblOffset val="100"/>
      </c:catAx>
      <c:valAx>
        <c:axId val="125618432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Título</a:t>
                </a:r>
              </a:p>
            </c:rich>
          </c:tx>
          <c:layout/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5616896"/>
        <c:crosses val="autoZero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 (Período</a:t>
            </a:r>
            <a:r>
              <a:rPr lang="pt-BR" baseline="0"/>
              <a:t> Seco x Período Chuvoso)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782798178265103"/>
          <c:y val="0.15478349047954848"/>
          <c:w val="0.84328893467755772"/>
          <c:h val="0.63367570988532629"/>
        </c:manualLayout>
      </c:layout>
      <c:scatterChart>
        <c:scatterStyle val="lineMarker"/>
        <c:ser>
          <c:idx val="1"/>
          <c:order val="0"/>
          <c:tx>
            <c:strRef>
              <c:f>'Período Seco x Período chuvoso'!$A$20:$A$25</c:f>
              <c:strCache>
                <c:ptCount val="6"/>
                <c:pt idx="0">
                  <c:v>Chuvoso</c:v>
                </c:pt>
              </c:strCache>
            </c:strRef>
          </c:tx>
          <c:spPr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marker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c:spPr>
          </c:marker>
          <c:xVal>
            <c:numRef>
              <c:f>'Período Seco x Período chuvoso'!$B$20:$B$25</c:f>
              <c:numCache>
                <c:formatCode>d/m/yyyy</c:formatCode>
                <c:ptCount val="6"/>
                <c:pt idx="0">
                  <c:v>40850</c:v>
                </c:pt>
                <c:pt idx="1">
                  <c:v>40955</c:v>
                </c:pt>
                <c:pt idx="2">
                  <c:v>41221</c:v>
                </c:pt>
                <c:pt idx="3">
                  <c:v>41320</c:v>
                </c:pt>
                <c:pt idx="4">
                  <c:v>41578</c:v>
                </c:pt>
                <c:pt idx="5">
                  <c:v>41683</c:v>
                </c:pt>
              </c:numCache>
            </c:numRef>
          </c:xVal>
          <c:yVal>
            <c:numRef>
              <c:f>'Período Seco x Período chuvoso'!$C$20:$C$25</c:f>
              <c:numCache>
                <c:formatCode>General</c:formatCode>
                <c:ptCount val="6"/>
                <c:pt idx="0">
                  <c:v>20.5</c:v>
                </c:pt>
                <c:pt idx="1">
                  <c:v>58.3</c:v>
                </c:pt>
                <c:pt idx="2">
                  <c:v>37.9</c:v>
                </c:pt>
                <c:pt idx="3">
                  <c:v>190</c:v>
                </c:pt>
                <c:pt idx="4">
                  <c:v>39.9</c:v>
                </c:pt>
                <c:pt idx="5">
                  <c:v>27.1</c:v>
                </c:pt>
              </c:numCache>
            </c:numRef>
          </c:yVal>
        </c:ser>
        <c:ser>
          <c:idx val="0"/>
          <c:order val="1"/>
          <c:tx>
            <c:strRef>
              <c:f>'Período Seco x Período chuvoso'!$A$14:$A$19</c:f>
              <c:strCache>
                <c:ptCount val="6"/>
                <c:pt idx="0">
                  <c:v>Seco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xVal>
            <c:numRef>
              <c:f>'Período Seco x Período chuvoso'!$B$14:$B$19</c:f>
              <c:numCache>
                <c:formatCode>d/m/yyyy</c:formatCode>
                <c:ptCount val="6"/>
                <c:pt idx="0">
                  <c:v>40784</c:v>
                </c:pt>
                <c:pt idx="1">
                  <c:v>41053</c:v>
                </c:pt>
                <c:pt idx="2">
                  <c:v>41144</c:v>
                </c:pt>
                <c:pt idx="3">
                  <c:v>41410</c:v>
                </c:pt>
                <c:pt idx="4">
                  <c:v>41502</c:v>
                </c:pt>
                <c:pt idx="5">
                  <c:v>41778</c:v>
                </c:pt>
              </c:numCache>
            </c:numRef>
          </c:xVal>
          <c:yVal>
            <c:numRef>
              <c:f>'Período Seco x Período chuvoso'!$C$14:$C$19</c:f>
              <c:numCache>
                <c:formatCode>General</c:formatCode>
                <c:ptCount val="6"/>
                <c:pt idx="0">
                  <c:v>31.6</c:v>
                </c:pt>
                <c:pt idx="1">
                  <c:v>17.2</c:v>
                </c:pt>
                <c:pt idx="2">
                  <c:v>18.100000000000001</c:v>
                </c:pt>
                <c:pt idx="3">
                  <c:v>41.9</c:v>
                </c:pt>
                <c:pt idx="4">
                  <c:v>15</c:v>
                </c:pt>
                <c:pt idx="5">
                  <c:v>16.2</c:v>
                </c:pt>
              </c:numCache>
            </c:numRef>
          </c:yVal>
        </c:ser>
        <c:axId val="125911424"/>
        <c:axId val="125912960"/>
      </c:scatterChart>
      <c:valAx>
        <c:axId val="125911424"/>
        <c:scaling>
          <c:orientation val="minMax"/>
          <c:min val="40725"/>
        </c:scaling>
        <c:axPos val="b"/>
        <c:numFmt formatCode="d/m/yyyy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5912960"/>
        <c:crosses val="autoZero"/>
        <c:crossBetween val="midCat"/>
        <c:majorUnit val="100"/>
      </c:valAx>
      <c:valAx>
        <c:axId val="1259129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 sz="1200"/>
                  <a:t>Turbidez (UNT)</a:t>
                </a:r>
              </a:p>
            </c:rich>
          </c:tx>
          <c:layout>
            <c:manualLayout>
              <c:xMode val="edge"/>
              <c:yMode val="edge"/>
              <c:x val="1.8691534525926201E-2"/>
              <c:y val="0.3226175086323164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5911424"/>
        <c:crosses val="autoZero"/>
        <c:crossBetween val="midCat"/>
      </c:valAx>
      <c:spPr>
        <a:noFill/>
        <a:ln w="25400">
          <a:noFill/>
        </a:ln>
      </c:spPr>
    </c:plotArea>
    <c:legend>
      <c:legendPos val="b"/>
      <c:layout/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491426071741037"/>
          <c:y val="0.18727738370738065"/>
          <c:w val="0.84453018372703392"/>
          <c:h val="0.718276727499225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'% Atendimento - E-Coli'!$F$80:$F$83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'% Atendimento - E-Coli'!$G$80:$G$83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gapWidth val="219"/>
        <c:overlap val="-27"/>
        <c:axId val="125980032"/>
        <c:axId val="126018688"/>
      </c:barChart>
      <c:catAx>
        <c:axId val="1259800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6018688"/>
        <c:crosses val="autoZero"/>
        <c:auto val="1"/>
        <c:lblAlgn val="ctr"/>
        <c:lblOffset val="100"/>
      </c:catAx>
      <c:valAx>
        <c:axId val="126018688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Porceentagem (%)</a:t>
                </a:r>
              </a:p>
            </c:rich>
          </c:tx>
          <c:layout>
            <c:manualLayout>
              <c:xMode val="edge"/>
              <c:yMode val="edge"/>
              <c:x val="1.910319527458686E-2"/>
              <c:y val="0.3279998715756862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5980032"/>
        <c:crosses val="autoZero"/>
        <c:crossBetween val="between"/>
        <c:majorUnit val="20"/>
      </c:valAx>
      <c:spPr>
        <a:noFill/>
        <a:ln w="25400">
          <a:solidFill>
            <a:schemeClr val="tx1">
              <a:lumMod val="15000"/>
              <a:lumOff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'Evolução Temporal'!$A$2:$A$84</c:f>
              <c:numCache>
                <c:formatCode>d/m/yyyy</c:formatCode>
                <c:ptCount val="83"/>
                <c:pt idx="0">
                  <c:v>40784</c:v>
                </c:pt>
                <c:pt idx="1">
                  <c:v>40850</c:v>
                </c:pt>
                <c:pt idx="2">
                  <c:v>40955</c:v>
                </c:pt>
                <c:pt idx="3">
                  <c:v>41053</c:v>
                </c:pt>
                <c:pt idx="4">
                  <c:v>41144</c:v>
                </c:pt>
                <c:pt idx="5">
                  <c:v>41221</c:v>
                </c:pt>
                <c:pt idx="6">
                  <c:v>41320</c:v>
                </c:pt>
                <c:pt idx="7">
                  <c:v>41410</c:v>
                </c:pt>
                <c:pt idx="8">
                  <c:v>41502</c:v>
                </c:pt>
                <c:pt idx="9">
                  <c:v>41578</c:v>
                </c:pt>
                <c:pt idx="10">
                  <c:v>41683</c:v>
                </c:pt>
                <c:pt idx="11">
                  <c:v>41778</c:v>
                </c:pt>
              </c:numCache>
            </c:numRef>
          </c:cat>
          <c:val>
            <c:numRef>
              <c:f>'Evolução Temporal'!$B$2:$B$84</c:f>
              <c:numCache>
                <c:formatCode>General</c:formatCode>
                <c:ptCount val="83"/>
                <c:pt idx="0">
                  <c:v>9.0000000000000024E-2</c:v>
                </c:pt>
                <c:pt idx="1">
                  <c:v>7.0000000000000021E-2</c:v>
                </c:pt>
                <c:pt idx="2">
                  <c:v>2.0000000000000007E-2</c:v>
                </c:pt>
                <c:pt idx="3">
                  <c:v>7.0000000000000021E-2</c:v>
                </c:pt>
                <c:pt idx="4">
                  <c:v>6.0000000000000019E-2</c:v>
                </c:pt>
                <c:pt idx="5">
                  <c:v>4.0000000000000015E-2</c:v>
                </c:pt>
                <c:pt idx="6">
                  <c:v>0.21000000000000005</c:v>
                </c:pt>
                <c:pt idx="7">
                  <c:v>0.05</c:v>
                </c:pt>
                <c:pt idx="8">
                  <c:v>0.05</c:v>
                </c:pt>
                <c:pt idx="9">
                  <c:v>8.0000000000000029E-2</c:v>
                </c:pt>
                <c:pt idx="10">
                  <c:v>6.0000000000000019E-2</c:v>
                </c:pt>
                <c:pt idx="11">
                  <c:v>8.0000000000000029E-2</c:v>
                </c:pt>
              </c:numCache>
            </c:numRef>
          </c:val>
        </c:ser>
        <c:marker val="1"/>
        <c:axId val="114391680"/>
        <c:axId val="114418048"/>
      </c:lineChart>
      <c:dateAx>
        <c:axId val="114391680"/>
        <c:scaling>
          <c:orientation val="minMax"/>
          <c:max val="41974"/>
          <c:min val="4054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418048"/>
        <c:crossesAt val="1.0000000000000004E-2"/>
        <c:auto val="1"/>
        <c:lblOffset val="100"/>
        <c:baseTimeUnit val="months"/>
        <c:majorUnit val="6"/>
        <c:majorTimeUnit val="months"/>
      </c:dateAx>
      <c:valAx>
        <c:axId val="114418048"/>
        <c:scaling>
          <c:orientation val="minMax"/>
          <c:max val="1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391680"/>
        <c:crosses val="autoZero"/>
        <c:crossBetween val="between"/>
        <c:majorUnit val="0.1"/>
      </c:valAx>
      <c:spPr>
        <a:noFill/>
        <a:ln w="25400">
          <a:solidFill>
            <a:schemeClr val="bg2"/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'Evolução Temporal'!$A$2:$A$87</c:f>
              <c:numCache>
                <c:formatCode>d/m/yyyy</c:formatCode>
                <c:ptCount val="86"/>
                <c:pt idx="0">
                  <c:v>40784</c:v>
                </c:pt>
                <c:pt idx="1">
                  <c:v>40850</c:v>
                </c:pt>
                <c:pt idx="2">
                  <c:v>40955</c:v>
                </c:pt>
                <c:pt idx="3">
                  <c:v>41053</c:v>
                </c:pt>
                <c:pt idx="4">
                  <c:v>41144</c:v>
                </c:pt>
                <c:pt idx="5">
                  <c:v>41221</c:v>
                </c:pt>
                <c:pt idx="6">
                  <c:v>41320</c:v>
                </c:pt>
                <c:pt idx="7">
                  <c:v>41410</c:v>
                </c:pt>
                <c:pt idx="8">
                  <c:v>41502</c:v>
                </c:pt>
                <c:pt idx="9">
                  <c:v>41578</c:v>
                </c:pt>
                <c:pt idx="10">
                  <c:v>41683</c:v>
                </c:pt>
                <c:pt idx="11">
                  <c:v>41778</c:v>
                </c:pt>
              </c:numCache>
            </c:numRef>
          </c:cat>
          <c:val>
            <c:numRef>
              <c:f>'Evolução Temporal'!$B$2:$B$87</c:f>
              <c:numCache>
                <c:formatCode>General</c:formatCode>
                <c:ptCount val="86"/>
                <c:pt idx="0">
                  <c:v>4000</c:v>
                </c:pt>
                <c:pt idx="1">
                  <c:v>2400</c:v>
                </c:pt>
                <c:pt idx="2">
                  <c:v>10400</c:v>
                </c:pt>
                <c:pt idx="3">
                  <c:v>10400</c:v>
                </c:pt>
                <c:pt idx="4">
                  <c:v>19200</c:v>
                </c:pt>
                <c:pt idx="5">
                  <c:v>19200</c:v>
                </c:pt>
                <c:pt idx="6">
                  <c:v>17000</c:v>
                </c:pt>
                <c:pt idx="7">
                  <c:v>13000</c:v>
                </c:pt>
                <c:pt idx="8">
                  <c:v>24000</c:v>
                </c:pt>
                <c:pt idx="9">
                  <c:v>13000</c:v>
                </c:pt>
                <c:pt idx="10">
                  <c:v>4900</c:v>
                </c:pt>
                <c:pt idx="11">
                  <c:v>3300</c:v>
                </c:pt>
              </c:numCache>
            </c:numRef>
          </c:val>
        </c:ser>
        <c:marker val="1"/>
        <c:axId val="126199680"/>
        <c:axId val="126201216"/>
      </c:lineChart>
      <c:dateAx>
        <c:axId val="126199680"/>
        <c:scaling>
          <c:orientation val="minMax"/>
          <c:max val="41974"/>
          <c:min val="4054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6201216"/>
        <c:crossesAt val="1.0000000000000004E-2"/>
        <c:auto val="1"/>
        <c:lblOffset val="100"/>
        <c:baseTimeUnit val="months"/>
        <c:majorUnit val="6"/>
        <c:majorTimeUnit val="months"/>
      </c:dateAx>
      <c:valAx>
        <c:axId val="126201216"/>
        <c:scaling>
          <c:orientation val="minMax"/>
          <c:max val="100000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(UFC/100 mL)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6199680"/>
        <c:crosses val="autoZero"/>
        <c:crossBetween val="between"/>
      </c:valAx>
      <c:spPr>
        <a:noFill/>
        <a:ln w="25400">
          <a:solidFill>
            <a:schemeClr val="tx1">
              <a:lumMod val="15000"/>
              <a:lumOff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</a:t>
            </a:r>
          </a:p>
        </c:rich>
      </c:tx>
      <c:layout>
        <c:manualLayout>
          <c:xMode val="edge"/>
          <c:yMode val="edge"/>
          <c:x val="0.38260382669557608"/>
          <c:y val="5.705705705705707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416488176590715"/>
          <c:y val="0.147605889318531"/>
          <c:w val="0.79133954818778751"/>
          <c:h val="0.71439013551339858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'Curva de Permanência'!$B$2:$B$86</c:f>
              <c:numCache>
                <c:formatCode>General</c:formatCode>
                <c:ptCount val="85"/>
                <c:pt idx="0">
                  <c:v>7.6923076923076927E-2</c:v>
                </c:pt>
                <c:pt idx="1">
                  <c:v>0.15384615384615394</c:v>
                </c:pt>
                <c:pt idx="2">
                  <c:v>0.23076923076923089</c:v>
                </c:pt>
                <c:pt idx="3">
                  <c:v>0.30769230769230782</c:v>
                </c:pt>
                <c:pt idx="4">
                  <c:v>0.38461538461538475</c:v>
                </c:pt>
                <c:pt idx="5">
                  <c:v>0.46153846153846168</c:v>
                </c:pt>
                <c:pt idx="6">
                  <c:v>0.53846153846153844</c:v>
                </c:pt>
                <c:pt idx="7">
                  <c:v>0.61538461538461564</c:v>
                </c:pt>
                <c:pt idx="8">
                  <c:v>0.69230769230769251</c:v>
                </c:pt>
                <c:pt idx="9">
                  <c:v>0.76923076923076927</c:v>
                </c:pt>
                <c:pt idx="10">
                  <c:v>0.84615384615384648</c:v>
                </c:pt>
                <c:pt idx="11">
                  <c:v>0.92307692307692291</c:v>
                </c:pt>
              </c:numCache>
            </c:numRef>
          </c:xVal>
          <c:yVal>
            <c:numRef>
              <c:f>'Curva de Permanência'!$C$2:$C$86</c:f>
              <c:numCache>
                <c:formatCode>General</c:formatCode>
                <c:ptCount val="85"/>
                <c:pt idx="0">
                  <c:v>2400</c:v>
                </c:pt>
                <c:pt idx="1">
                  <c:v>3300</c:v>
                </c:pt>
                <c:pt idx="2">
                  <c:v>4000</c:v>
                </c:pt>
                <c:pt idx="3">
                  <c:v>4900</c:v>
                </c:pt>
                <c:pt idx="4">
                  <c:v>10400</c:v>
                </c:pt>
                <c:pt idx="5">
                  <c:v>10400</c:v>
                </c:pt>
                <c:pt idx="6">
                  <c:v>13000</c:v>
                </c:pt>
                <c:pt idx="7">
                  <c:v>13000</c:v>
                </c:pt>
                <c:pt idx="8">
                  <c:v>17000</c:v>
                </c:pt>
                <c:pt idx="9">
                  <c:v>19200</c:v>
                </c:pt>
                <c:pt idx="10">
                  <c:v>19200</c:v>
                </c:pt>
                <c:pt idx="11">
                  <c:v>24000</c:v>
                </c:pt>
              </c:numCache>
            </c:numRef>
          </c:yVal>
        </c:ser>
        <c:axId val="126284160"/>
        <c:axId val="126286080"/>
      </c:scatterChart>
      <c:valAx>
        <c:axId val="126284160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layout/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6286080"/>
        <c:crossesAt val="1.0000000000000004E-2"/>
        <c:crossBetween val="midCat"/>
      </c:valAx>
      <c:valAx>
        <c:axId val="126286080"/>
        <c:scaling>
          <c:logBase val="10"/>
          <c:orientation val="minMax"/>
          <c:max val="100000"/>
          <c:min val="0.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(UFC/100mL)</a:t>
                </a:r>
              </a:p>
            </c:rich>
          </c:tx>
          <c:layout/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628416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à Classe 2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5B9BD5"/>
            </a:solidFill>
            <a:ln w="25400">
              <a:noFill/>
            </a:ln>
          </c:spPr>
          <c:cat>
            <c:numRef>
              <c:f>'Atendimento à Classe'!$E$19:$E$22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'Atendimento à Classe'!$F$19:$F$22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gapWidth val="219"/>
        <c:overlap val="-27"/>
        <c:axId val="78724480"/>
        <c:axId val="78759040"/>
      </c:barChart>
      <c:catAx>
        <c:axId val="787244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759040"/>
        <c:crosses val="autoZero"/>
        <c:auto val="1"/>
        <c:lblAlgn val="ctr"/>
        <c:lblOffset val="100"/>
      </c:catAx>
      <c:valAx>
        <c:axId val="78759040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7244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tx>
            <c:strRef>
              <c:f>'Evolução Temporal'!$B$1</c:f>
              <c:strCache>
                <c:ptCount val="1"/>
                <c:pt idx="0">
                  <c:v>Oxigênio dissolvido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'Evolução Temporal'!$A$2:$A$13</c:f>
              <c:numCache>
                <c:formatCode>dd/mm/yyyy</c:formatCode>
                <c:ptCount val="12"/>
                <c:pt idx="0">
                  <c:v>40784</c:v>
                </c:pt>
                <c:pt idx="1">
                  <c:v>40850</c:v>
                </c:pt>
                <c:pt idx="2">
                  <c:v>40955</c:v>
                </c:pt>
                <c:pt idx="3">
                  <c:v>41053</c:v>
                </c:pt>
                <c:pt idx="4">
                  <c:v>41144</c:v>
                </c:pt>
                <c:pt idx="5">
                  <c:v>41221</c:v>
                </c:pt>
                <c:pt idx="6">
                  <c:v>41320</c:v>
                </c:pt>
                <c:pt idx="7">
                  <c:v>41410</c:v>
                </c:pt>
                <c:pt idx="8">
                  <c:v>41502</c:v>
                </c:pt>
                <c:pt idx="9">
                  <c:v>41578</c:v>
                </c:pt>
                <c:pt idx="10">
                  <c:v>41683</c:v>
                </c:pt>
                <c:pt idx="11">
                  <c:v>41778</c:v>
                </c:pt>
              </c:numCache>
            </c:numRef>
          </c:cat>
          <c:val>
            <c:numRef>
              <c:f>'Evolução Temporal'!$B$2:$B$13</c:f>
              <c:numCache>
                <c:formatCode>General</c:formatCode>
                <c:ptCount val="12"/>
                <c:pt idx="0">
                  <c:v>8.2000000000000011</c:v>
                </c:pt>
                <c:pt idx="1">
                  <c:v>7.9</c:v>
                </c:pt>
                <c:pt idx="2">
                  <c:v>6.6</c:v>
                </c:pt>
                <c:pt idx="3">
                  <c:v>7.9</c:v>
                </c:pt>
                <c:pt idx="4">
                  <c:v>7.9</c:v>
                </c:pt>
                <c:pt idx="5">
                  <c:v>7.5</c:v>
                </c:pt>
                <c:pt idx="6">
                  <c:v>7</c:v>
                </c:pt>
                <c:pt idx="7">
                  <c:v>7.7</c:v>
                </c:pt>
                <c:pt idx="8">
                  <c:v>8.4</c:v>
                </c:pt>
                <c:pt idx="9">
                  <c:v>7.2</c:v>
                </c:pt>
                <c:pt idx="10">
                  <c:v>6.6</c:v>
                </c:pt>
                <c:pt idx="11">
                  <c:v>8.1</c:v>
                </c:pt>
              </c:numCache>
            </c:numRef>
          </c:val>
        </c:ser>
        <c:marker val="1"/>
        <c:axId val="79349632"/>
        <c:axId val="79351168"/>
      </c:lineChart>
      <c:dateAx>
        <c:axId val="79349632"/>
        <c:scaling>
          <c:orientation val="minMax"/>
          <c:max val="42004"/>
          <c:min val="40544"/>
        </c:scaling>
        <c:axPos val="b"/>
        <c:numFmt formatCode="[$-416]mmm\-yy;@" sourceLinked="0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351168"/>
        <c:crosses val="autoZero"/>
        <c:auto val="1"/>
        <c:lblOffset val="100"/>
        <c:baseTimeUnit val="days"/>
        <c:majorUnit val="6"/>
        <c:majorTimeUnit val="months"/>
      </c:dateAx>
      <c:valAx>
        <c:axId val="793511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layout>
            <c:manualLayout>
              <c:xMode val="edge"/>
              <c:yMode val="edge"/>
              <c:x val="1.9064773008474405E-2"/>
              <c:y val="0.4610235432282678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349632"/>
        <c:crosses val="autoZero"/>
        <c:crossBetween val="between"/>
      </c:valAx>
      <c:spPr>
        <a:noFill/>
        <a:ln>
          <a:solidFill>
            <a:schemeClr val="lt1">
              <a:shade val="50000"/>
            </a:schemeClr>
          </a:solidFill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076230946815945"/>
          <c:y val="0.10260029897306699"/>
          <c:w val="0.83649048096123257"/>
          <c:h val="0.75717706345543312"/>
        </c:manualLayout>
      </c:layout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'Evolução Temporal'!$A$2:$A$63</c:f>
              <c:numCache>
                <c:formatCode>dd/mm/yyyy</c:formatCode>
                <c:ptCount val="62"/>
                <c:pt idx="0">
                  <c:v>40784</c:v>
                </c:pt>
                <c:pt idx="1">
                  <c:v>40850</c:v>
                </c:pt>
                <c:pt idx="2">
                  <c:v>40955</c:v>
                </c:pt>
                <c:pt idx="3">
                  <c:v>41053</c:v>
                </c:pt>
                <c:pt idx="4">
                  <c:v>41144</c:v>
                </c:pt>
                <c:pt idx="5">
                  <c:v>41221</c:v>
                </c:pt>
                <c:pt idx="6">
                  <c:v>41320</c:v>
                </c:pt>
                <c:pt idx="7">
                  <c:v>41410</c:v>
                </c:pt>
                <c:pt idx="8">
                  <c:v>41502</c:v>
                </c:pt>
                <c:pt idx="9">
                  <c:v>41578</c:v>
                </c:pt>
                <c:pt idx="10">
                  <c:v>41683</c:v>
                </c:pt>
                <c:pt idx="11">
                  <c:v>41778</c:v>
                </c:pt>
              </c:numCache>
            </c:numRef>
          </c:cat>
          <c:val>
            <c:numRef>
              <c:f>'Evolução Temporal'!$B$2:$B$63</c:f>
              <c:numCache>
                <c:formatCode>General</c:formatCode>
                <c:ptCount val="6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</c:ser>
        <c:marker val="1"/>
        <c:axId val="79454976"/>
        <c:axId val="79456512"/>
      </c:lineChart>
      <c:dateAx>
        <c:axId val="79454976"/>
        <c:scaling>
          <c:orientation val="minMax"/>
          <c:max val="41974"/>
          <c:min val="4054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456512"/>
        <c:crosses val="autoZero"/>
        <c:lblOffset val="100"/>
        <c:baseTimeUnit val="months"/>
        <c:majorUnit val="6"/>
        <c:majorTimeUnit val="months"/>
      </c:dateAx>
      <c:valAx>
        <c:axId val="794565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454976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à Classe 2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5B9BD5"/>
            </a:solidFill>
            <a:ln w="25400">
              <a:noFill/>
            </a:ln>
          </c:spPr>
          <c:cat>
            <c:numRef>
              <c:f>'Atendimento à Classe 2'!$F$21:$F$24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'Atendimento à Classe 2'!$G$21:$G$24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gapWidth val="219"/>
        <c:overlap val="-27"/>
        <c:axId val="79472896"/>
        <c:axId val="71303168"/>
      </c:barChart>
      <c:catAx>
        <c:axId val="794728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303168"/>
        <c:crosses val="autoZero"/>
        <c:auto val="1"/>
        <c:lblAlgn val="ctr"/>
        <c:lblOffset val="100"/>
      </c:catAx>
      <c:valAx>
        <c:axId val="71303168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472896"/>
        <c:crosses val="autoZero"/>
        <c:crossBetween val="between"/>
      </c:valAx>
      <c:spPr>
        <a:solidFill>
          <a:schemeClr val="bg1"/>
        </a:solidFill>
        <a:ln w="25400">
          <a:solidFill>
            <a:schemeClr val="tx1">
              <a:lumMod val="15000"/>
              <a:lumOff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 Classe 2 </a:t>
            </a:r>
          </a:p>
        </c:rich>
      </c:tx>
      <c:layout>
        <c:manualLayout>
          <c:xMode val="edge"/>
          <c:yMode val="edge"/>
          <c:x val="0.24656233595800536"/>
          <c:y val="4.166681750988023E-2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'JAGR 02800 - FT'!$A$19:$A$22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'JAGR 02800 - FT'!$B$19:$B$22</c:f>
              <c:numCache>
                <c:formatCode>General</c:formatCode>
                <c:ptCount val="4"/>
                <c:pt idx="0">
                  <c:v>100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</c:numCache>
            </c:numRef>
          </c:val>
        </c:ser>
        <c:gapWidth val="219"/>
        <c:overlap val="-27"/>
        <c:axId val="79901824"/>
        <c:axId val="79903360"/>
      </c:barChart>
      <c:catAx>
        <c:axId val="799018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903360"/>
        <c:crosses val="autoZero"/>
        <c:auto val="1"/>
        <c:lblAlgn val="ctr"/>
        <c:lblOffset val="100"/>
      </c:catAx>
      <c:valAx>
        <c:axId val="79903360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 </a:t>
                </a:r>
              </a:p>
            </c:rich>
          </c:tx>
          <c:layout>
            <c:manualLayout>
              <c:xMode val="edge"/>
              <c:yMode val="edge"/>
              <c:x val="1.9444444444444445E-2"/>
              <c:y val="0.3507098681630313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901824"/>
        <c:crosses val="autoZero"/>
        <c:crossBetween val="between"/>
      </c:valAx>
      <c:spPr>
        <a:noFill/>
        <a:ln w="25400">
          <a:solidFill>
            <a:schemeClr val="bg2"/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'Evolução Temporal'!$A$2:$A$84</c:f>
              <c:numCache>
                <c:formatCode>dd/mm/yyyy</c:formatCode>
                <c:ptCount val="83"/>
                <c:pt idx="0">
                  <c:v>40784</c:v>
                </c:pt>
                <c:pt idx="1">
                  <c:v>40850</c:v>
                </c:pt>
                <c:pt idx="2">
                  <c:v>40955</c:v>
                </c:pt>
                <c:pt idx="3">
                  <c:v>41053</c:v>
                </c:pt>
                <c:pt idx="4">
                  <c:v>41144</c:v>
                </c:pt>
                <c:pt idx="5">
                  <c:v>41221</c:v>
                </c:pt>
                <c:pt idx="6">
                  <c:v>41320</c:v>
                </c:pt>
                <c:pt idx="7">
                  <c:v>41410</c:v>
                </c:pt>
                <c:pt idx="8">
                  <c:v>41502</c:v>
                </c:pt>
                <c:pt idx="9">
                  <c:v>41578</c:v>
                </c:pt>
                <c:pt idx="10">
                  <c:v>41683</c:v>
                </c:pt>
                <c:pt idx="11">
                  <c:v>41778</c:v>
                </c:pt>
              </c:numCache>
            </c:numRef>
          </c:cat>
          <c:val>
            <c:numRef>
              <c:f>'Evolução Temporal'!$B$2:$B$84</c:f>
              <c:numCache>
                <c:formatCode>General</c:formatCode>
                <c:ptCount val="83"/>
                <c:pt idx="0">
                  <c:v>4.0000000000000015E-2</c:v>
                </c:pt>
                <c:pt idx="1">
                  <c:v>2.0000000000000007E-2</c:v>
                </c:pt>
                <c:pt idx="2">
                  <c:v>9.0000000000000024E-2</c:v>
                </c:pt>
                <c:pt idx="3">
                  <c:v>4.0000000000000015E-2</c:v>
                </c:pt>
                <c:pt idx="4">
                  <c:v>0.2</c:v>
                </c:pt>
                <c:pt idx="5">
                  <c:v>0.14000000000000001</c:v>
                </c:pt>
                <c:pt idx="6">
                  <c:v>0.38000000000000012</c:v>
                </c:pt>
                <c:pt idx="7">
                  <c:v>2.0000000000000007E-2</c:v>
                </c:pt>
                <c:pt idx="8">
                  <c:v>2.0000000000000007E-2</c:v>
                </c:pt>
                <c:pt idx="9">
                  <c:v>0.05</c:v>
                </c:pt>
                <c:pt idx="10">
                  <c:v>2.0000000000000007E-2</c:v>
                </c:pt>
                <c:pt idx="11">
                  <c:v>3.0000000000000002E-2</c:v>
                </c:pt>
              </c:numCache>
            </c:numRef>
          </c:val>
        </c:ser>
        <c:marker val="1"/>
        <c:axId val="79936896"/>
        <c:axId val="79500416"/>
      </c:lineChart>
      <c:dateAx>
        <c:axId val="79936896"/>
        <c:scaling>
          <c:orientation val="minMax"/>
          <c:max val="41974"/>
          <c:min val="4054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500416"/>
        <c:crossesAt val="1.0000000000000005E-2"/>
        <c:auto val="1"/>
        <c:lblOffset val="100"/>
        <c:baseTimeUnit val="months"/>
        <c:majorUnit val="6"/>
        <c:majorTimeUnit val="months"/>
      </c:dateAx>
      <c:valAx>
        <c:axId val="79500416"/>
        <c:scaling>
          <c:orientation val="minMax"/>
          <c:max val="1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936896"/>
        <c:crosses val="autoZero"/>
        <c:crossBetween val="between"/>
        <c:majorUnit val="0.1"/>
      </c:valAx>
      <c:spPr>
        <a:noFill/>
        <a:ln w="25400">
          <a:solidFill>
            <a:schemeClr val="bg2"/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Porcentagem de Atendimento ao Padrão da Classe 2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cat>
            <c:numRef>
              <c:f>'Porcentagem de Desconformidade'!$G$31:$G$34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'Porcentagem de Desconformidade'!$H$31:$H$34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gapWidth val="219"/>
        <c:overlap val="-27"/>
        <c:axId val="80107776"/>
        <c:axId val="80121856"/>
      </c:barChart>
      <c:catAx>
        <c:axId val="801077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121856"/>
        <c:crosses val="autoZero"/>
        <c:auto val="1"/>
        <c:lblAlgn val="ctr"/>
        <c:lblOffset val="100"/>
      </c:catAx>
      <c:valAx>
        <c:axId val="801218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1077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tx>
            <c:strRef>
              <c:f>'Evolução Temporal'!$B$1</c:f>
              <c:strCache>
                <c:ptCount val="1"/>
                <c:pt idx="0">
                  <c:v>Vparmt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'Evolução Temporal'!$A$2:$A$87</c:f>
              <c:numCache>
                <c:formatCode>dd/mm/yyyy</c:formatCode>
                <c:ptCount val="86"/>
                <c:pt idx="0">
                  <c:v>40784</c:v>
                </c:pt>
                <c:pt idx="1">
                  <c:v>40850</c:v>
                </c:pt>
                <c:pt idx="2">
                  <c:v>40955</c:v>
                </c:pt>
                <c:pt idx="3">
                  <c:v>41053</c:v>
                </c:pt>
                <c:pt idx="4">
                  <c:v>41144</c:v>
                </c:pt>
                <c:pt idx="5">
                  <c:v>41221</c:v>
                </c:pt>
                <c:pt idx="6">
                  <c:v>41320</c:v>
                </c:pt>
                <c:pt idx="7">
                  <c:v>41410</c:v>
                </c:pt>
                <c:pt idx="8">
                  <c:v>41502</c:v>
                </c:pt>
                <c:pt idx="9">
                  <c:v>41578</c:v>
                </c:pt>
                <c:pt idx="10">
                  <c:v>41683</c:v>
                </c:pt>
                <c:pt idx="11">
                  <c:v>41778</c:v>
                </c:pt>
              </c:numCache>
            </c:numRef>
          </c:cat>
          <c:val>
            <c:numRef>
              <c:f>'Evolução Temporal'!$B$2:$B$87</c:f>
              <c:numCache>
                <c:formatCode>General</c:formatCode>
                <c:ptCount val="86"/>
                <c:pt idx="0">
                  <c:v>0.1</c:v>
                </c:pt>
                <c:pt idx="1">
                  <c:v>0.19</c:v>
                </c:pt>
                <c:pt idx="2">
                  <c:v>0.1</c:v>
                </c:pt>
                <c:pt idx="3">
                  <c:v>0.13</c:v>
                </c:pt>
                <c:pt idx="4">
                  <c:v>0.12000000000000002</c:v>
                </c:pt>
                <c:pt idx="5">
                  <c:v>0.28000000000000008</c:v>
                </c:pt>
                <c:pt idx="6">
                  <c:v>0.16</c:v>
                </c:pt>
                <c:pt idx="7">
                  <c:v>0.1</c:v>
                </c:pt>
                <c:pt idx="8">
                  <c:v>0.18000000000000005</c:v>
                </c:pt>
                <c:pt idx="9">
                  <c:v>0.14000000000000001</c:v>
                </c:pt>
                <c:pt idx="10">
                  <c:v>0.1</c:v>
                </c:pt>
                <c:pt idx="11">
                  <c:v>0.1</c:v>
                </c:pt>
              </c:numCache>
            </c:numRef>
          </c:val>
        </c:ser>
        <c:marker val="1"/>
        <c:axId val="79962880"/>
        <c:axId val="79964032"/>
      </c:lineChart>
      <c:dateAx>
        <c:axId val="79962880"/>
        <c:scaling>
          <c:orientation val="minMax"/>
          <c:max val="41791"/>
        </c:scaling>
        <c:axPos val="b"/>
        <c:numFmt formatCode="d/m/yyyy" sourceLinked="0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964032"/>
        <c:crosses val="autoZero"/>
        <c:auto val="1"/>
        <c:lblOffset val="100"/>
        <c:baseTimeUnit val="months"/>
      </c:dateAx>
      <c:valAx>
        <c:axId val="799640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N- Amoniacal (mg/L)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9628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</a:t>
            </a:r>
            <a:r>
              <a:rPr lang="pt-BR" dirty="0" smtClean="0"/>
              <a:t>ao Padrão Classe </a:t>
            </a:r>
            <a:r>
              <a:rPr lang="pt-BR" dirty="0"/>
              <a:t>2</a:t>
            </a:r>
          </a:p>
        </c:rich>
      </c:tx>
      <c:layout>
        <c:manualLayout>
          <c:xMode val="edge"/>
          <c:yMode val="edge"/>
          <c:x val="0.24663653036729988"/>
          <c:y val="4.629646184378207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784375207185283"/>
          <c:y val="0.16770167427701668"/>
          <c:w val="0.85036328111289206"/>
          <c:h val="0.761679550330182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'Atendimento à Classe'!$E$16:$E$19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'Atendimento à Classe'!$F$16:$F$19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gapWidth val="219"/>
        <c:overlap val="-27"/>
        <c:axId val="95540352"/>
        <c:axId val="114505984"/>
      </c:barChart>
      <c:catAx>
        <c:axId val="955403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505984"/>
        <c:crosses val="autoZero"/>
        <c:auto val="1"/>
        <c:lblAlgn val="ctr"/>
        <c:lblOffset val="100"/>
      </c:catAx>
      <c:valAx>
        <c:axId val="114505984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5540352"/>
        <c:crosses val="autoZero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cat>
            <c:numRef>
              <c:f>Tendência!$A$2:$A$12</c:f>
              <c:numCache>
                <c:formatCode>dd/mm/yyyy</c:formatCode>
                <c:ptCount val="11"/>
                <c:pt idx="0">
                  <c:v>40784</c:v>
                </c:pt>
                <c:pt idx="1">
                  <c:v>40955</c:v>
                </c:pt>
                <c:pt idx="2">
                  <c:v>41053</c:v>
                </c:pt>
                <c:pt idx="3">
                  <c:v>41144</c:v>
                </c:pt>
                <c:pt idx="4">
                  <c:v>41221</c:v>
                </c:pt>
                <c:pt idx="5">
                  <c:v>41320</c:v>
                </c:pt>
                <c:pt idx="6">
                  <c:v>41410</c:v>
                </c:pt>
                <c:pt idx="7">
                  <c:v>41502</c:v>
                </c:pt>
                <c:pt idx="8">
                  <c:v>41578</c:v>
                </c:pt>
                <c:pt idx="9">
                  <c:v>41683</c:v>
                </c:pt>
                <c:pt idx="10">
                  <c:v>41778</c:v>
                </c:pt>
              </c:numCache>
            </c:numRef>
          </c:cat>
          <c:val>
            <c:numRef>
              <c:f>Tendência!$B$2:$B$12</c:f>
              <c:numCache>
                <c:formatCode>General</c:formatCode>
                <c:ptCount val="11"/>
                <c:pt idx="0">
                  <c:v>2.08</c:v>
                </c:pt>
                <c:pt idx="1">
                  <c:v>6.0000000000000019E-3</c:v>
                </c:pt>
                <c:pt idx="2">
                  <c:v>6.0000000000000019E-3</c:v>
                </c:pt>
                <c:pt idx="3">
                  <c:v>2.1359999999999997</c:v>
                </c:pt>
                <c:pt idx="4">
                  <c:v>6.0000000000000019E-3</c:v>
                </c:pt>
                <c:pt idx="5">
                  <c:v>3.34</c:v>
                </c:pt>
                <c:pt idx="6">
                  <c:v>0.53400000000000003</c:v>
                </c:pt>
                <c:pt idx="7">
                  <c:v>1.0680000000000001</c:v>
                </c:pt>
                <c:pt idx="8">
                  <c:v>1.6020000000000001</c:v>
                </c:pt>
                <c:pt idx="9">
                  <c:v>0.13350000000000001</c:v>
                </c:pt>
                <c:pt idx="10">
                  <c:v>0.40050000000000002</c:v>
                </c:pt>
              </c:numCache>
            </c:numRef>
          </c:val>
        </c:ser>
        <c:marker val="1"/>
        <c:axId val="80124160"/>
        <c:axId val="80327424"/>
      </c:lineChart>
      <c:dateAx>
        <c:axId val="80124160"/>
        <c:scaling>
          <c:orientation val="minMax"/>
          <c:max val="41791"/>
        </c:scaling>
        <c:axPos val="b"/>
        <c:numFmt formatCode="d/m/yyyy" sourceLinked="0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0327424"/>
        <c:crosses val="autoZero"/>
        <c:lblOffset val="100"/>
        <c:baseTimeUnit val="months"/>
        <c:majorUnit val="3"/>
        <c:majorTimeUnit val="months"/>
        <c:minorUnit val="3"/>
        <c:minorTimeUnit val="months"/>
      </c:dateAx>
      <c:valAx>
        <c:axId val="80327424"/>
        <c:scaling>
          <c:logBase val="10"/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Clorofila (ug/L)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0124160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Porcentagem de Atendimento ao Padrão Classe 2</a:t>
            </a:r>
          </a:p>
        </c:rich>
      </c:tx>
      <c:layout>
        <c:manualLayout>
          <c:xMode val="edge"/>
          <c:yMode val="edge"/>
          <c:x val="0.14037489063867017"/>
          <c:y val="4.6296204378464149E-2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'Conformidade - Clorofila'!$S$21:$S$24</c:f>
              <c:strCache>
                <c:ptCount val="1"/>
                <c:pt idx="0">
                  <c:v>100 100 100 100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numRef>
              <c:f>'Conformidade - Clorofila'!$R$21:$R$24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'Conformidade - Clorofila'!$S$21:$S$24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gapWidth val="219"/>
        <c:overlap val="-27"/>
        <c:axId val="80159488"/>
        <c:axId val="80161024"/>
      </c:barChart>
      <c:catAx>
        <c:axId val="801594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0161024"/>
        <c:crosses val="autoZero"/>
        <c:auto val="1"/>
        <c:lblAlgn val="ctr"/>
        <c:lblOffset val="100"/>
      </c:catAx>
      <c:valAx>
        <c:axId val="80161024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01594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% Atendimento</a:t>
            </a:r>
            <a:r>
              <a:rPr lang="pt-BR" baseline="0"/>
              <a:t> à Classe 2</a:t>
            </a:r>
            <a:endParaRPr lang="pt-BR"/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cat>
            <c:numRef>
              <c:f>'% Atendimento à Classe 2 - FE'!$F$10:$F$13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'% Atendimento à Classe 2 - FE'!$G$10:$G$13</c:f>
              <c:numCache>
                <c:formatCode>General</c:formatCode>
                <c:ptCount val="4"/>
                <c:pt idx="0">
                  <c:v>100</c:v>
                </c:pt>
                <c:pt idx="1">
                  <c:v>50</c:v>
                </c:pt>
                <c:pt idx="2">
                  <c:v>50</c:v>
                </c:pt>
                <c:pt idx="3">
                  <c:v>100</c:v>
                </c:pt>
              </c:numCache>
            </c:numRef>
          </c:val>
        </c:ser>
        <c:gapWidth val="219"/>
        <c:overlap val="-27"/>
        <c:axId val="80440320"/>
        <c:axId val="80466688"/>
      </c:barChart>
      <c:catAx>
        <c:axId val="804403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0466688"/>
        <c:crosses val="autoZero"/>
        <c:auto val="1"/>
        <c:lblAlgn val="ctr"/>
        <c:lblOffset val="100"/>
      </c:catAx>
      <c:valAx>
        <c:axId val="804666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Procentagem (%)</a:t>
                </a:r>
              </a:p>
            </c:rich>
          </c:tx>
          <c:layout>
            <c:manualLayout>
              <c:xMode val="edge"/>
              <c:yMode val="edge"/>
              <c:x val="8.3333333333333367E-3"/>
              <c:y val="0.3460801254009917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04403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'Evolução Temporal'!$A$2:$A$7</c:f>
              <c:numCache>
                <c:formatCode>dd/mm/yyyy</c:formatCode>
                <c:ptCount val="6"/>
                <c:pt idx="0">
                  <c:v>40784</c:v>
                </c:pt>
                <c:pt idx="1">
                  <c:v>40955</c:v>
                </c:pt>
                <c:pt idx="2">
                  <c:v>41144</c:v>
                </c:pt>
                <c:pt idx="3">
                  <c:v>41320</c:v>
                </c:pt>
                <c:pt idx="4">
                  <c:v>41502</c:v>
                </c:pt>
                <c:pt idx="5">
                  <c:v>41683</c:v>
                </c:pt>
              </c:numCache>
            </c:numRef>
          </c:cat>
          <c:val>
            <c:numRef>
              <c:f>'Evolução Temporal'!$B$2:$B$7</c:f>
              <c:numCache>
                <c:formatCode>General</c:formatCode>
                <c:ptCount val="6"/>
                <c:pt idx="0">
                  <c:v>0.15130000000000005</c:v>
                </c:pt>
                <c:pt idx="1">
                  <c:v>0.37600000000000011</c:v>
                </c:pt>
                <c:pt idx="2">
                  <c:v>0.14800000000000005</c:v>
                </c:pt>
                <c:pt idx="3">
                  <c:v>0.47500000000000009</c:v>
                </c:pt>
                <c:pt idx="4">
                  <c:v>0.21000000000000005</c:v>
                </c:pt>
                <c:pt idx="5">
                  <c:v>0.24900000000000005</c:v>
                </c:pt>
              </c:numCache>
            </c:numRef>
          </c:val>
        </c:ser>
        <c:marker val="1"/>
        <c:axId val="80499456"/>
        <c:axId val="80500992"/>
      </c:lineChart>
      <c:dateAx>
        <c:axId val="80499456"/>
        <c:scaling>
          <c:orientation val="minMax"/>
          <c:max val="41699"/>
        </c:scaling>
        <c:axPos val="b"/>
        <c:numFmt formatCode="d/m/yyyy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0500992"/>
        <c:crosses val="autoZero"/>
        <c:auto val="1"/>
        <c:lblOffset val="100"/>
        <c:baseTimeUnit val="months"/>
      </c:dateAx>
      <c:valAx>
        <c:axId val="805009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Ferro Dissolvido (mg/L)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04994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5B9BD5"/>
            </a:solidFill>
            <a:ln w="25400">
              <a:noFill/>
            </a:ln>
          </c:spPr>
          <c:cat>
            <c:numRef>
              <c:f>'Atendimento à Classe'!$F$91:$F$94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'Atendimento à Classe'!$G$91:$G$94</c:f>
              <c:numCache>
                <c:formatCode>General</c:formatCode>
                <c:ptCount val="4"/>
                <c:pt idx="0">
                  <c:v>100</c:v>
                </c:pt>
                <c:pt idx="1">
                  <c:v>75</c:v>
                </c:pt>
                <c:pt idx="2">
                  <c:v>75</c:v>
                </c:pt>
                <c:pt idx="3">
                  <c:v>100</c:v>
                </c:pt>
              </c:numCache>
            </c:numRef>
          </c:val>
        </c:ser>
        <c:gapWidth val="219"/>
        <c:overlap val="-27"/>
        <c:axId val="80641408"/>
        <c:axId val="80655488"/>
      </c:barChart>
      <c:catAx>
        <c:axId val="806414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655488"/>
        <c:crosses val="autoZero"/>
        <c:auto val="1"/>
        <c:lblAlgn val="ctr"/>
        <c:lblOffset val="100"/>
      </c:catAx>
      <c:valAx>
        <c:axId val="80655488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641408"/>
        <c:crosses val="autoZero"/>
        <c:crossBetween val="between"/>
        <c:majorUnit val="20"/>
      </c:valAx>
      <c:spPr>
        <a:noFill/>
        <a:ln w="25400">
          <a:solidFill>
            <a:schemeClr val="accent1"/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782798178265105"/>
          <c:y val="0.15478349047954854"/>
          <c:w val="0.84328893467755772"/>
          <c:h val="0.63367570988532651"/>
        </c:manualLayout>
      </c:layout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'PJ012 - Turbidez'!$A$2:$A$13</c:f>
              <c:numCache>
                <c:formatCode>dd/mm/yyyy</c:formatCode>
                <c:ptCount val="12"/>
                <c:pt idx="0">
                  <c:v>40784</c:v>
                </c:pt>
                <c:pt idx="1">
                  <c:v>40850</c:v>
                </c:pt>
                <c:pt idx="2">
                  <c:v>40955</c:v>
                </c:pt>
                <c:pt idx="3">
                  <c:v>41053</c:v>
                </c:pt>
                <c:pt idx="4">
                  <c:v>41144</c:v>
                </c:pt>
                <c:pt idx="5">
                  <c:v>41221</c:v>
                </c:pt>
                <c:pt idx="6">
                  <c:v>41320</c:v>
                </c:pt>
                <c:pt idx="7">
                  <c:v>41410</c:v>
                </c:pt>
                <c:pt idx="8">
                  <c:v>41502</c:v>
                </c:pt>
                <c:pt idx="9">
                  <c:v>41578</c:v>
                </c:pt>
                <c:pt idx="10">
                  <c:v>41683</c:v>
                </c:pt>
                <c:pt idx="11">
                  <c:v>41778</c:v>
                </c:pt>
              </c:numCache>
            </c:numRef>
          </c:cat>
          <c:val>
            <c:numRef>
              <c:f>'PJ012 - Turbidez'!$B$2:$B$13</c:f>
              <c:numCache>
                <c:formatCode>General</c:formatCode>
                <c:ptCount val="12"/>
                <c:pt idx="0">
                  <c:v>11.1</c:v>
                </c:pt>
                <c:pt idx="1">
                  <c:v>10.6</c:v>
                </c:pt>
                <c:pt idx="2">
                  <c:v>38.9</c:v>
                </c:pt>
                <c:pt idx="3">
                  <c:v>10.4</c:v>
                </c:pt>
                <c:pt idx="4">
                  <c:v>9.57</c:v>
                </c:pt>
                <c:pt idx="5">
                  <c:v>163</c:v>
                </c:pt>
                <c:pt idx="6">
                  <c:v>303</c:v>
                </c:pt>
                <c:pt idx="7">
                  <c:v>18.8</c:v>
                </c:pt>
                <c:pt idx="8">
                  <c:v>8.82</c:v>
                </c:pt>
                <c:pt idx="9">
                  <c:v>17.899999999999999</c:v>
                </c:pt>
                <c:pt idx="10">
                  <c:v>9.01</c:v>
                </c:pt>
                <c:pt idx="11">
                  <c:v>8.27</c:v>
                </c:pt>
              </c:numCache>
            </c:numRef>
          </c:val>
        </c:ser>
        <c:marker val="1"/>
        <c:axId val="80696448"/>
        <c:axId val="80697984"/>
      </c:lineChart>
      <c:dateAx>
        <c:axId val="80696448"/>
        <c:scaling>
          <c:orientation val="minMax"/>
          <c:max val="41791"/>
        </c:scaling>
        <c:axPos val="b"/>
        <c:numFmt formatCode="d/m/yyyy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697984"/>
        <c:crosses val="autoZero"/>
        <c:auto val="1"/>
        <c:lblOffset val="100"/>
        <c:baseTimeUnit val="months"/>
      </c:dateAx>
      <c:valAx>
        <c:axId val="806979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Turbidez (UNT)</a:t>
                </a:r>
              </a:p>
            </c:rich>
          </c:tx>
          <c:layout>
            <c:manualLayout>
              <c:xMode val="edge"/>
              <c:yMode val="edge"/>
              <c:x val="1.8691534525926201E-2"/>
              <c:y val="0.3226175086323164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6964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 (Período</a:t>
            </a:r>
            <a:r>
              <a:rPr lang="pt-BR" baseline="0"/>
              <a:t> Seco x Período Chuvoso)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782798178265103"/>
          <c:y val="0.15478349047954848"/>
          <c:w val="0.84328893467755772"/>
          <c:h val="0.63367570988532629"/>
        </c:manualLayout>
      </c:layout>
      <c:scatterChart>
        <c:scatterStyle val="lineMarker"/>
        <c:ser>
          <c:idx val="1"/>
          <c:order val="0"/>
          <c:tx>
            <c:strRef>
              <c:f>'Período Seco x Período chuvoso'!$A$25:$A$30</c:f>
              <c:strCache>
                <c:ptCount val="6"/>
                <c:pt idx="0">
                  <c:v>Chuvoso</c:v>
                </c:pt>
              </c:strCache>
            </c:strRef>
          </c:tx>
          <c:spPr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marker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c:spPr>
          </c:marker>
          <c:xVal>
            <c:numRef>
              <c:f>'Período Seco x Período chuvoso'!$B$25:$B$30</c:f>
              <c:numCache>
                <c:formatCode>d/m/yyyy</c:formatCode>
                <c:ptCount val="6"/>
                <c:pt idx="0">
                  <c:v>40850</c:v>
                </c:pt>
                <c:pt idx="1">
                  <c:v>40955</c:v>
                </c:pt>
                <c:pt idx="2">
                  <c:v>41221</c:v>
                </c:pt>
                <c:pt idx="3">
                  <c:v>41320</c:v>
                </c:pt>
                <c:pt idx="4">
                  <c:v>41578</c:v>
                </c:pt>
                <c:pt idx="5">
                  <c:v>41683</c:v>
                </c:pt>
              </c:numCache>
            </c:numRef>
          </c:xVal>
          <c:yVal>
            <c:numRef>
              <c:f>'Período Seco x Período chuvoso'!$C$25:$C$30</c:f>
              <c:numCache>
                <c:formatCode>General</c:formatCode>
                <c:ptCount val="6"/>
                <c:pt idx="0">
                  <c:v>10.6</c:v>
                </c:pt>
                <c:pt idx="1">
                  <c:v>38.9</c:v>
                </c:pt>
                <c:pt idx="2">
                  <c:v>163</c:v>
                </c:pt>
                <c:pt idx="3">
                  <c:v>303</c:v>
                </c:pt>
                <c:pt idx="4">
                  <c:v>17.899999999999999</c:v>
                </c:pt>
                <c:pt idx="5">
                  <c:v>9.01</c:v>
                </c:pt>
              </c:numCache>
            </c:numRef>
          </c:yVal>
        </c:ser>
        <c:ser>
          <c:idx val="0"/>
          <c:order val="1"/>
          <c:tx>
            <c:strRef>
              <c:f>'Período Seco x Período chuvoso'!$A$19:$A$24</c:f>
              <c:strCache>
                <c:ptCount val="6"/>
                <c:pt idx="0">
                  <c:v>Seco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xVal>
            <c:numRef>
              <c:f>'Período Seco x Período chuvoso'!$B$19:$B$24</c:f>
              <c:numCache>
                <c:formatCode>d/m/yyyy</c:formatCode>
                <c:ptCount val="6"/>
                <c:pt idx="0">
                  <c:v>40784</c:v>
                </c:pt>
                <c:pt idx="1">
                  <c:v>41053</c:v>
                </c:pt>
                <c:pt idx="2">
                  <c:v>41144</c:v>
                </c:pt>
                <c:pt idx="3">
                  <c:v>41410</c:v>
                </c:pt>
                <c:pt idx="4">
                  <c:v>41502</c:v>
                </c:pt>
                <c:pt idx="5">
                  <c:v>41778</c:v>
                </c:pt>
              </c:numCache>
            </c:numRef>
          </c:xVal>
          <c:yVal>
            <c:numRef>
              <c:f>'Período Seco x Período chuvoso'!$C$19:$C$24</c:f>
              <c:numCache>
                <c:formatCode>General</c:formatCode>
                <c:ptCount val="6"/>
                <c:pt idx="0">
                  <c:v>11.1</c:v>
                </c:pt>
                <c:pt idx="1">
                  <c:v>10.4</c:v>
                </c:pt>
                <c:pt idx="2">
                  <c:v>9.57</c:v>
                </c:pt>
                <c:pt idx="3">
                  <c:v>18.8</c:v>
                </c:pt>
                <c:pt idx="4">
                  <c:v>8.82</c:v>
                </c:pt>
                <c:pt idx="5">
                  <c:v>8.27</c:v>
                </c:pt>
              </c:numCache>
            </c:numRef>
          </c:yVal>
        </c:ser>
        <c:axId val="126378752"/>
        <c:axId val="126380288"/>
      </c:scatterChart>
      <c:valAx>
        <c:axId val="126378752"/>
        <c:scaling>
          <c:orientation val="minMax"/>
          <c:min val="40725"/>
        </c:scaling>
        <c:axPos val="b"/>
        <c:numFmt formatCode="d/m/yyyy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6380288"/>
        <c:crosses val="autoZero"/>
        <c:crossBetween val="midCat"/>
        <c:majorUnit val="100"/>
      </c:valAx>
      <c:valAx>
        <c:axId val="1263802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 sz="1200"/>
                  <a:t>Turbidez (UNT)</a:t>
                </a:r>
              </a:p>
            </c:rich>
          </c:tx>
          <c:layout>
            <c:manualLayout>
              <c:xMode val="edge"/>
              <c:yMode val="edge"/>
              <c:x val="1.8691534525926201E-2"/>
              <c:y val="0.3226175086323164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6378752"/>
        <c:crosses val="autoZero"/>
        <c:crossBetween val="midCat"/>
      </c:valAx>
      <c:spPr>
        <a:noFill/>
        <a:ln w="25400">
          <a:noFill/>
        </a:ln>
      </c:spPr>
    </c:plotArea>
    <c:legend>
      <c:legendPos val="b"/>
      <c:layout/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491426071741041"/>
          <c:y val="0.18727738370738078"/>
          <c:w val="0.84453018372703348"/>
          <c:h val="0.718276727499225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'% Atendimento - E-Coli'!$F$80:$F$83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'% Atendimento - E-Coli'!$G$80:$G$83</c:f>
              <c:numCache>
                <c:formatCode>General</c:formatCode>
                <c:ptCount val="4"/>
                <c:pt idx="0">
                  <c:v>50</c:v>
                </c:pt>
                <c:pt idx="1">
                  <c:v>25</c:v>
                </c:pt>
                <c:pt idx="2">
                  <c:v>0</c:v>
                </c:pt>
                <c:pt idx="3">
                  <c:v>50</c:v>
                </c:pt>
              </c:numCache>
            </c:numRef>
          </c:val>
        </c:ser>
        <c:gapWidth val="219"/>
        <c:overlap val="-27"/>
        <c:axId val="81928192"/>
        <c:axId val="81929728"/>
      </c:barChart>
      <c:catAx>
        <c:axId val="819281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929728"/>
        <c:crosses val="autoZero"/>
        <c:auto val="1"/>
        <c:lblAlgn val="ctr"/>
        <c:lblOffset val="100"/>
      </c:catAx>
      <c:valAx>
        <c:axId val="81929728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Porceentagem (%)</a:t>
                </a:r>
              </a:p>
            </c:rich>
          </c:tx>
          <c:layout>
            <c:manualLayout>
              <c:xMode val="edge"/>
              <c:yMode val="edge"/>
              <c:x val="1.9103195274586867E-2"/>
              <c:y val="0.327999871575686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928192"/>
        <c:crosses val="autoZero"/>
        <c:crossBetween val="between"/>
        <c:majorUnit val="20"/>
      </c:valAx>
      <c:spPr>
        <a:noFill/>
        <a:ln w="25400">
          <a:solidFill>
            <a:schemeClr val="tx1">
              <a:lumMod val="15000"/>
              <a:lumOff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'Evolução Temporal'!$A$2:$A$87</c:f>
              <c:numCache>
                <c:formatCode>dd/mm/yyyy</c:formatCode>
                <c:ptCount val="86"/>
                <c:pt idx="0">
                  <c:v>40784</c:v>
                </c:pt>
                <c:pt idx="1">
                  <c:v>40850</c:v>
                </c:pt>
                <c:pt idx="2">
                  <c:v>40955</c:v>
                </c:pt>
                <c:pt idx="3">
                  <c:v>41053</c:v>
                </c:pt>
                <c:pt idx="4">
                  <c:v>41144</c:v>
                </c:pt>
                <c:pt idx="5">
                  <c:v>41221</c:v>
                </c:pt>
                <c:pt idx="6">
                  <c:v>41320</c:v>
                </c:pt>
                <c:pt idx="7">
                  <c:v>41410</c:v>
                </c:pt>
                <c:pt idx="8">
                  <c:v>41502</c:v>
                </c:pt>
                <c:pt idx="9">
                  <c:v>41578</c:v>
                </c:pt>
                <c:pt idx="10">
                  <c:v>41683</c:v>
                </c:pt>
                <c:pt idx="11">
                  <c:v>41778</c:v>
                </c:pt>
              </c:numCache>
            </c:numRef>
          </c:cat>
          <c:val>
            <c:numRef>
              <c:f>'Evolução Temporal'!$B$2:$B$87</c:f>
              <c:numCache>
                <c:formatCode>General</c:formatCode>
                <c:ptCount val="86"/>
                <c:pt idx="0">
                  <c:v>280</c:v>
                </c:pt>
                <c:pt idx="1">
                  <c:v>19200</c:v>
                </c:pt>
                <c:pt idx="2">
                  <c:v>13600</c:v>
                </c:pt>
                <c:pt idx="3">
                  <c:v>1760</c:v>
                </c:pt>
                <c:pt idx="4">
                  <c:v>560</c:v>
                </c:pt>
                <c:pt idx="5">
                  <c:v>43200</c:v>
                </c:pt>
                <c:pt idx="6">
                  <c:v>24000</c:v>
                </c:pt>
                <c:pt idx="7">
                  <c:v>7900</c:v>
                </c:pt>
                <c:pt idx="8">
                  <c:v>2300</c:v>
                </c:pt>
                <c:pt idx="9">
                  <c:v>2300</c:v>
                </c:pt>
                <c:pt idx="10">
                  <c:v>330</c:v>
                </c:pt>
                <c:pt idx="11">
                  <c:v>2300</c:v>
                </c:pt>
              </c:numCache>
            </c:numRef>
          </c:val>
        </c:ser>
        <c:marker val="1"/>
        <c:axId val="81967360"/>
        <c:axId val="81977344"/>
      </c:lineChart>
      <c:dateAx>
        <c:axId val="81967360"/>
        <c:scaling>
          <c:orientation val="minMax"/>
          <c:max val="41974"/>
          <c:min val="4054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977344"/>
        <c:crossesAt val="1.0000000000000005E-2"/>
        <c:auto val="1"/>
        <c:lblOffset val="100"/>
        <c:baseTimeUnit val="months"/>
        <c:majorUnit val="6"/>
        <c:majorTimeUnit val="months"/>
      </c:dateAx>
      <c:valAx>
        <c:axId val="81977344"/>
        <c:scaling>
          <c:orientation val="minMax"/>
          <c:max val="100000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(UFC/100 mL)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967360"/>
        <c:crosses val="autoZero"/>
        <c:crossBetween val="between"/>
      </c:valAx>
      <c:spPr>
        <a:noFill/>
        <a:ln w="25400">
          <a:solidFill>
            <a:schemeClr val="tx1">
              <a:lumMod val="15000"/>
              <a:lumOff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à Classe 2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5B9BD5"/>
            </a:solidFill>
            <a:ln w="25400">
              <a:noFill/>
            </a:ln>
          </c:spPr>
          <c:cat>
            <c:numRef>
              <c:f>'Atendimento à Classe'!$E$19:$E$22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'Atendimento à Classe'!$F$19:$F$22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gapWidth val="219"/>
        <c:overlap val="-27"/>
        <c:axId val="81888384"/>
        <c:axId val="81889920"/>
      </c:barChart>
      <c:catAx>
        <c:axId val="818883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889920"/>
        <c:crosses val="autoZero"/>
        <c:auto val="1"/>
        <c:lblAlgn val="ctr"/>
        <c:lblOffset val="100"/>
      </c:catAx>
      <c:valAx>
        <c:axId val="81889920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8883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tx>
            <c:strRef>
              <c:f>'Evolução Temporal'!$B$1</c:f>
              <c:strCache>
                <c:ptCount val="1"/>
                <c:pt idx="0">
                  <c:v>Vparmt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'Evolução Temporal'!$A$2:$A$87</c:f>
              <c:numCache>
                <c:formatCode>d/m/yyyy</c:formatCode>
                <c:ptCount val="86"/>
                <c:pt idx="0">
                  <c:v>40784</c:v>
                </c:pt>
                <c:pt idx="1">
                  <c:v>40850</c:v>
                </c:pt>
                <c:pt idx="2">
                  <c:v>40955</c:v>
                </c:pt>
                <c:pt idx="3">
                  <c:v>41053</c:v>
                </c:pt>
                <c:pt idx="4">
                  <c:v>41144</c:v>
                </c:pt>
                <c:pt idx="5">
                  <c:v>41221</c:v>
                </c:pt>
                <c:pt idx="6">
                  <c:v>41320</c:v>
                </c:pt>
                <c:pt idx="7">
                  <c:v>41410</c:v>
                </c:pt>
                <c:pt idx="8">
                  <c:v>41502</c:v>
                </c:pt>
                <c:pt idx="9">
                  <c:v>41578</c:v>
                </c:pt>
                <c:pt idx="10">
                  <c:v>41683</c:v>
                </c:pt>
                <c:pt idx="11">
                  <c:v>41778</c:v>
                </c:pt>
              </c:numCache>
            </c:numRef>
          </c:cat>
          <c:val>
            <c:numRef>
              <c:f>'Evolução Temporal'!$B$2:$B$87</c:f>
              <c:numCache>
                <c:formatCode>General</c:formatCode>
                <c:ptCount val="86"/>
                <c:pt idx="0">
                  <c:v>0.3000000000000001</c:v>
                </c:pt>
                <c:pt idx="1">
                  <c:v>0.22</c:v>
                </c:pt>
                <c:pt idx="2">
                  <c:v>0.11</c:v>
                </c:pt>
                <c:pt idx="3">
                  <c:v>0.21000000000000005</c:v>
                </c:pt>
                <c:pt idx="4">
                  <c:v>0.24000000000000005</c:v>
                </c:pt>
                <c:pt idx="5">
                  <c:v>0.35000000000000009</c:v>
                </c:pt>
                <c:pt idx="6">
                  <c:v>0.1</c:v>
                </c:pt>
                <c:pt idx="7">
                  <c:v>0.4</c:v>
                </c:pt>
                <c:pt idx="8">
                  <c:v>0.39000000000000012</c:v>
                </c:pt>
                <c:pt idx="9">
                  <c:v>0.23</c:v>
                </c:pt>
                <c:pt idx="10">
                  <c:v>0.29000000000000009</c:v>
                </c:pt>
                <c:pt idx="11">
                  <c:v>0.23</c:v>
                </c:pt>
              </c:numCache>
            </c:numRef>
          </c:val>
        </c:ser>
        <c:marker val="1"/>
        <c:axId val="114698112"/>
        <c:axId val="114699648"/>
      </c:lineChart>
      <c:dateAx>
        <c:axId val="114698112"/>
        <c:scaling>
          <c:orientation val="minMax"/>
          <c:max val="41791"/>
        </c:scaling>
        <c:axPos val="b"/>
        <c:numFmt formatCode="d/m/yyyy" sourceLinked="0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699648"/>
        <c:crosses val="autoZero"/>
        <c:auto val="1"/>
        <c:lblOffset val="100"/>
        <c:baseTimeUnit val="months"/>
      </c:dateAx>
      <c:valAx>
        <c:axId val="1146996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N- Amoniacal (mg/L)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69811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tx>
            <c:strRef>
              <c:f>'Evolução Temporal'!$B$1</c:f>
              <c:strCache>
                <c:ptCount val="1"/>
                <c:pt idx="0">
                  <c:v>Oxigênio dissolvido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'Evolução Temporal'!$A$2:$A$13</c:f>
              <c:numCache>
                <c:formatCode>dd/mm/yyyy</c:formatCode>
                <c:ptCount val="12"/>
                <c:pt idx="0">
                  <c:v>40784</c:v>
                </c:pt>
                <c:pt idx="1">
                  <c:v>40850</c:v>
                </c:pt>
                <c:pt idx="2">
                  <c:v>40955</c:v>
                </c:pt>
                <c:pt idx="3">
                  <c:v>41053</c:v>
                </c:pt>
                <c:pt idx="4">
                  <c:v>41144</c:v>
                </c:pt>
                <c:pt idx="5">
                  <c:v>41221</c:v>
                </c:pt>
                <c:pt idx="6">
                  <c:v>41320</c:v>
                </c:pt>
                <c:pt idx="7">
                  <c:v>41410</c:v>
                </c:pt>
                <c:pt idx="8">
                  <c:v>41502</c:v>
                </c:pt>
                <c:pt idx="9">
                  <c:v>41578</c:v>
                </c:pt>
                <c:pt idx="10">
                  <c:v>41683</c:v>
                </c:pt>
                <c:pt idx="11">
                  <c:v>41778</c:v>
                </c:pt>
              </c:numCache>
            </c:numRef>
          </c:cat>
          <c:val>
            <c:numRef>
              <c:f>'Evolução Temporal'!$B$2:$B$13</c:f>
              <c:numCache>
                <c:formatCode>General</c:formatCode>
                <c:ptCount val="12"/>
                <c:pt idx="0">
                  <c:v>7.8</c:v>
                </c:pt>
                <c:pt idx="1">
                  <c:v>7.5</c:v>
                </c:pt>
                <c:pt idx="2">
                  <c:v>7</c:v>
                </c:pt>
                <c:pt idx="3">
                  <c:v>7.9</c:v>
                </c:pt>
                <c:pt idx="4">
                  <c:v>8.1</c:v>
                </c:pt>
                <c:pt idx="5">
                  <c:v>8.3000000000000007</c:v>
                </c:pt>
                <c:pt idx="6">
                  <c:v>7.5</c:v>
                </c:pt>
                <c:pt idx="7">
                  <c:v>7.8</c:v>
                </c:pt>
                <c:pt idx="8">
                  <c:v>8.5</c:v>
                </c:pt>
                <c:pt idx="9">
                  <c:v>6.7</c:v>
                </c:pt>
                <c:pt idx="10">
                  <c:v>5</c:v>
                </c:pt>
                <c:pt idx="11">
                  <c:v>7.6</c:v>
                </c:pt>
              </c:numCache>
            </c:numRef>
          </c:val>
        </c:ser>
        <c:marker val="1"/>
        <c:axId val="81918592"/>
        <c:axId val="81994112"/>
      </c:lineChart>
      <c:dateAx>
        <c:axId val="81918592"/>
        <c:scaling>
          <c:orientation val="minMax"/>
          <c:max val="42004"/>
          <c:min val="40544"/>
        </c:scaling>
        <c:axPos val="b"/>
        <c:numFmt formatCode="[$-416]mmm\-yy;@" sourceLinked="0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994112"/>
        <c:crosses val="autoZero"/>
        <c:auto val="1"/>
        <c:lblOffset val="100"/>
        <c:baseTimeUnit val="days"/>
        <c:majorUnit val="6"/>
        <c:majorTimeUnit val="months"/>
      </c:dateAx>
      <c:valAx>
        <c:axId val="819941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layout>
            <c:manualLayout>
              <c:xMode val="edge"/>
              <c:yMode val="edge"/>
              <c:x val="1.9064773008474405E-2"/>
              <c:y val="0.461023551680704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918592"/>
        <c:crosses val="autoZero"/>
        <c:crossBetween val="between"/>
      </c:valAx>
      <c:spPr>
        <a:noFill/>
        <a:ln>
          <a:solidFill>
            <a:schemeClr val="lt1">
              <a:shade val="50000"/>
            </a:schemeClr>
          </a:solidFill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076230946815945"/>
          <c:y val="0.10260029897306699"/>
          <c:w val="0.83649048096123257"/>
          <c:h val="0.75717706345543312"/>
        </c:manualLayout>
      </c:layout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'Evolução Temporal'!$A$2:$A$63</c:f>
              <c:numCache>
                <c:formatCode>dd/mm/yyyy</c:formatCode>
                <c:ptCount val="62"/>
                <c:pt idx="0">
                  <c:v>40784</c:v>
                </c:pt>
                <c:pt idx="1">
                  <c:v>40850</c:v>
                </c:pt>
                <c:pt idx="2">
                  <c:v>40955</c:v>
                </c:pt>
                <c:pt idx="3">
                  <c:v>41053</c:v>
                </c:pt>
                <c:pt idx="4">
                  <c:v>41144</c:v>
                </c:pt>
                <c:pt idx="5">
                  <c:v>41221</c:v>
                </c:pt>
                <c:pt idx="6">
                  <c:v>41320</c:v>
                </c:pt>
                <c:pt idx="7">
                  <c:v>41410</c:v>
                </c:pt>
                <c:pt idx="8">
                  <c:v>41502</c:v>
                </c:pt>
                <c:pt idx="9">
                  <c:v>41578</c:v>
                </c:pt>
                <c:pt idx="10">
                  <c:v>41683</c:v>
                </c:pt>
                <c:pt idx="11">
                  <c:v>41778</c:v>
                </c:pt>
              </c:numCache>
            </c:numRef>
          </c:cat>
          <c:val>
            <c:numRef>
              <c:f>'Evolução Temporal'!$B$2:$B$63</c:f>
              <c:numCache>
                <c:formatCode>General</c:formatCode>
                <c:ptCount val="62"/>
                <c:pt idx="0">
                  <c:v>2.6</c:v>
                </c:pt>
                <c:pt idx="1">
                  <c:v>2.2999999999999998</c:v>
                </c:pt>
                <c:pt idx="2">
                  <c:v>2</c:v>
                </c:pt>
                <c:pt idx="3">
                  <c:v>2.1</c:v>
                </c:pt>
                <c:pt idx="4">
                  <c:v>2.5</c:v>
                </c:pt>
                <c:pt idx="5">
                  <c:v>2.2999999999999998</c:v>
                </c:pt>
                <c:pt idx="6">
                  <c:v>2</c:v>
                </c:pt>
                <c:pt idx="7">
                  <c:v>2.9</c:v>
                </c:pt>
                <c:pt idx="8">
                  <c:v>2</c:v>
                </c:pt>
                <c:pt idx="9">
                  <c:v>7</c:v>
                </c:pt>
                <c:pt idx="10">
                  <c:v>15</c:v>
                </c:pt>
                <c:pt idx="11">
                  <c:v>5</c:v>
                </c:pt>
              </c:numCache>
            </c:numRef>
          </c:val>
        </c:ser>
        <c:marker val="1"/>
        <c:axId val="82228736"/>
        <c:axId val="82230272"/>
      </c:lineChart>
      <c:dateAx>
        <c:axId val="82228736"/>
        <c:scaling>
          <c:orientation val="minMax"/>
          <c:max val="41974"/>
          <c:min val="4054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230272"/>
        <c:crosses val="autoZero"/>
        <c:lblOffset val="100"/>
        <c:baseTimeUnit val="months"/>
        <c:majorUnit val="6"/>
        <c:majorTimeUnit val="months"/>
      </c:dateAx>
      <c:valAx>
        <c:axId val="822302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228736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à Classe 2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5B9BD5"/>
            </a:solidFill>
            <a:ln w="25400">
              <a:noFill/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'Atendimento à Classe 2'!$F$21:$F$24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'Atendimento à Classe 2'!$G$21:$G$24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75</c:v>
                </c:pt>
                <c:pt idx="3">
                  <c:v>50</c:v>
                </c:pt>
              </c:numCache>
            </c:numRef>
          </c:val>
        </c:ser>
        <c:gapWidth val="219"/>
        <c:overlap val="-27"/>
        <c:axId val="82250752"/>
        <c:axId val="82289408"/>
      </c:barChart>
      <c:catAx>
        <c:axId val="822507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289408"/>
        <c:crosses val="autoZero"/>
        <c:auto val="1"/>
        <c:lblAlgn val="ctr"/>
        <c:lblOffset val="100"/>
      </c:catAx>
      <c:valAx>
        <c:axId val="82289408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250752"/>
        <c:crosses val="autoZero"/>
        <c:crossBetween val="between"/>
      </c:valAx>
      <c:spPr>
        <a:solidFill>
          <a:schemeClr val="bg1"/>
        </a:solidFill>
        <a:ln w="25400">
          <a:solidFill>
            <a:schemeClr val="tx1">
              <a:lumMod val="15000"/>
              <a:lumOff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 Classe 2 </a:t>
            </a:r>
          </a:p>
        </c:rich>
      </c:tx>
      <c:layout>
        <c:manualLayout>
          <c:xMode val="edge"/>
          <c:yMode val="edge"/>
          <c:x val="0.24656233595800536"/>
          <c:y val="4.166681750988023E-2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'JAGR 02800 - FT'!$G$71:$G$74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'JAGR 02800 - FT'!$H$71:$H$74</c:f>
              <c:numCache>
                <c:formatCode>General</c:formatCode>
                <c:ptCount val="4"/>
                <c:pt idx="0">
                  <c:v>50</c:v>
                </c:pt>
                <c:pt idx="1">
                  <c:v>75</c:v>
                </c:pt>
                <c:pt idx="2">
                  <c:v>75</c:v>
                </c:pt>
                <c:pt idx="3">
                  <c:v>50</c:v>
                </c:pt>
              </c:numCache>
            </c:numRef>
          </c:val>
        </c:ser>
        <c:gapWidth val="219"/>
        <c:overlap val="-27"/>
        <c:axId val="82364672"/>
        <c:axId val="82374656"/>
      </c:barChart>
      <c:catAx>
        <c:axId val="823646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374656"/>
        <c:crosses val="autoZero"/>
        <c:auto val="1"/>
        <c:lblAlgn val="ctr"/>
        <c:lblOffset val="100"/>
      </c:catAx>
      <c:valAx>
        <c:axId val="82374656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 </a:t>
                </a:r>
              </a:p>
            </c:rich>
          </c:tx>
          <c:layout>
            <c:manualLayout>
              <c:xMode val="edge"/>
              <c:yMode val="edge"/>
              <c:x val="1.9444444444444445E-2"/>
              <c:y val="0.3507098681630313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364672"/>
        <c:crosses val="autoZero"/>
        <c:crossBetween val="between"/>
      </c:valAx>
      <c:spPr>
        <a:noFill/>
        <a:ln w="25400">
          <a:solidFill>
            <a:schemeClr val="bg2"/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'Evolução Temporal'!$A$2:$A$84</c:f>
              <c:numCache>
                <c:formatCode>dd/mm/yyyy</c:formatCode>
                <c:ptCount val="83"/>
                <c:pt idx="0">
                  <c:v>40784</c:v>
                </c:pt>
                <c:pt idx="1">
                  <c:v>40850</c:v>
                </c:pt>
                <c:pt idx="2">
                  <c:v>40955</c:v>
                </c:pt>
                <c:pt idx="3">
                  <c:v>41053</c:v>
                </c:pt>
                <c:pt idx="4">
                  <c:v>41144</c:v>
                </c:pt>
                <c:pt idx="5">
                  <c:v>41221</c:v>
                </c:pt>
                <c:pt idx="6">
                  <c:v>41320</c:v>
                </c:pt>
                <c:pt idx="7">
                  <c:v>41410</c:v>
                </c:pt>
                <c:pt idx="8">
                  <c:v>41502</c:v>
                </c:pt>
                <c:pt idx="9">
                  <c:v>41578</c:v>
                </c:pt>
                <c:pt idx="10">
                  <c:v>41683</c:v>
                </c:pt>
                <c:pt idx="11">
                  <c:v>41778</c:v>
                </c:pt>
              </c:numCache>
            </c:numRef>
          </c:cat>
          <c:val>
            <c:numRef>
              <c:f>'Evolução Temporal'!$B$2:$B$84</c:f>
              <c:numCache>
                <c:formatCode>General</c:formatCode>
                <c:ptCount val="83"/>
                <c:pt idx="0">
                  <c:v>0.12000000000000002</c:v>
                </c:pt>
                <c:pt idx="1">
                  <c:v>8.0000000000000029E-2</c:v>
                </c:pt>
                <c:pt idx="2">
                  <c:v>3.0000000000000002E-2</c:v>
                </c:pt>
                <c:pt idx="3">
                  <c:v>7.0000000000000021E-2</c:v>
                </c:pt>
                <c:pt idx="4">
                  <c:v>0.24000000000000005</c:v>
                </c:pt>
                <c:pt idx="5">
                  <c:v>8.0000000000000029E-2</c:v>
                </c:pt>
                <c:pt idx="6">
                  <c:v>0.13</c:v>
                </c:pt>
                <c:pt idx="7">
                  <c:v>0.05</c:v>
                </c:pt>
                <c:pt idx="8">
                  <c:v>3.0000000000000002E-2</c:v>
                </c:pt>
                <c:pt idx="9">
                  <c:v>0.1</c:v>
                </c:pt>
                <c:pt idx="10">
                  <c:v>0.31000000000000011</c:v>
                </c:pt>
                <c:pt idx="11">
                  <c:v>9.0000000000000024E-2</c:v>
                </c:pt>
              </c:numCache>
            </c:numRef>
          </c:val>
        </c:ser>
        <c:marker val="1"/>
        <c:axId val="82416384"/>
        <c:axId val="82417920"/>
      </c:lineChart>
      <c:dateAx>
        <c:axId val="82416384"/>
        <c:scaling>
          <c:orientation val="minMax"/>
          <c:max val="41974"/>
          <c:min val="4054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417920"/>
        <c:crossesAt val="1.0000000000000005E-2"/>
        <c:auto val="1"/>
        <c:lblOffset val="100"/>
        <c:baseTimeUnit val="months"/>
        <c:majorUnit val="6"/>
        <c:majorTimeUnit val="months"/>
      </c:dateAx>
      <c:valAx>
        <c:axId val="82417920"/>
        <c:scaling>
          <c:orientation val="minMax"/>
          <c:max val="1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416384"/>
        <c:crosses val="autoZero"/>
        <c:crossBetween val="between"/>
        <c:majorUnit val="0.1"/>
      </c:valAx>
      <c:spPr>
        <a:noFill/>
        <a:ln w="25400">
          <a:solidFill>
            <a:schemeClr val="bg2"/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tx>
            <c:strRef>
              <c:f>'Evolução Temporal'!$B$1</c:f>
              <c:strCache>
                <c:ptCount val="1"/>
                <c:pt idx="0">
                  <c:v>Vparmt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'Evolução Temporal'!$A$2:$A$87</c:f>
              <c:numCache>
                <c:formatCode>dd/mm/yyyy</c:formatCode>
                <c:ptCount val="86"/>
                <c:pt idx="0">
                  <c:v>40784</c:v>
                </c:pt>
                <c:pt idx="1">
                  <c:v>40850</c:v>
                </c:pt>
                <c:pt idx="2">
                  <c:v>40955</c:v>
                </c:pt>
                <c:pt idx="3">
                  <c:v>41053</c:v>
                </c:pt>
                <c:pt idx="4">
                  <c:v>41144</c:v>
                </c:pt>
                <c:pt idx="5">
                  <c:v>41221</c:v>
                </c:pt>
                <c:pt idx="6">
                  <c:v>41320</c:v>
                </c:pt>
                <c:pt idx="7">
                  <c:v>41410</c:v>
                </c:pt>
                <c:pt idx="8">
                  <c:v>41502</c:v>
                </c:pt>
                <c:pt idx="9">
                  <c:v>41578</c:v>
                </c:pt>
                <c:pt idx="10">
                  <c:v>41683</c:v>
                </c:pt>
                <c:pt idx="11">
                  <c:v>41778</c:v>
                </c:pt>
              </c:numCache>
            </c:numRef>
          </c:cat>
          <c:val>
            <c:numRef>
              <c:f>'Evolução Temporal'!$B$2:$B$87</c:f>
              <c:numCache>
                <c:formatCode>General</c:formatCode>
                <c:ptCount val="86"/>
                <c:pt idx="0">
                  <c:v>0.26</c:v>
                </c:pt>
                <c:pt idx="1">
                  <c:v>0.3000000000000001</c:v>
                </c:pt>
                <c:pt idx="2">
                  <c:v>0.1</c:v>
                </c:pt>
                <c:pt idx="3">
                  <c:v>0.45</c:v>
                </c:pt>
                <c:pt idx="4">
                  <c:v>0.2</c:v>
                </c:pt>
                <c:pt idx="5">
                  <c:v>0.38000000000000012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0.4300000000000001</c:v>
                </c:pt>
                <c:pt idx="10">
                  <c:v>0.34</c:v>
                </c:pt>
                <c:pt idx="11">
                  <c:v>0.37000000000000011</c:v>
                </c:pt>
              </c:numCache>
            </c:numRef>
          </c:val>
        </c:ser>
        <c:marker val="1"/>
        <c:axId val="82600320"/>
        <c:axId val="82601856"/>
      </c:lineChart>
      <c:dateAx>
        <c:axId val="82600320"/>
        <c:scaling>
          <c:orientation val="minMax"/>
          <c:max val="41791"/>
        </c:scaling>
        <c:axPos val="b"/>
        <c:numFmt formatCode="d/m/yyyy" sourceLinked="0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601856"/>
        <c:crosses val="autoZero"/>
        <c:auto val="1"/>
        <c:lblOffset val="100"/>
        <c:baseTimeUnit val="months"/>
      </c:dateAx>
      <c:valAx>
        <c:axId val="826018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N- Amoniacal (mg/L)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6003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Porcentagem de Atendimento ao Padrão da Classe 2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cat>
            <c:numRef>
              <c:f>'Porcentagem de Desconformidade'!$G$31:$G$34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'Porcentagem de Desconformidade'!$H$31:$H$34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gapWidth val="219"/>
        <c:overlap val="-27"/>
        <c:axId val="82630528"/>
        <c:axId val="82632064"/>
      </c:barChart>
      <c:catAx>
        <c:axId val="826305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632064"/>
        <c:crosses val="autoZero"/>
        <c:auto val="1"/>
        <c:lblAlgn val="ctr"/>
        <c:lblOffset val="100"/>
      </c:catAx>
      <c:valAx>
        <c:axId val="826320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6305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Porcentagem de Atendimento ao Padrão Classe 2</a:t>
            </a:r>
          </a:p>
        </c:rich>
      </c:tx>
      <c:layout>
        <c:manualLayout>
          <c:xMode val="edge"/>
          <c:yMode val="edge"/>
          <c:x val="0.14037489063867017"/>
          <c:y val="4.6296204378464149E-2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'Conformidade - Clorofila'!$S$21:$S$24</c:f>
              <c:strCache>
                <c:ptCount val="1"/>
                <c:pt idx="0">
                  <c:v>100 100 100 100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numRef>
              <c:f>'Conformidade - Clorofila'!$R$21:$R$24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'Conformidade - Clorofila'!$S$21:$S$24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gapWidth val="219"/>
        <c:overlap val="-27"/>
        <c:axId val="82727296"/>
        <c:axId val="82728832"/>
      </c:barChart>
      <c:catAx>
        <c:axId val="827272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2728832"/>
        <c:crosses val="autoZero"/>
        <c:auto val="1"/>
        <c:lblAlgn val="ctr"/>
        <c:lblOffset val="100"/>
      </c:catAx>
      <c:valAx>
        <c:axId val="82728832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27272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cat>
            <c:numRef>
              <c:f>Tendência!$A$2:$A$11</c:f>
              <c:numCache>
                <c:formatCode>dd/mm/yyyy</c:formatCode>
                <c:ptCount val="10"/>
                <c:pt idx="0">
                  <c:v>40784</c:v>
                </c:pt>
                <c:pt idx="1">
                  <c:v>40955</c:v>
                </c:pt>
                <c:pt idx="2">
                  <c:v>41053</c:v>
                </c:pt>
                <c:pt idx="3">
                  <c:v>41144</c:v>
                </c:pt>
                <c:pt idx="4">
                  <c:v>41221</c:v>
                </c:pt>
                <c:pt idx="5">
                  <c:v>41320</c:v>
                </c:pt>
                <c:pt idx="6">
                  <c:v>41410</c:v>
                </c:pt>
                <c:pt idx="7">
                  <c:v>41502</c:v>
                </c:pt>
                <c:pt idx="8">
                  <c:v>41578</c:v>
                </c:pt>
                <c:pt idx="9">
                  <c:v>41683</c:v>
                </c:pt>
              </c:numCache>
            </c:numRef>
          </c:cat>
          <c:val>
            <c:numRef>
              <c:f>Tendência!$B$2:$B$11</c:f>
              <c:numCache>
                <c:formatCode>General</c:formatCode>
                <c:ptCount val="10"/>
                <c:pt idx="0">
                  <c:v>3.2</c:v>
                </c:pt>
                <c:pt idx="1">
                  <c:v>3.2</c:v>
                </c:pt>
                <c:pt idx="2">
                  <c:v>0.80100000000000005</c:v>
                </c:pt>
                <c:pt idx="3">
                  <c:v>1.0402597403</c:v>
                </c:pt>
                <c:pt idx="4">
                  <c:v>2.67</c:v>
                </c:pt>
                <c:pt idx="5">
                  <c:v>0.53</c:v>
                </c:pt>
                <c:pt idx="6">
                  <c:v>0.38142857140000036</c:v>
                </c:pt>
                <c:pt idx="7">
                  <c:v>1.0680000000000001</c:v>
                </c:pt>
                <c:pt idx="8">
                  <c:v>3.56</c:v>
                </c:pt>
                <c:pt idx="9">
                  <c:v>5.2764285714000003</c:v>
                </c:pt>
              </c:numCache>
            </c:numRef>
          </c:val>
        </c:ser>
        <c:marker val="1"/>
        <c:axId val="82765312"/>
        <c:axId val="82766848"/>
      </c:lineChart>
      <c:dateAx>
        <c:axId val="82765312"/>
        <c:scaling>
          <c:orientation val="minMax"/>
          <c:max val="41791"/>
        </c:scaling>
        <c:axPos val="b"/>
        <c:numFmt formatCode="d/m/yyyy" sourceLinked="0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2766848"/>
        <c:crosses val="autoZero"/>
        <c:lblOffset val="100"/>
        <c:baseTimeUnit val="months"/>
        <c:majorUnit val="3"/>
        <c:majorTimeUnit val="months"/>
        <c:minorUnit val="2"/>
        <c:minorTimeUnit val="months"/>
      </c:dateAx>
      <c:valAx>
        <c:axId val="82766848"/>
        <c:scaling>
          <c:logBase val="10"/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Clorofila (ug/L)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2765312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% Atendimento</a:t>
            </a:r>
            <a:r>
              <a:rPr lang="pt-BR" baseline="0"/>
              <a:t> à Classe 2</a:t>
            </a:r>
            <a:endParaRPr lang="pt-BR"/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'% Atendimento à Classe 2 - FE'!$F$11:$F$14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'% Atendimento à Classe 2 - FE'!$G$11:$G$14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gapWidth val="219"/>
        <c:overlap val="-27"/>
        <c:axId val="83931904"/>
        <c:axId val="83933440"/>
      </c:barChart>
      <c:catAx>
        <c:axId val="839319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3933440"/>
        <c:crosses val="autoZero"/>
        <c:auto val="1"/>
        <c:lblAlgn val="ctr"/>
        <c:lblOffset val="100"/>
      </c:catAx>
      <c:valAx>
        <c:axId val="83933440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Procentagem (%)</a:t>
                </a:r>
              </a:p>
            </c:rich>
          </c:tx>
          <c:layout>
            <c:manualLayout>
              <c:xMode val="edge"/>
              <c:yMode val="edge"/>
              <c:x val="8.3333333333333367E-3"/>
              <c:y val="0.3460801254009917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39319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</a:t>
            </a:r>
            <a:r>
              <a:rPr lang="pt-BR" dirty="0" smtClean="0"/>
              <a:t>ao Padrão Classe </a:t>
            </a:r>
            <a:r>
              <a:rPr lang="pt-BR" dirty="0"/>
              <a:t>2</a:t>
            </a:r>
          </a:p>
        </c:rich>
      </c:tx>
      <c:layout>
        <c:manualLayout>
          <c:xMode val="edge"/>
          <c:yMode val="edge"/>
          <c:x val="0.24663653036729988"/>
          <c:y val="4.629646184378207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784375207185283"/>
          <c:y val="0.16770167427701668"/>
          <c:w val="0.85036328111289206"/>
          <c:h val="0.761679550330182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'Atendimento à Classe'!$E$16:$E$19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'Atendimento à Classe'!$F$16:$F$19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gapWidth val="219"/>
        <c:overlap val="-27"/>
        <c:axId val="113330816"/>
        <c:axId val="113332992"/>
      </c:barChart>
      <c:catAx>
        <c:axId val="1133308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332992"/>
        <c:crosses val="autoZero"/>
        <c:auto val="1"/>
        <c:lblAlgn val="ctr"/>
        <c:lblOffset val="100"/>
      </c:catAx>
      <c:valAx>
        <c:axId val="113332992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Título</a:t>
                </a:r>
              </a:p>
            </c:rich>
          </c:tx>
          <c:layout/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330816"/>
        <c:crosses val="autoZero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'Evolução Temporal'!$A$2:$A$7</c:f>
              <c:numCache>
                <c:formatCode>dd/mm/yyyy</c:formatCode>
                <c:ptCount val="6"/>
                <c:pt idx="0">
                  <c:v>40784</c:v>
                </c:pt>
                <c:pt idx="1">
                  <c:v>40955</c:v>
                </c:pt>
                <c:pt idx="2">
                  <c:v>41144</c:v>
                </c:pt>
                <c:pt idx="3">
                  <c:v>41320</c:v>
                </c:pt>
                <c:pt idx="4">
                  <c:v>41502</c:v>
                </c:pt>
                <c:pt idx="5">
                  <c:v>41683</c:v>
                </c:pt>
              </c:numCache>
            </c:numRef>
          </c:cat>
          <c:val>
            <c:numRef>
              <c:f>'Evolução Temporal'!$B$2:$B$7</c:f>
              <c:numCache>
                <c:formatCode>General</c:formatCode>
                <c:ptCount val="6"/>
                <c:pt idx="0">
                  <c:v>0.3000000000000001</c:v>
                </c:pt>
                <c:pt idx="1">
                  <c:v>0.252</c:v>
                </c:pt>
                <c:pt idx="2">
                  <c:v>0.24900000000000005</c:v>
                </c:pt>
                <c:pt idx="3">
                  <c:v>0.31100000000000011</c:v>
                </c:pt>
                <c:pt idx="4">
                  <c:v>0.4300000000000001</c:v>
                </c:pt>
                <c:pt idx="5">
                  <c:v>1.1779999999999995</c:v>
                </c:pt>
              </c:numCache>
            </c:numRef>
          </c:val>
        </c:ser>
        <c:marker val="1"/>
        <c:axId val="90261760"/>
        <c:axId val="90271744"/>
      </c:lineChart>
      <c:dateAx>
        <c:axId val="90261760"/>
        <c:scaling>
          <c:orientation val="minMax"/>
          <c:max val="41699"/>
        </c:scaling>
        <c:axPos val="b"/>
        <c:numFmt formatCode="d/m/yyyy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0271744"/>
        <c:crosses val="autoZero"/>
        <c:auto val="1"/>
        <c:lblOffset val="100"/>
        <c:baseTimeUnit val="months"/>
        <c:majorUnit val="3"/>
        <c:majorTimeUnit val="months"/>
        <c:minorUnit val="2"/>
        <c:minorTimeUnit val="months"/>
      </c:dateAx>
      <c:valAx>
        <c:axId val="902717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Ferro Dissolvido (mg/L)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02617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782798178265105"/>
          <c:y val="0.15478349047954854"/>
          <c:w val="0.84328893467755772"/>
          <c:h val="0.63367570988532651"/>
        </c:manualLayout>
      </c:layout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'JAGR 02800 - Turbidez'!$A$2:$A$13</c:f>
              <c:numCache>
                <c:formatCode>dd/mm/yyyy</c:formatCode>
                <c:ptCount val="12"/>
                <c:pt idx="0">
                  <c:v>40784</c:v>
                </c:pt>
                <c:pt idx="1">
                  <c:v>40850</c:v>
                </c:pt>
                <c:pt idx="2">
                  <c:v>40955</c:v>
                </c:pt>
                <c:pt idx="3">
                  <c:v>41053</c:v>
                </c:pt>
                <c:pt idx="4">
                  <c:v>41144</c:v>
                </c:pt>
                <c:pt idx="5">
                  <c:v>41221</c:v>
                </c:pt>
                <c:pt idx="6">
                  <c:v>41320</c:v>
                </c:pt>
                <c:pt idx="7">
                  <c:v>41410</c:v>
                </c:pt>
                <c:pt idx="8">
                  <c:v>41502</c:v>
                </c:pt>
                <c:pt idx="9">
                  <c:v>41578</c:v>
                </c:pt>
                <c:pt idx="10">
                  <c:v>41683</c:v>
                </c:pt>
                <c:pt idx="11">
                  <c:v>41778</c:v>
                </c:pt>
              </c:numCache>
            </c:numRef>
          </c:cat>
          <c:val>
            <c:numRef>
              <c:f>'JAGR 02800 - Turbidez'!$B$2:$B$13</c:f>
              <c:numCache>
                <c:formatCode>General</c:formatCode>
                <c:ptCount val="12"/>
                <c:pt idx="0">
                  <c:v>30.6</c:v>
                </c:pt>
                <c:pt idx="1">
                  <c:v>13.8</c:v>
                </c:pt>
                <c:pt idx="2">
                  <c:v>38.300000000000004</c:v>
                </c:pt>
                <c:pt idx="3">
                  <c:v>15.5</c:v>
                </c:pt>
                <c:pt idx="4">
                  <c:v>15.7</c:v>
                </c:pt>
                <c:pt idx="5">
                  <c:v>29.2</c:v>
                </c:pt>
                <c:pt idx="6">
                  <c:v>51.3</c:v>
                </c:pt>
                <c:pt idx="7">
                  <c:v>23.8</c:v>
                </c:pt>
                <c:pt idx="8">
                  <c:v>7.42</c:v>
                </c:pt>
                <c:pt idx="9">
                  <c:v>23.2</c:v>
                </c:pt>
                <c:pt idx="10">
                  <c:v>199</c:v>
                </c:pt>
                <c:pt idx="11">
                  <c:v>5.0999999999999996</c:v>
                </c:pt>
              </c:numCache>
            </c:numRef>
          </c:val>
        </c:ser>
        <c:marker val="1"/>
        <c:axId val="93602944"/>
        <c:axId val="93604480"/>
      </c:lineChart>
      <c:dateAx>
        <c:axId val="93602944"/>
        <c:scaling>
          <c:orientation val="minMax"/>
          <c:max val="41791"/>
        </c:scaling>
        <c:axPos val="b"/>
        <c:numFmt formatCode="d/m/yyyy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604480"/>
        <c:crosses val="autoZero"/>
        <c:auto val="1"/>
        <c:lblOffset val="100"/>
        <c:baseTimeUnit val="months"/>
      </c:dateAx>
      <c:valAx>
        <c:axId val="936044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Turbidez (UNT)</a:t>
                </a:r>
              </a:p>
            </c:rich>
          </c:tx>
          <c:layout>
            <c:manualLayout>
              <c:xMode val="edge"/>
              <c:yMode val="edge"/>
              <c:x val="1.8691534525926201E-2"/>
              <c:y val="0.3226175086323164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6029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5B9BD5"/>
            </a:solidFill>
            <a:ln w="25400">
              <a:noFill/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'Atendimento à Classe'!$F$94:$F$97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'Atendimento à Classe'!$G$94:$G$97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50</c:v>
                </c:pt>
              </c:numCache>
            </c:numRef>
          </c:val>
        </c:ser>
        <c:gapWidth val="219"/>
        <c:overlap val="-27"/>
        <c:axId val="93637632"/>
        <c:axId val="93647616"/>
      </c:barChart>
      <c:catAx>
        <c:axId val="936376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647616"/>
        <c:crosses val="autoZero"/>
        <c:auto val="1"/>
        <c:lblAlgn val="ctr"/>
        <c:lblOffset val="100"/>
      </c:catAx>
      <c:valAx>
        <c:axId val="93647616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637632"/>
        <c:crosses val="autoZero"/>
        <c:crossBetween val="between"/>
        <c:majorUnit val="20"/>
      </c:valAx>
      <c:spPr>
        <a:noFill/>
        <a:ln w="25400">
          <a:solidFill>
            <a:schemeClr val="accent1"/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 (Período</a:t>
            </a:r>
            <a:r>
              <a:rPr lang="pt-BR" baseline="0"/>
              <a:t> Seco x Período Chuvoso)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782798178265103"/>
          <c:y val="0.15478349047954848"/>
          <c:w val="0.84328893467755772"/>
          <c:h val="0.63367570988532629"/>
        </c:manualLayout>
      </c:layout>
      <c:scatterChart>
        <c:scatterStyle val="lineMarker"/>
        <c:ser>
          <c:idx val="1"/>
          <c:order val="0"/>
          <c:tx>
            <c:strRef>
              <c:f>'Período Seco x Período chuvoso'!$A$20:$A$25</c:f>
              <c:strCache>
                <c:ptCount val="6"/>
                <c:pt idx="0">
                  <c:v>Chuvoso</c:v>
                </c:pt>
              </c:strCache>
            </c:strRef>
          </c:tx>
          <c:spPr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marker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c:spPr>
          </c:marker>
          <c:xVal>
            <c:numRef>
              <c:f>'Período Seco x Período chuvoso'!$B$20:$B$25</c:f>
              <c:numCache>
                <c:formatCode>d/m/yyyy</c:formatCode>
                <c:ptCount val="6"/>
                <c:pt idx="0">
                  <c:v>40850</c:v>
                </c:pt>
                <c:pt idx="1">
                  <c:v>40955</c:v>
                </c:pt>
                <c:pt idx="2">
                  <c:v>41221</c:v>
                </c:pt>
                <c:pt idx="3">
                  <c:v>41320</c:v>
                </c:pt>
                <c:pt idx="4">
                  <c:v>41578</c:v>
                </c:pt>
                <c:pt idx="5">
                  <c:v>41683</c:v>
                </c:pt>
              </c:numCache>
            </c:numRef>
          </c:xVal>
          <c:yVal>
            <c:numRef>
              <c:f>'Período Seco x Período chuvoso'!$C$20:$C$25</c:f>
              <c:numCache>
                <c:formatCode>General</c:formatCode>
                <c:ptCount val="6"/>
                <c:pt idx="0">
                  <c:v>13.8</c:v>
                </c:pt>
                <c:pt idx="1">
                  <c:v>38.300000000000004</c:v>
                </c:pt>
                <c:pt idx="2">
                  <c:v>29.2</c:v>
                </c:pt>
                <c:pt idx="3">
                  <c:v>51.3</c:v>
                </c:pt>
                <c:pt idx="4">
                  <c:v>23.2</c:v>
                </c:pt>
                <c:pt idx="5">
                  <c:v>199</c:v>
                </c:pt>
              </c:numCache>
            </c:numRef>
          </c:yVal>
        </c:ser>
        <c:ser>
          <c:idx val="0"/>
          <c:order val="1"/>
          <c:tx>
            <c:strRef>
              <c:f>'Período Seco x Período chuvoso'!$A$14:$A$19</c:f>
              <c:strCache>
                <c:ptCount val="6"/>
                <c:pt idx="0">
                  <c:v>Seco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xVal>
            <c:numRef>
              <c:f>'Período Seco x Período chuvoso'!$B$14:$B$19</c:f>
              <c:numCache>
                <c:formatCode>d/m/yyyy</c:formatCode>
                <c:ptCount val="6"/>
                <c:pt idx="0">
                  <c:v>40784</c:v>
                </c:pt>
                <c:pt idx="1">
                  <c:v>41053</c:v>
                </c:pt>
                <c:pt idx="2">
                  <c:v>41144</c:v>
                </c:pt>
                <c:pt idx="3">
                  <c:v>41410</c:v>
                </c:pt>
                <c:pt idx="4">
                  <c:v>41502</c:v>
                </c:pt>
                <c:pt idx="5">
                  <c:v>41778</c:v>
                </c:pt>
              </c:numCache>
            </c:numRef>
          </c:xVal>
          <c:yVal>
            <c:numRef>
              <c:f>'Período Seco x Período chuvoso'!$C$14:$C$19</c:f>
              <c:numCache>
                <c:formatCode>General</c:formatCode>
                <c:ptCount val="6"/>
                <c:pt idx="0">
                  <c:v>30.6</c:v>
                </c:pt>
                <c:pt idx="1">
                  <c:v>15.5</c:v>
                </c:pt>
                <c:pt idx="2">
                  <c:v>15.7</c:v>
                </c:pt>
                <c:pt idx="3">
                  <c:v>23.8</c:v>
                </c:pt>
                <c:pt idx="4">
                  <c:v>7.42</c:v>
                </c:pt>
                <c:pt idx="5">
                  <c:v>5.0999999999999996</c:v>
                </c:pt>
              </c:numCache>
            </c:numRef>
          </c:yVal>
        </c:ser>
        <c:axId val="126493824"/>
        <c:axId val="126495360"/>
      </c:scatterChart>
      <c:valAx>
        <c:axId val="126493824"/>
        <c:scaling>
          <c:orientation val="minMax"/>
          <c:min val="40725"/>
        </c:scaling>
        <c:axPos val="b"/>
        <c:numFmt formatCode="d/m/yyyy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6495360"/>
        <c:crosses val="autoZero"/>
        <c:crossBetween val="midCat"/>
        <c:majorUnit val="100"/>
      </c:valAx>
      <c:valAx>
        <c:axId val="1264953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 sz="1200"/>
                  <a:t>Turbidez (UNT)</a:t>
                </a:r>
              </a:p>
            </c:rich>
          </c:tx>
          <c:layout>
            <c:manualLayout>
              <c:xMode val="edge"/>
              <c:yMode val="edge"/>
              <c:x val="1.8691534525926201E-2"/>
              <c:y val="0.3226175086323164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6493824"/>
        <c:crosses val="autoZero"/>
        <c:crossBetween val="midCat"/>
      </c:valAx>
      <c:spPr>
        <a:noFill/>
        <a:ln w="25400">
          <a:noFill/>
        </a:ln>
      </c:spPr>
    </c:plotArea>
    <c:legend>
      <c:legendPos val="b"/>
      <c:layout/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491426071741041"/>
          <c:y val="0.18727738370738078"/>
          <c:w val="0.84453018372703348"/>
          <c:h val="0.718276727499225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'% Atendimento - E-Coli'!$F$80:$F$83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'% Atendimento - E-Coli'!$G$80:$G$83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gapWidth val="219"/>
        <c:overlap val="-27"/>
        <c:axId val="93780224"/>
        <c:axId val="93786112"/>
      </c:barChart>
      <c:catAx>
        <c:axId val="937802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786112"/>
        <c:crosses val="autoZero"/>
        <c:auto val="1"/>
        <c:lblAlgn val="ctr"/>
        <c:lblOffset val="100"/>
      </c:catAx>
      <c:valAx>
        <c:axId val="93786112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Porceentagem (%)</a:t>
                </a:r>
              </a:p>
            </c:rich>
          </c:tx>
          <c:layout>
            <c:manualLayout>
              <c:xMode val="edge"/>
              <c:yMode val="edge"/>
              <c:x val="1.9103195274586867E-2"/>
              <c:y val="0.327999871575686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780224"/>
        <c:crosses val="autoZero"/>
        <c:crossBetween val="between"/>
        <c:majorUnit val="20"/>
      </c:valAx>
      <c:spPr>
        <a:noFill/>
        <a:ln w="25400">
          <a:solidFill>
            <a:schemeClr val="tx1">
              <a:lumMod val="15000"/>
              <a:lumOff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'Evolução Temporal'!$A$2:$A$87</c:f>
              <c:numCache>
                <c:formatCode>dd/mm/yyyy</c:formatCode>
                <c:ptCount val="86"/>
                <c:pt idx="0">
                  <c:v>40784</c:v>
                </c:pt>
                <c:pt idx="1">
                  <c:v>40850</c:v>
                </c:pt>
                <c:pt idx="2">
                  <c:v>40955</c:v>
                </c:pt>
                <c:pt idx="3">
                  <c:v>41053</c:v>
                </c:pt>
                <c:pt idx="4">
                  <c:v>41144</c:v>
                </c:pt>
                <c:pt idx="5">
                  <c:v>41221</c:v>
                </c:pt>
                <c:pt idx="6">
                  <c:v>41320</c:v>
                </c:pt>
                <c:pt idx="7">
                  <c:v>41410</c:v>
                </c:pt>
                <c:pt idx="8">
                  <c:v>41502</c:v>
                </c:pt>
                <c:pt idx="9">
                  <c:v>41578</c:v>
                </c:pt>
                <c:pt idx="10">
                  <c:v>41683</c:v>
                </c:pt>
                <c:pt idx="11">
                  <c:v>41778</c:v>
                </c:pt>
              </c:numCache>
            </c:numRef>
          </c:cat>
          <c:val>
            <c:numRef>
              <c:f>'Evolução Temporal'!$B$2:$B$87</c:f>
              <c:numCache>
                <c:formatCode>General</c:formatCode>
                <c:ptCount val="86"/>
                <c:pt idx="0">
                  <c:v>40000</c:v>
                </c:pt>
                <c:pt idx="1">
                  <c:v>13600</c:v>
                </c:pt>
                <c:pt idx="2">
                  <c:v>2800</c:v>
                </c:pt>
                <c:pt idx="3">
                  <c:v>40000</c:v>
                </c:pt>
                <c:pt idx="4">
                  <c:v>128000</c:v>
                </c:pt>
                <c:pt idx="5">
                  <c:v>128000</c:v>
                </c:pt>
                <c:pt idx="6">
                  <c:v>35000</c:v>
                </c:pt>
                <c:pt idx="7">
                  <c:v>24000</c:v>
                </c:pt>
                <c:pt idx="8">
                  <c:v>35000</c:v>
                </c:pt>
                <c:pt idx="9">
                  <c:v>92000</c:v>
                </c:pt>
                <c:pt idx="10">
                  <c:v>35000</c:v>
                </c:pt>
                <c:pt idx="11">
                  <c:v>160000</c:v>
                </c:pt>
              </c:numCache>
            </c:numRef>
          </c:val>
        </c:ser>
        <c:marker val="1"/>
        <c:axId val="93811456"/>
        <c:axId val="93812992"/>
      </c:lineChart>
      <c:dateAx>
        <c:axId val="93811456"/>
        <c:scaling>
          <c:orientation val="minMax"/>
          <c:max val="41974"/>
          <c:min val="4054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812992"/>
        <c:crossesAt val="1.0000000000000005E-2"/>
        <c:auto val="1"/>
        <c:lblOffset val="100"/>
        <c:baseTimeUnit val="months"/>
        <c:majorUnit val="6"/>
        <c:majorTimeUnit val="months"/>
      </c:dateAx>
      <c:valAx>
        <c:axId val="93812992"/>
        <c:scaling>
          <c:orientation val="minMax"/>
          <c:max val="180000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(UFC/100 mL)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811456"/>
        <c:crosses val="autoZero"/>
        <c:crossBetween val="between"/>
      </c:valAx>
      <c:spPr>
        <a:noFill/>
        <a:ln w="25400">
          <a:solidFill>
            <a:schemeClr val="tx1">
              <a:lumMod val="15000"/>
              <a:lumOff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à Classe 2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5B9BD5"/>
            </a:solidFill>
            <a:ln w="25400">
              <a:noFill/>
            </a:ln>
          </c:spPr>
          <c:cat>
            <c:numRef>
              <c:f>'Atendimento à Classe'!$E$19:$E$22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'Atendimento à Classe'!$F$19:$F$22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gapWidth val="219"/>
        <c:overlap val="-27"/>
        <c:axId val="93891968"/>
        <c:axId val="93906048"/>
      </c:barChart>
      <c:catAx>
        <c:axId val="938919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906048"/>
        <c:crosses val="autoZero"/>
        <c:auto val="1"/>
        <c:lblAlgn val="ctr"/>
        <c:lblOffset val="100"/>
      </c:catAx>
      <c:valAx>
        <c:axId val="93906048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8919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tx>
            <c:strRef>
              <c:f>'Evolução Temporal'!$B$1</c:f>
              <c:strCache>
                <c:ptCount val="1"/>
                <c:pt idx="0">
                  <c:v>Oxigênio dissolvido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'Evolução Temporal'!$A$2:$A$13</c:f>
              <c:numCache>
                <c:formatCode>dd/mm/yyyy</c:formatCode>
                <c:ptCount val="12"/>
                <c:pt idx="0">
                  <c:v>40784</c:v>
                </c:pt>
                <c:pt idx="1">
                  <c:v>40850</c:v>
                </c:pt>
                <c:pt idx="2">
                  <c:v>40955</c:v>
                </c:pt>
                <c:pt idx="3">
                  <c:v>41053</c:v>
                </c:pt>
                <c:pt idx="4">
                  <c:v>41144</c:v>
                </c:pt>
                <c:pt idx="5">
                  <c:v>41221</c:v>
                </c:pt>
                <c:pt idx="6">
                  <c:v>41320</c:v>
                </c:pt>
                <c:pt idx="7">
                  <c:v>41410</c:v>
                </c:pt>
                <c:pt idx="8">
                  <c:v>41502</c:v>
                </c:pt>
                <c:pt idx="9">
                  <c:v>41578</c:v>
                </c:pt>
                <c:pt idx="10">
                  <c:v>41683</c:v>
                </c:pt>
                <c:pt idx="11">
                  <c:v>41778</c:v>
                </c:pt>
              </c:numCache>
            </c:numRef>
          </c:cat>
          <c:val>
            <c:numRef>
              <c:f>'Evolução Temporal'!$B$2:$B$13</c:f>
              <c:numCache>
                <c:formatCode>General</c:formatCode>
                <c:ptCount val="12"/>
                <c:pt idx="0">
                  <c:v>8.9</c:v>
                </c:pt>
                <c:pt idx="1">
                  <c:v>8.4</c:v>
                </c:pt>
                <c:pt idx="2">
                  <c:v>7.4</c:v>
                </c:pt>
                <c:pt idx="3">
                  <c:v>8.4</c:v>
                </c:pt>
                <c:pt idx="4">
                  <c:v>8.5</c:v>
                </c:pt>
                <c:pt idx="5">
                  <c:v>9</c:v>
                </c:pt>
                <c:pt idx="6">
                  <c:v>7.6</c:v>
                </c:pt>
                <c:pt idx="7">
                  <c:v>8.2000000000000011</c:v>
                </c:pt>
                <c:pt idx="8">
                  <c:v>9.1</c:v>
                </c:pt>
                <c:pt idx="9">
                  <c:v>7.7</c:v>
                </c:pt>
                <c:pt idx="10">
                  <c:v>7.5</c:v>
                </c:pt>
                <c:pt idx="11">
                  <c:v>8.6</c:v>
                </c:pt>
              </c:numCache>
            </c:numRef>
          </c:val>
        </c:ser>
        <c:marker val="1"/>
        <c:axId val="93971584"/>
        <c:axId val="93973120"/>
      </c:lineChart>
      <c:dateAx>
        <c:axId val="93971584"/>
        <c:scaling>
          <c:orientation val="minMax"/>
          <c:max val="42004"/>
          <c:min val="40544"/>
        </c:scaling>
        <c:axPos val="b"/>
        <c:numFmt formatCode="[$-416]mmm\-yy;@" sourceLinked="0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973120"/>
        <c:crosses val="autoZero"/>
        <c:auto val="1"/>
        <c:lblOffset val="100"/>
        <c:baseTimeUnit val="days"/>
        <c:majorUnit val="6"/>
        <c:majorTimeUnit val="months"/>
      </c:dateAx>
      <c:valAx>
        <c:axId val="939731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layout>
            <c:manualLayout>
              <c:xMode val="edge"/>
              <c:yMode val="edge"/>
              <c:x val="1.9064773008474405E-2"/>
              <c:y val="0.461023551680704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971584"/>
        <c:crosses val="autoZero"/>
        <c:crossBetween val="between"/>
      </c:valAx>
      <c:spPr>
        <a:noFill/>
        <a:ln>
          <a:solidFill>
            <a:schemeClr val="lt1">
              <a:shade val="50000"/>
            </a:schemeClr>
          </a:solidFill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076230946815945"/>
          <c:y val="0.10260029897306699"/>
          <c:w val="0.83649048096123257"/>
          <c:h val="0.75717706345543312"/>
        </c:manualLayout>
      </c:layout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'Evolução Temporal'!$A$2:$A$63</c:f>
              <c:numCache>
                <c:formatCode>dd/mm/yyyy</c:formatCode>
                <c:ptCount val="62"/>
                <c:pt idx="0">
                  <c:v>40784</c:v>
                </c:pt>
                <c:pt idx="1">
                  <c:v>40850</c:v>
                </c:pt>
                <c:pt idx="2">
                  <c:v>40955</c:v>
                </c:pt>
                <c:pt idx="3">
                  <c:v>41053</c:v>
                </c:pt>
                <c:pt idx="4">
                  <c:v>41144</c:v>
                </c:pt>
                <c:pt idx="5">
                  <c:v>41221</c:v>
                </c:pt>
                <c:pt idx="6">
                  <c:v>41320</c:v>
                </c:pt>
                <c:pt idx="7">
                  <c:v>41410</c:v>
                </c:pt>
                <c:pt idx="8">
                  <c:v>41502</c:v>
                </c:pt>
                <c:pt idx="9">
                  <c:v>41578</c:v>
                </c:pt>
                <c:pt idx="10">
                  <c:v>41683</c:v>
                </c:pt>
                <c:pt idx="11">
                  <c:v>41778</c:v>
                </c:pt>
              </c:numCache>
            </c:numRef>
          </c:cat>
          <c:val>
            <c:numRef>
              <c:f>'Evolução Temporal'!$B$2:$B$63</c:f>
              <c:numCache>
                <c:formatCode>General</c:formatCode>
                <c:ptCount val="6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</c:ser>
        <c:marker val="1"/>
        <c:axId val="94056448"/>
        <c:axId val="94057984"/>
      </c:lineChart>
      <c:dateAx>
        <c:axId val="94056448"/>
        <c:scaling>
          <c:orientation val="minMax"/>
          <c:max val="41974"/>
          <c:min val="4054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057984"/>
        <c:crosses val="autoZero"/>
        <c:lblOffset val="100"/>
        <c:baseTimeUnit val="months"/>
        <c:majorUnit val="6"/>
        <c:majorTimeUnit val="months"/>
      </c:dateAx>
      <c:valAx>
        <c:axId val="940579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056448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à Classe 2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5B9BD5"/>
            </a:solidFill>
            <a:ln w="25400">
              <a:noFill/>
            </a:ln>
          </c:spPr>
          <c:cat>
            <c:numRef>
              <c:f>'Atendimento à Classe 2'!$F$21:$F$24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'Atendimento à Classe 2'!$G$21:$G$24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gapWidth val="219"/>
        <c:overlap val="-27"/>
        <c:axId val="94107136"/>
        <c:axId val="94108672"/>
      </c:barChart>
      <c:catAx>
        <c:axId val="941071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108672"/>
        <c:crosses val="autoZero"/>
        <c:auto val="1"/>
        <c:lblAlgn val="ctr"/>
        <c:lblOffset val="100"/>
      </c:catAx>
      <c:valAx>
        <c:axId val="94108672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107136"/>
        <c:crosses val="autoZero"/>
        <c:crossBetween val="between"/>
      </c:valAx>
      <c:spPr>
        <a:solidFill>
          <a:schemeClr val="bg1"/>
        </a:solidFill>
        <a:ln w="25400">
          <a:solidFill>
            <a:schemeClr val="tx1">
              <a:lumMod val="15000"/>
              <a:lumOff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0.16006</cdr:x>
      <cdr:y>0.52394</cdr:y>
    </cdr:from>
    <cdr:to>
      <cdr:x>0.96979</cdr:x>
      <cdr:y>0.87909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06186" y="1699654"/>
          <a:ext cx="3572523" cy="1152127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60000"/>
            <a:lumOff val="40000"/>
            <a:alpha val="29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100"/>
            <a:t>                                                                                                                       Classe  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0.0867</cdr:x>
      <cdr:y>0.75006</cdr:y>
    </cdr:from>
    <cdr:to>
      <cdr:x>0.95699</cdr:x>
      <cdr:y>0.78869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85200" y="2433209"/>
          <a:ext cx="3866583" cy="12530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alpha val="2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800" dirty="0"/>
            <a:t>Classe 3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0.13518</cdr:x>
      <cdr:y>0.27402</cdr:y>
    </cdr:from>
    <cdr:to>
      <cdr:x>0.96313</cdr:x>
      <cdr:y>0.79122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838200" y="1100139"/>
          <a:ext cx="5133975" cy="2076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0.10827</cdr:x>
      <cdr:y>0.52576</cdr:y>
    </cdr:from>
    <cdr:to>
      <cdr:x>0.97925</cdr:x>
      <cdr:y>0.90414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77672" y="1743444"/>
          <a:ext cx="3842807" cy="1254713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60000"/>
            <a:lumOff val="40000"/>
            <a:alpha val="29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100"/>
            <a:t>                                                                                                                       Classe  1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0.09133</cdr:x>
      <cdr:y>0.74567</cdr:y>
    </cdr:from>
    <cdr:to>
      <cdr:x>0.96162</cdr:x>
      <cdr:y>0.78493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05764" y="2493662"/>
          <a:ext cx="3866583" cy="13129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alpha val="2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800" dirty="0"/>
            <a:t>Classe 3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0.14347</cdr:x>
      <cdr:y>0.48991</cdr:y>
    </cdr:from>
    <cdr:to>
      <cdr:x>0.93218</cdr:x>
      <cdr:y>0.86829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632992" y="1446379"/>
          <a:ext cx="3479814" cy="1117102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60000"/>
            <a:lumOff val="40000"/>
            <a:alpha val="29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100"/>
            <a:t>                                                                                                                       Classe  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CF4C9-97A9-41F9-9F09-881BBAF72CE0}" type="datetimeFigureOut">
              <a:rPr lang="pt-BR" smtClean="0"/>
              <a:pPr/>
              <a:t>28/01/2015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72144-7612-4EBE-BA80-046C58B957B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9603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00B4-E167-4B16-A986-9200DC242DCB}" type="datetimeFigureOut">
              <a:rPr lang="pt-BR" smtClean="0"/>
              <a:pPr/>
              <a:t>28/01/2015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0361-B073-443D-995A-0114D361CE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7830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00B4-E167-4B16-A986-9200DC242DCB}" type="datetimeFigureOut">
              <a:rPr lang="pt-BR" smtClean="0"/>
              <a:pPr/>
              <a:t>28/01/2015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0361-B073-443D-995A-0114D361CE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6660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00B4-E167-4B16-A986-9200DC242DCB}" type="datetimeFigureOut">
              <a:rPr lang="pt-BR" smtClean="0"/>
              <a:pPr/>
              <a:t>28/01/2015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0361-B073-443D-995A-0114D361CE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7716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00B4-E167-4B16-A986-9200DC242DCB}" type="datetimeFigureOut">
              <a:rPr lang="pt-BR" smtClean="0"/>
              <a:pPr/>
              <a:t>28/01/2015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0361-B073-443D-995A-0114D361CE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6474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00B4-E167-4B16-A986-9200DC242DCB}" type="datetimeFigureOut">
              <a:rPr lang="pt-BR" smtClean="0"/>
              <a:pPr/>
              <a:t>28/01/2015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0361-B073-443D-995A-0114D361CE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6887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00B4-E167-4B16-A986-9200DC242DCB}" type="datetimeFigureOut">
              <a:rPr lang="pt-BR" smtClean="0"/>
              <a:pPr/>
              <a:t>28/01/2015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0361-B073-443D-995A-0114D361CE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9402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00B4-E167-4B16-A986-9200DC242DCB}" type="datetimeFigureOut">
              <a:rPr lang="pt-BR" smtClean="0"/>
              <a:pPr/>
              <a:t>28/01/2015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0361-B073-443D-995A-0114D361CE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481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00B4-E167-4B16-A986-9200DC242DCB}" type="datetimeFigureOut">
              <a:rPr lang="pt-BR" smtClean="0"/>
              <a:pPr/>
              <a:t>28/01/2015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0361-B073-443D-995A-0114D361CE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37762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00B4-E167-4B16-A986-9200DC242DCB}" type="datetimeFigureOut">
              <a:rPr lang="pt-BR" smtClean="0"/>
              <a:pPr/>
              <a:t>28/01/2015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0361-B073-443D-995A-0114D361CE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52919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00B4-E167-4B16-A986-9200DC242DCB}" type="datetimeFigureOut">
              <a:rPr lang="pt-BR" smtClean="0"/>
              <a:pPr/>
              <a:t>28/01/2015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0361-B073-443D-995A-0114D361CE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14735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00B4-E167-4B16-A986-9200DC242DCB}" type="datetimeFigureOut">
              <a:rPr lang="pt-BR" smtClean="0"/>
              <a:pPr/>
              <a:t>28/01/2015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0361-B073-443D-995A-0114D361CE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8071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D00B4-E167-4B16-A986-9200DC242DCB}" type="datetimeFigureOut">
              <a:rPr lang="pt-BR" smtClean="0"/>
              <a:pPr/>
              <a:t>28/01/2015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0361-B073-443D-995A-0114D361CE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8596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0.xml"/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2.xml"/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5.xml"/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hart" Target="../charts/chart9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9.xml"/><Relationship Id="rId2" Type="http://schemas.openxmlformats.org/officeDocument/2006/relationships/chart" Target="../charts/chart9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1.xml"/><Relationship Id="rId2" Type="http://schemas.openxmlformats.org/officeDocument/2006/relationships/chart" Target="../charts/chart10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3.xml"/><Relationship Id="rId2" Type="http://schemas.openxmlformats.org/officeDocument/2006/relationships/chart" Target="../charts/chart10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5.xml"/><Relationship Id="rId2" Type="http://schemas.openxmlformats.org/officeDocument/2006/relationships/chart" Target="../charts/chart10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7.xml"/><Relationship Id="rId2" Type="http://schemas.openxmlformats.org/officeDocument/2006/relationships/chart" Target="../charts/chart10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9.xml"/><Relationship Id="rId2" Type="http://schemas.openxmlformats.org/officeDocument/2006/relationships/chart" Target="../charts/chart10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2.xml"/><Relationship Id="rId2" Type="http://schemas.openxmlformats.org/officeDocument/2006/relationships/chart" Target="../charts/chart1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/>
              <a:t>Histórico da qualidade das águas Superficiais UPGRH PJ1 (IGAM)</a:t>
            </a:r>
            <a:endParaRPr lang="pt-B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2051720" y="4653136"/>
            <a:ext cx="6656784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pt-BR" sz="2800" dirty="0" smtClean="0"/>
              <a:t>Elaborado pelo Setor de Águas Interiores da CETESB</a:t>
            </a:r>
          </a:p>
          <a:p>
            <a:pPr algn="r"/>
            <a:r>
              <a:rPr lang="pt-BR" sz="2400" dirty="0" smtClean="0"/>
              <a:t>Allan</a:t>
            </a:r>
          </a:p>
          <a:p>
            <a:pPr algn="r"/>
            <a:r>
              <a:rPr lang="pt-BR" sz="2400" dirty="0" smtClean="0"/>
              <a:t>Beatriz </a:t>
            </a:r>
          </a:p>
          <a:p>
            <a:pPr algn="r"/>
            <a:r>
              <a:rPr lang="pt-BR" sz="2400" dirty="0" smtClean="0"/>
              <a:t>Fábio</a:t>
            </a:r>
          </a:p>
          <a:p>
            <a:pPr algn="r"/>
            <a:r>
              <a:rPr lang="pt-BR" sz="2400" dirty="0" smtClean="0"/>
              <a:t>Nelson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144216" y="2852936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Piloto do Grupo de Enquadramento – CT-LO  </a:t>
            </a:r>
          </a:p>
          <a:p>
            <a:pPr algn="ctr"/>
            <a:r>
              <a:rPr lang="pt-BR" sz="2400" dirty="0" smtClean="0"/>
              <a:t>Dezembro de 2014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3087347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957358" y="175702"/>
            <a:ext cx="1971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PJ001 – Clorofila-</a:t>
            </a:r>
            <a:r>
              <a:rPr lang="el-GR" dirty="0" smtClean="0"/>
              <a:t>α</a:t>
            </a:r>
            <a:r>
              <a:rPr lang="pt-BR" dirty="0" smtClean="0"/>
              <a:t> </a:t>
            </a:r>
            <a:endParaRPr lang="pt-BR" dirty="0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09212660"/>
              </p:ext>
            </p:extLst>
          </p:nvPr>
        </p:nvGraphicFramePr>
        <p:xfrm>
          <a:off x="107504" y="545034"/>
          <a:ext cx="4392488" cy="3244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24483017"/>
              </p:ext>
            </p:extLst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49753800"/>
              </p:ext>
            </p:extLst>
          </p:nvPr>
        </p:nvGraphicFramePr>
        <p:xfrm>
          <a:off x="15435" y="3933056"/>
          <a:ext cx="4484557" cy="2891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545034"/>
            <a:ext cx="4495002" cy="32440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53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957358" y="175702"/>
            <a:ext cx="2433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PJ001 – Ferro Dissolvido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54617252"/>
              </p:ext>
            </p:extLst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46202888"/>
              </p:ext>
            </p:extLst>
          </p:nvPr>
        </p:nvGraphicFramePr>
        <p:xfrm>
          <a:off x="107504" y="620688"/>
          <a:ext cx="439248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72424628"/>
              </p:ext>
            </p:extLst>
          </p:nvPr>
        </p:nvGraphicFramePr>
        <p:xfrm>
          <a:off x="35496" y="3933056"/>
          <a:ext cx="446449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7483" y="633898"/>
            <a:ext cx="4441034" cy="31382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958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386231" y="116632"/>
            <a:ext cx="1734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PJ001 – Turbidez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297514"/>
              </p:ext>
            </p:extLst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91,67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91,67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56005742"/>
              </p:ext>
            </p:extLst>
          </p:nvPr>
        </p:nvGraphicFramePr>
        <p:xfrm>
          <a:off x="35496" y="485964"/>
          <a:ext cx="4464496" cy="3303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85964"/>
            <a:ext cx="4464496" cy="3303076"/>
          </a:xfrm>
          <a:prstGeom prst="rect">
            <a:avLst/>
          </a:prstGeom>
        </p:spPr>
      </p:pic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99505133"/>
              </p:ext>
            </p:extLst>
          </p:nvPr>
        </p:nvGraphicFramePr>
        <p:xfrm>
          <a:off x="20357" y="3933056"/>
          <a:ext cx="4479636" cy="2883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15146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pt-BR" sz="2000" dirty="0" smtClean="0"/>
              <a:t>PJ001 – Turbidez: Comparação entre Períodos</a:t>
            </a:r>
            <a:endParaRPr lang="pt-BR" sz="20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78765823"/>
              </p:ext>
            </p:extLst>
          </p:nvPr>
        </p:nvGraphicFramePr>
        <p:xfrm>
          <a:off x="179512" y="548680"/>
          <a:ext cx="8784976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143103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957358" y="175702"/>
            <a:ext cx="2390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PJ001 – </a:t>
            </a:r>
            <a:r>
              <a:rPr lang="pt-BR" i="1" dirty="0" smtClean="0"/>
              <a:t>Escherichia coli</a:t>
            </a:r>
            <a:endParaRPr lang="pt-BR" i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03090560"/>
              </p:ext>
            </p:extLst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66415270"/>
              </p:ext>
            </p:extLst>
          </p:nvPr>
        </p:nvGraphicFramePr>
        <p:xfrm>
          <a:off x="107505" y="509300"/>
          <a:ext cx="4392488" cy="3279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90521020"/>
              </p:ext>
            </p:extLst>
          </p:nvPr>
        </p:nvGraphicFramePr>
        <p:xfrm>
          <a:off x="35496" y="3933056"/>
          <a:ext cx="4464495" cy="2879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7" name="Grupo 16"/>
          <p:cNvGrpSpPr>
            <a:grpSpLocks/>
          </p:cNvGrpSpPr>
          <p:nvPr/>
        </p:nvGrpSpPr>
        <p:grpSpPr bwMode="auto">
          <a:xfrm>
            <a:off x="4657901" y="505211"/>
            <a:ext cx="4412010" cy="3244006"/>
            <a:chOff x="3372026" y="-809239"/>
            <a:chExt cx="4412010" cy="3244006"/>
          </a:xfrm>
        </p:grpSpPr>
        <p:graphicFrame>
          <p:nvGraphicFramePr>
            <p:cNvPr id="18" name="Gráfico 17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1497261267"/>
                </p:ext>
              </p:extLst>
            </p:nvPr>
          </p:nvGraphicFramePr>
          <p:xfrm>
            <a:off x="3372026" y="-809239"/>
            <a:ext cx="4412010" cy="32440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9" name="CaixaDeTexto 3"/>
            <p:cNvSpPr txBox="1"/>
            <p:nvPr/>
          </p:nvSpPr>
          <p:spPr bwMode="auto">
            <a:xfrm>
              <a:off x="4078212" y="602382"/>
              <a:ext cx="3572524" cy="288032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22000"/>
              </a:schemeClr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100" dirty="0" smtClean="0"/>
                <a:t>Classe 2</a:t>
              </a:r>
              <a:endParaRPr lang="pt-BR" sz="1100" dirty="0"/>
            </a:p>
          </p:txBody>
        </p:sp>
        <p:sp>
          <p:nvSpPr>
            <p:cNvPr id="20" name="CaixaDeTexto 4"/>
            <p:cNvSpPr txBox="1"/>
            <p:nvPr/>
          </p:nvSpPr>
          <p:spPr bwMode="auto">
            <a:xfrm>
              <a:off x="4078212" y="298865"/>
              <a:ext cx="3572523" cy="288032"/>
            </a:xfrm>
            <a:prstGeom prst="rect">
              <a:avLst/>
            </a:prstGeom>
            <a:solidFill>
              <a:schemeClr val="accent3">
                <a:lumMod val="75000"/>
                <a:alpha val="25000"/>
              </a:schemeClr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100" dirty="0" smtClean="0"/>
                <a:t>                                                                                            Classe 3</a:t>
              </a:r>
              <a:endParaRPr lang="pt-BR" sz="11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57474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628800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pt-BR" sz="4000" dirty="0" smtClean="0"/>
              <a:t>Ponto PJ024 (Rio </a:t>
            </a:r>
            <a:r>
              <a:rPr lang="pt-BR" sz="4000" dirty="0" err="1" smtClean="0"/>
              <a:t>Jaguari</a:t>
            </a:r>
            <a:r>
              <a:rPr lang="pt-BR" sz="4000" dirty="0" smtClean="0"/>
              <a:t>, em </a:t>
            </a:r>
            <a:r>
              <a:rPr lang="pt-BR" sz="4000" dirty="0" err="1" smtClean="0"/>
              <a:t>Extrema-MG</a:t>
            </a:r>
            <a:r>
              <a:rPr lang="pt-BR" sz="4000" dirty="0" smtClean="0"/>
              <a:t>)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0900" y="2686050"/>
            <a:ext cx="2362200" cy="1485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3851920" y="382905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SP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860032" y="328720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MG</a:t>
            </a:r>
            <a:endParaRPr lang="pt-BR" dirty="0"/>
          </a:p>
        </p:txBody>
      </p:sp>
      <p:cxnSp>
        <p:nvCxnSpPr>
          <p:cNvPr id="7" name="Conector de seta reta 6"/>
          <p:cNvCxnSpPr/>
          <p:nvPr/>
        </p:nvCxnSpPr>
        <p:spPr>
          <a:xfrm>
            <a:off x="4572000" y="2826547"/>
            <a:ext cx="489756" cy="1529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552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957358" y="175702"/>
            <a:ext cx="275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PJ024 – Oxigênio Dissolvido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35073843"/>
              </p:ext>
            </p:extLst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56388282"/>
              </p:ext>
            </p:extLst>
          </p:nvPr>
        </p:nvGraphicFramePr>
        <p:xfrm>
          <a:off x="35496" y="555230"/>
          <a:ext cx="4464496" cy="3244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78832896"/>
              </p:ext>
            </p:extLst>
          </p:nvPr>
        </p:nvGraphicFramePr>
        <p:xfrm>
          <a:off x="35496" y="3933056"/>
          <a:ext cx="4464495" cy="2832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Grupo 17"/>
          <p:cNvGrpSpPr>
            <a:grpSpLocks/>
          </p:cNvGrpSpPr>
          <p:nvPr/>
        </p:nvGrpSpPr>
        <p:grpSpPr bwMode="auto">
          <a:xfrm>
            <a:off x="4644008" y="545034"/>
            <a:ext cx="4387999" cy="3244006"/>
            <a:chOff x="1473920" y="-1333390"/>
            <a:chExt cx="5972175" cy="4057650"/>
          </a:xfrm>
        </p:grpSpPr>
        <p:graphicFrame>
          <p:nvGraphicFramePr>
            <p:cNvPr id="19" name="Gráfico 18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4150273410"/>
                </p:ext>
              </p:extLst>
            </p:nvPr>
          </p:nvGraphicFramePr>
          <p:xfrm>
            <a:off x="1473920" y="-1333390"/>
            <a:ext cx="5972175" cy="40576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0" name="CaixaDeTexto 3"/>
            <p:cNvSpPr txBox="1"/>
            <p:nvPr/>
          </p:nvSpPr>
          <p:spPr bwMode="auto">
            <a:xfrm>
              <a:off x="2296385" y="1103987"/>
              <a:ext cx="4949101" cy="433306"/>
            </a:xfrm>
            <a:prstGeom prst="rect">
              <a:avLst/>
            </a:prstGeom>
            <a:solidFill>
              <a:srgbClr val="5B9BD5">
                <a:lumMod val="75000"/>
                <a:alpha val="27000"/>
              </a:srgbClr>
            </a:solidFill>
            <a:ln w="9525" cmpd="sng">
              <a:solidFill>
                <a:srgbClr val="5B9BD5">
                  <a:lumMod val="75000"/>
                  <a:alpha val="27000"/>
                </a:srgbClr>
              </a:solidFill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rPr>
                <a:t>Classe 4</a:t>
              </a:r>
            </a:p>
          </p:txBody>
        </p:sp>
        <p:sp>
          <p:nvSpPr>
            <p:cNvPr id="22" name="CaixaDeTexto 4"/>
            <p:cNvSpPr txBox="1"/>
            <p:nvPr/>
          </p:nvSpPr>
          <p:spPr bwMode="auto">
            <a:xfrm>
              <a:off x="2305910" y="874174"/>
              <a:ext cx="4939575" cy="233677"/>
            </a:xfrm>
            <a:prstGeom prst="rect">
              <a:avLst/>
            </a:prstGeom>
            <a:solidFill>
              <a:srgbClr val="ED7D31">
                <a:lumMod val="75000"/>
                <a:alpha val="28000"/>
              </a:srgbClr>
            </a:solidFill>
            <a:ln w="9525" cmpd="sng">
              <a:solidFill>
                <a:sysClr val="window" lastClr="FFFFFF">
                  <a:shade val="50000"/>
                </a:sysClr>
              </a:solidFill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rPr>
                <a:t>Classe 3</a:t>
              </a:r>
            </a:p>
          </p:txBody>
        </p:sp>
        <p:sp>
          <p:nvSpPr>
            <p:cNvPr id="23" name="CaixaDeTexto 5"/>
            <p:cNvSpPr txBox="1"/>
            <p:nvPr/>
          </p:nvSpPr>
          <p:spPr bwMode="auto">
            <a:xfrm>
              <a:off x="2296385" y="625378"/>
              <a:ext cx="4949101" cy="248692"/>
            </a:xfrm>
            <a:prstGeom prst="rect">
              <a:avLst/>
            </a:prstGeom>
            <a:solidFill>
              <a:srgbClr val="70AD47">
                <a:lumMod val="75000"/>
                <a:alpha val="25000"/>
              </a:srgbClr>
            </a:solidFill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rPr>
                <a:t>Classe 2</a:t>
              </a:r>
            </a:p>
          </p:txBody>
        </p:sp>
        <p:sp>
          <p:nvSpPr>
            <p:cNvPr id="24" name="CaixaDeTexto 6"/>
            <p:cNvSpPr txBox="1"/>
            <p:nvPr/>
          </p:nvSpPr>
          <p:spPr bwMode="auto">
            <a:xfrm>
              <a:off x="2305909" y="-698400"/>
              <a:ext cx="4930051" cy="1323726"/>
            </a:xfrm>
            <a:prstGeom prst="rect">
              <a:avLst/>
            </a:prstGeom>
            <a:solidFill>
              <a:sysClr val="window" lastClr="FFFFFF">
                <a:lumMod val="65000"/>
                <a:alpha val="25000"/>
              </a:sysClr>
            </a:solidFill>
            <a:ln w="9525" cmpd="sng">
              <a:solidFill>
                <a:sysClr val="window" lastClr="FFFFFF">
                  <a:shade val="50000"/>
                </a:sysClr>
              </a:solidFill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rPr>
                <a:t>Classe 1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12950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259632" y="175702"/>
            <a:ext cx="1815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PJ024 – DBO 5,20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60909470"/>
              </p:ext>
            </p:extLst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1789934"/>
              </p:ext>
            </p:extLst>
          </p:nvPr>
        </p:nvGraphicFramePr>
        <p:xfrm>
          <a:off x="107504" y="620688"/>
          <a:ext cx="439248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24507056"/>
              </p:ext>
            </p:extLst>
          </p:nvPr>
        </p:nvGraphicFramePr>
        <p:xfrm>
          <a:off x="107505" y="3981316"/>
          <a:ext cx="4392488" cy="2832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upo 10"/>
          <p:cNvGrpSpPr>
            <a:grpSpLocks/>
          </p:cNvGrpSpPr>
          <p:nvPr/>
        </p:nvGrpSpPr>
        <p:grpSpPr bwMode="auto">
          <a:xfrm>
            <a:off x="4644008" y="627639"/>
            <a:ext cx="4387230" cy="3161401"/>
            <a:chOff x="0" y="0"/>
            <a:chExt cx="5467350" cy="3667125"/>
          </a:xfrm>
        </p:grpSpPr>
        <p:graphicFrame>
          <p:nvGraphicFramePr>
            <p:cNvPr id="12" name="Gráfico 11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4247800981"/>
                </p:ext>
              </p:extLst>
            </p:nvPr>
          </p:nvGraphicFramePr>
          <p:xfrm>
            <a:off x="0" y="0"/>
            <a:ext cx="5467350" cy="36671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CaixaDeTexto 3"/>
            <p:cNvSpPr txBox="1"/>
            <p:nvPr/>
          </p:nvSpPr>
          <p:spPr>
            <a:xfrm>
              <a:off x="709875" y="2247166"/>
              <a:ext cx="4530075" cy="780684"/>
            </a:xfrm>
            <a:prstGeom prst="rect">
              <a:avLst/>
            </a:prstGeom>
            <a:solidFill>
              <a:srgbClr val="5B9BD5">
                <a:lumMod val="75000"/>
                <a:alpha val="27000"/>
              </a:srgbClr>
            </a:solidFill>
            <a:ln w="9525" cmpd="sng">
              <a:solidFill>
                <a:srgbClr val="5B9BD5">
                  <a:lumMod val="75000"/>
                  <a:alpha val="30000"/>
                </a:srgbClr>
              </a:solidFill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rPr>
                <a:t>Classe 1</a:t>
              </a:r>
            </a:p>
          </p:txBody>
        </p:sp>
        <p:sp>
          <p:nvSpPr>
            <p:cNvPr id="15" name="CaixaDeTexto 4"/>
            <p:cNvSpPr txBox="1"/>
            <p:nvPr/>
          </p:nvSpPr>
          <p:spPr>
            <a:xfrm>
              <a:off x="709875" y="1771650"/>
              <a:ext cx="4530075" cy="475516"/>
            </a:xfrm>
            <a:prstGeom prst="rect">
              <a:avLst/>
            </a:prstGeom>
            <a:solidFill>
              <a:srgbClr val="ED7D31">
                <a:lumMod val="75000"/>
                <a:alpha val="29000"/>
              </a:srgbClr>
            </a:solidFill>
            <a:ln w="9525" cmpd="sng">
              <a:solidFill>
                <a:sysClr val="window" lastClr="FFFFFF">
                  <a:shade val="50000"/>
                </a:sysClr>
              </a:solidFill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rPr>
                <a:t>Classe 2</a:t>
              </a:r>
            </a:p>
          </p:txBody>
        </p:sp>
        <p:sp>
          <p:nvSpPr>
            <p:cNvPr id="16" name="CaixaDeTexto 5"/>
            <p:cNvSpPr txBox="1"/>
            <p:nvPr/>
          </p:nvSpPr>
          <p:spPr>
            <a:xfrm>
              <a:off x="709875" y="576626"/>
              <a:ext cx="4530075" cy="1195023"/>
            </a:xfrm>
            <a:prstGeom prst="rect">
              <a:avLst/>
            </a:prstGeom>
            <a:solidFill>
              <a:srgbClr val="70AD47">
                <a:lumMod val="75000"/>
                <a:alpha val="27000"/>
              </a:srgbClr>
            </a:solidFill>
            <a:ln w="9525" cmpd="sng">
              <a:solidFill>
                <a:sysClr val="window" lastClr="FFFFFF">
                  <a:shade val="50000"/>
                </a:sysClr>
              </a:solidFill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rPr>
                <a:t>Classe 3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19062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186851" y="175702"/>
            <a:ext cx="213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PJ024 – Fósforo Total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28415421"/>
              </p:ext>
            </p:extLst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98379031"/>
              </p:ext>
            </p:extLst>
          </p:nvPr>
        </p:nvGraphicFramePr>
        <p:xfrm>
          <a:off x="107504" y="545034"/>
          <a:ext cx="4392488" cy="3244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02647679"/>
              </p:ext>
            </p:extLst>
          </p:nvPr>
        </p:nvGraphicFramePr>
        <p:xfrm>
          <a:off x="35496" y="3933056"/>
          <a:ext cx="4464495" cy="2897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upo 10"/>
          <p:cNvGrpSpPr>
            <a:grpSpLocks/>
          </p:cNvGrpSpPr>
          <p:nvPr/>
        </p:nvGrpSpPr>
        <p:grpSpPr bwMode="auto">
          <a:xfrm>
            <a:off x="4661772" y="571779"/>
            <a:ext cx="4442867" cy="3244006"/>
            <a:chOff x="0" y="0"/>
            <a:chExt cx="6315075" cy="4124325"/>
          </a:xfrm>
        </p:grpSpPr>
        <p:grpSp>
          <p:nvGrpSpPr>
            <p:cNvPr id="12" name="Grupo 11"/>
            <p:cNvGrpSpPr>
              <a:grpSpLocks/>
            </p:cNvGrpSpPr>
            <p:nvPr/>
          </p:nvGrpSpPr>
          <p:grpSpPr bwMode="auto">
            <a:xfrm>
              <a:off x="0" y="0"/>
              <a:ext cx="6315075" cy="4124325"/>
              <a:chOff x="0" y="0"/>
              <a:chExt cx="6315075" cy="4124325"/>
            </a:xfrm>
          </p:grpSpPr>
          <p:graphicFrame>
            <p:nvGraphicFramePr>
              <p:cNvPr id="15" name="Gráfico 14"/>
              <p:cNvGraphicFramePr>
                <a:graphicFrameLocks/>
              </p:cNvGraphicFramePr>
              <p:nvPr>
                <p:extLst>
                  <p:ext uri="{D42A27DB-BD31-4B8C-83A1-F6EECF244321}">
                    <p14:modId xmlns="" xmlns:p14="http://schemas.microsoft.com/office/powerpoint/2010/main" val="575719840"/>
                  </p:ext>
                </p:extLst>
              </p:nvPr>
            </p:nvGraphicFramePr>
            <p:xfrm>
              <a:off x="0" y="0"/>
              <a:ext cx="6315075" cy="412432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6" name="CaixaDeTexto 5"/>
              <p:cNvSpPr txBox="1"/>
              <p:nvPr/>
            </p:nvSpPr>
            <p:spPr>
              <a:xfrm>
                <a:off x="588862" y="3276600"/>
                <a:ext cx="5491239" cy="2667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30000"/>
                </a:schemeClr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BR"/>
              </a:p>
            </p:txBody>
          </p:sp>
        </p:grpSp>
        <p:sp>
          <p:nvSpPr>
            <p:cNvPr id="14" name="CaixaDeTexto 3"/>
            <p:cNvSpPr txBox="1"/>
            <p:nvPr/>
          </p:nvSpPr>
          <p:spPr bwMode="auto">
            <a:xfrm>
              <a:off x="5067300" y="3276600"/>
              <a:ext cx="904875" cy="26670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900" dirty="0"/>
                <a:t>Classes 1 e 2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08500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957358" y="175702"/>
            <a:ext cx="2966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PJ024 – Nitrogênio Amoniacal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48197417"/>
              </p:ext>
            </p:extLst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86525458"/>
              </p:ext>
            </p:extLst>
          </p:nvPr>
        </p:nvGraphicFramePr>
        <p:xfrm>
          <a:off x="35496" y="3933057"/>
          <a:ext cx="4464495" cy="289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94675728"/>
              </p:ext>
            </p:extLst>
          </p:nvPr>
        </p:nvGraphicFramePr>
        <p:xfrm>
          <a:off x="35496" y="520559"/>
          <a:ext cx="4464496" cy="3268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58692512"/>
              </p:ext>
            </p:extLst>
          </p:nvPr>
        </p:nvGraphicFramePr>
        <p:xfrm>
          <a:off x="4644008" y="534452"/>
          <a:ext cx="4400575" cy="325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CaixaDeTexto 2"/>
          <p:cNvSpPr txBox="1"/>
          <p:nvPr/>
        </p:nvSpPr>
        <p:spPr>
          <a:xfrm>
            <a:off x="5220062" y="1412776"/>
            <a:ext cx="3684300" cy="1706889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/>
              <a:t>Classes 1 e  2</a:t>
            </a:r>
          </a:p>
        </p:txBody>
      </p:sp>
    </p:spTree>
    <p:extLst>
      <p:ext uri="{BB962C8B-B14F-4D97-AF65-F5344CB8AC3E}">
        <p14:creationId xmlns="" xmlns:p14="http://schemas.microsoft.com/office/powerpoint/2010/main" val="30922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/>
              <a:t>Grupo de parâmetros: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2204864"/>
            <a:ext cx="7344816" cy="3816424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a) Matéria orgânica (OD e DBO)</a:t>
            </a:r>
          </a:p>
          <a:p>
            <a:pPr algn="l"/>
            <a:r>
              <a:rPr lang="pt-BR" dirty="0" smtClean="0"/>
              <a:t>b) Nutrientes (P Total, N Amon. e Clorofila)</a:t>
            </a:r>
          </a:p>
          <a:p>
            <a:pPr algn="l"/>
            <a:r>
              <a:rPr lang="pt-BR" dirty="0" smtClean="0"/>
              <a:t>c) Sólidos (Fe e Turbidez)</a:t>
            </a:r>
          </a:p>
          <a:p>
            <a:pPr algn="l"/>
            <a:r>
              <a:rPr lang="pt-BR" dirty="0" smtClean="0"/>
              <a:t>d) Microbiológico (</a:t>
            </a:r>
            <a:r>
              <a:rPr lang="pt-BR" i="1" dirty="0" smtClean="0"/>
              <a:t>E. coli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819112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269515" y="154311"/>
            <a:ext cx="1971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PJ024 – Clorofila-</a:t>
            </a:r>
            <a:r>
              <a:rPr lang="el-GR" dirty="0" smtClean="0"/>
              <a:t>α</a:t>
            </a:r>
            <a:r>
              <a:rPr lang="pt-BR" dirty="0" smtClean="0"/>
              <a:t> 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56826382"/>
              </p:ext>
            </p:extLst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49023562"/>
              </p:ext>
            </p:extLst>
          </p:nvPr>
        </p:nvGraphicFramePr>
        <p:xfrm>
          <a:off x="35496" y="535542"/>
          <a:ext cx="4464496" cy="3253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20471148"/>
              </p:ext>
            </p:extLst>
          </p:nvPr>
        </p:nvGraphicFramePr>
        <p:xfrm>
          <a:off x="35496" y="3933056"/>
          <a:ext cx="4464495" cy="2845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1663" y="545034"/>
            <a:ext cx="4454998" cy="32440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691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069385" y="116632"/>
            <a:ext cx="2433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PJ024 – Ferro Dissolvido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12972001"/>
              </p:ext>
            </p:extLst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39706621"/>
              </p:ext>
            </p:extLst>
          </p:nvPr>
        </p:nvGraphicFramePr>
        <p:xfrm>
          <a:off x="35496" y="476672"/>
          <a:ext cx="446449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27900459"/>
              </p:ext>
            </p:extLst>
          </p:nvPr>
        </p:nvGraphicFramePr>
        <p:xfrm>
          <a:off x="34593" y="3952875"/>
          <a:ext cx="4465399" cy="2860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85964"/>
            <a:ext cx="4441034" cy="33030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29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386231" y="116632"/>
            <a:ext cx="1734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PJ024 – Turbidez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44200411"/>
              </p:ext>
            </p:extLst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53475919"/>
              </p:ext>
            </p:extLst>
          </p:nvPr>
        </p:nvGraphicFramePr>
        <p:xfrm>
          <a:off x="20357" y="3933056"/>
          <a:ext cx="4479635" cy="2891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71589260"/>
              </p:ext>
            </p:extLst>
          </p:nvPr>
        </p:nvGraphicFramePr>
        <p:xfrm>
          <a:off x="35497" y="464486"/>
          <a:ext cx="4464496" cy="3324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02953"/>
            <a:ext cx="4464496" cy="33860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pt-BR" sz="2000" dirty="0" smtClean="0"/>
              <a:t>PJ024 – Turbidez: Comparação entre Períodos</a:t>
            </a:r>
            <a:endParaRPr lang="pt-BR" sz="2000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53088218"/>
              </p:ext>
            </p:extLst>
          </p:nvPr>
        </p:nvGraphicFramePr>
        <p:xfrm>
          <a:off x="179512" y="620688"/>
          <a:ext cx="8784976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724153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957358" y="175702"/>
            <a:ext cx="2350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PJ024 – </a:t>
            </a:r>
            <a:r>
              <a:rPr lang="pt-BR" i="1" dirty="0" smtClean="0"/>
              <a:t>Escherichia coli</a:t>
            </a:r>
            <a:endParaRPr lang="pt-BR" i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23433664"/>
              </p:ext>
            </p:extLst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38976901"/>
              </p:ext>
            </p:extLst>
          </p:nvPr>
        </p:nvGraphicFramePr>
        <p:xfrm>
          <a:off x="35497" y="545034"/>
          <a:ext cx="4464496" cy="3262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43415758"/>
              </p:ext>
            </p:extLst>
          </p:nvPr>
        </p:nvGraphicFramePr>
        <p:xfrm>
          <a:off x="73879" y="3933056"/>
          <a:ext cx="4426113" cy="2879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upo 10"/>
          <p:cNvGrpSpPr>
            <a:grpSpLocks/>
          </p:cNvGrpSpPr>
          <p:nvPr/>
        </p:nvGrpSpPr>
        <p:grpSpPr bwMode="auto">
          <a:xfrm>
            <a:off x="4644008" y="545034"/>
            <a:ext cx="4412010" cy="3316014"/>
            <a:chOff x="3358133" y="-769416"/>
            <a:chExt cx="4412010" cy="3316014"/>
          </a:xfrm>
        </p:grpSpPr>
        <p:graphicFrame>
          <p:nvGraphicFramePr>
            <p:cNvPr id="12" name="Gráfico 11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378398074"/>
                </p:ext>
              </p:extLst>
            </p:nvPr>
          </p:nvGraphicFramePr>
          <p:xfrm>
            <a:off x="3358133" y="-769416"/>
            <a:ext cx="4412010" cy="33160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CaixaDeTexto 3"/>
            <p:cNvSpPr txBox="1"/>
            <p:nvPr/>
          </p:nvSpPr>
          <p:spPr bwMode="auto">
            <a:xfrm>
              <a:off x="3825689" y="746397"/>
              <a:ext cx="3852923" cy="213519"/>
            </a:xfrm>
            <a:prstGeom prst="rect">
              <a:avLst/>
            </a:prstGeom>
            <a:solidFill>
              <a:srgbClr val="C0504D">
                <a:lumMod val="60000"/>
                <a:lumOff val="40000"/>
                <a:alpha val="22000"/>
              </a:srgbClr>
            </a:solidFill>
            <a:ln w="9525" cmpd="sng">
              <a:solidFill>
                <a:sysClr val="window" lastClr="FFFFFF">
                  <a:shade val="50000"/>
                </a:sysClr>
              </a:solidFill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rPr>
                <a:t>                                                                                           </a:t>
              </a:r>
              <a:r>
                <a:rPr kumimoji="0" lang="pt-B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rPr>
                <a:t>     Classe</a:t>
              </a:r>
              <a:r>
                <a:rPr kumimoji="0" lang="pt-BR" sz="11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rPr>
                <a:t> 2</a:t>
              </a:r>
              <a:endPara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" name="CaixaDeTexto 4"/>
            <p:cNvSpPr txBox="1"/>
            <p:nvPr/>
          </p:nvSpPr>
          <p:spPr bwMode="auto">
            <a:xfrm>
              <a:off x="3825690" y="458366"/>
              <a:ext cx="3852922" cy="270693"/>
            </a:xfrm>
            <a:prstGeom prst="rect">
              <a:avLst/>
            </a:prstGeom>
            <a:solidFill>
              <a:srgbClr val="9BBB59">
                <a:lumMod val="75000"/>
                <a:alpha val="25000"/>
              </a:srgbClr>
            </a:solidFill>
            <a:ln w="9525" cmpd="sng">
              <a:solidFill>
                <a:sysClr val="window" lastClr="FFFFFF">
                  <a:shade val="50000"/>
                </a:sysClr>
              </a:solidFill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rPr>
                <a:t>  </a:t>
              </a:r>
              <a:r>
                <a:rPr kumimoji="0" lang="pt-B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rPr>
                <a:t>                                                                                              Classe 3</a:t>
              </a:r>
              <a:endPara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3477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771800"/>
            <a:ext cx="2514600" cy="1952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628800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Ponto PJ009 (Rio Camanducaia, em Itapeva-MG)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4332730" y="3195972"/>
            <a:ext cx="216024" cy="5262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2842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915073" y="116632"/>
            <a:ext cx="275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PJ009 – Oxigênio Dissolvido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24020342"/>
              </p:ext>
            </p:extLst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14528510"/>
              </p:ext>
            </p:extLst>
          </p:nvPr>
        </p:nvGraphicFramePr>
        <p:xfrm>
          <a:off x="35496" y="538175"/>
          <a:ext cx="4464496" cy="3250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5437426"/>
              </p:ext>
            </p:extLst>
          </p:nvPr>
        </p:nvGraphicFramePr>
        <p:xfrm>
          <a:off x="35497" y="3933056"/>
          <a:ext cx="4464495" cy="288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upo 10"/>
          <p:cNvGrpSpPr>
            <a:grpSpLocks/>
          </p:cNvGrpSpPr>
          <p:nvPr/>
        </p:nvGrpSpPr>
        <p:grpSpPr bwMode="auto">
          <a:xfrm>
            <a:off x="4627996" y="548842"/>
            <a:ext cx="4460007" cy="3214464"/>
            <a:chOff x="3042084" y="-851333"/>
            <a:chExt cx="4460007" cy="3214464"/>
          </a:xfrm>
        </p:grpSpPr>
        <p:graphicFrame>
          <p:nvGraphicFramePr>
            <p:cNvPr id="12" name="Gráfico 11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1752512884"/>
                </p:ext>
              </p:extLst>
            </p:nvPr>
          </p:nvGraphicFramePr>
          <p:xfrm>
            <a:off x="3042084" y="-851333"/>
            <a:ext cx="4460007" cy="32144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CaixaDeTexto 3"/>
            <p:cNvSpPr txBox="1"/>
            <p:nvPr/>
          </p:nvSpPr>
          <p:spPr bwMode="auto">
            <a:xfrm>
              <a:off x="3649057" y="1047179"/>
              <a:ext cx="3664930" cy="379586"/>
            </a:xfrm>
            <a:prstGeom prst="rect">
              <a:avLst/>
            </a:prstGeom>
            <a:solidFill>
              <a:srgbClr val="5B9BD5">
                <a:lumMod val="75000"/>
                <a:alpha val="27000"/>
              </a:srgbClr>
            </a:solidFill>
            <a:ln w="9525" cmpd="sng">
              <a:solidFill>
                <a:srgbClr val="5B9BD5">
                  <a:lumMod val="75000"/>
                  <a:alpha val="27000"/>
                </a:srgbClr>
              </a:solidFill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rPr>
                <a:t>Classe 4</a:t>
              </a:r>
            </a:p>
          </p:txBody>
        </p:sp>
        <p:sp>
          <p:nvSpPr>
            <p:cNvPr id="15" name="CaixaDeTexto 4"/>
            <p:cNvSpPr txBox="1"/>
            <p:nvPr/>
          </p:nvSpPr>
          <p:spPr bwMode="auto">
            <a:xfrm>
              <a:off x="3634159" y="885826"/>
              <a:ext cx="3700803" cy="161353"/>
            </a:xfrm>
            <a:prstGeom prst="rect">
              <a:avLst/>
            </a:prstGeom>
            <a:solidFill>
              <a:srgbClr val="ED7D31">
                <a:lumMod val="75000"/>
                <a:alpha val="28000"/>
              </a:srgbClr>
            </a:solidFill>
            <a:ln w="9525" cmpd="sng">
              <a:solidFill>
                <a:sysClr val="window" lastClr="FFFFFF">
                  <a:shade val="50000"/>
                </a:sysClr>
              </a:solidFill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rPr>
                <a:t>Classe 3</a:t>
              </a:r>
            </a:p>
          </p:txBody>
        </p:sp>
        <p:sp>
          <p:nvSpPr>
            <p:cNvPr id="16" name="CaixaDeTexto 5"/>
            <p:cNvSpPr txBox="1"/>
            <p:nvPr/>
          </p:nvSpPr>
          <p:spPr bwMode="auto">
            <a:xfrm>
              <a:off x="3641696" y="732681"/>
              <a:ext cx="3693267" cy="153145"/>
            </a:xfrm>
            <a:prstGeom prst="rect">
              <a:avLst/>
            </a:prstGeom>
            <a:solidFill>
              <a:srgbClr val="70AD47">
                <a:lumMod val="75000"/>
                <a:alpha val="25000"/>
              </a:srgbClr>
            </a:solidFill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rPr>
                <a:t>Classe 2</a:t>
              </a:r>
            </a:p>
          </p:txBody>
        </p:sp>
        <p:sp>
          <p:nvSpPr>
            <p:cNvPr id="17" name="CaixaDeTexto 6"/>
            <p:cNvSpPr txBox="1"/>
            <p:nvPr/>
          </p:nvSpPr>
          <p:spPr bwMode="auto">
            <a:xfrm>
              <a:off x="3634160" y="-339849"/>
              <a:ext cx="3679826" cy="1072530"/>
            </a:xfrm>
            <a:prstGeom prst="rect">
              <a:avLst/>
            </a:prstGeom>
            <a:solidFill>
              <a:sysClr val="window" lastClr="FFFFFF">
                <a:lumMod val="65000"/>
                <a:alpha val="25000"/>
              </a:sysClr>
            </a:solidFill>
            <a:ln w="9525" cmpd="sng">
              <a:solidFill>
                <a:sysClr val="window" lastClr="FFFFFF">
                  <a:shade val="50000"/>
                </a:sysClr>
              </a:solidFill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rPr>
                <a:t>Classe 1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94804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259632" y="175702"/>
            <a:ext cx="1815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PJ009 – DBO 5,20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99711887"/>
              </p:ext>
            </p:extLst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61880904"/>
              </p:ext>
            </p:extLst>
          </p:nvPr>
        </p:nvGraphicFramePr>
        <p:xfrm>
          <a:off x="15071" y="3933056"/>
          <a:ext cx="4464496" cy="2840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27478715"/>
              </p:ext>
            </p:extLst>
          </p:nvPr>
        </p:nvGraphicFramePr>
        <p:xfrm>
          <a:off x="107504" y="509300"/>
          <a:ext cx="4392488" cy="3279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upo 10"/>
          <p:cNvGrpSpPr>
            <a:grpSpLocks/>
          </p:cNvGrpSpPr>
          <p:nvPr/>
        </p:nvGrpSpPr>
        <p:grpSpPr bwMode="auto">
          <a:xfrm>
            <a:off x="4644008" y="545034"/>
            <a:ext cx="4459238" cy="3250875"/>
            <a:chOff x="2805683" y="-1050403"/>
            <a:chExt cx="4459238" cy="3250875"/>
          </a:xfrm>
        </p:grpSpPr>
        <p:graphicFrame>
          <p:nvGraphicFramePr>
            <p:cNvPr id="12" name="Gráfico 11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375588598"/>
                </p:ext>
              </p:extLst>
            </p:nvPr>
          </p:nvGraphicFramePr>
          <p:xfrm>
            <a:off x="2805683" y="-1050403"/>
            <a:ext cx="4459238" cy="32508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CaixaDeTexto 3"/>
            <p:cNvSpPr txBox="1"/>
            <p:nvPr/>
          </p:nvSpPr>
          <p:spPr>
            <a:xfrm>
              <a:off x="3381747" y="977869"/>
              <a:ext cx="3735338" cy="661326"/>
            </a:xfrm>
            <a:prstGeom prst="rect">
              <a:avLst/>
            </a:prstGeom>
            <a:solidFill>
              <a:srgbClr val="5B9BD5">
                <a:lumMod val="75000"/>
                <a:alpha val="27000"/>
              </a:srgbClr>
            </a:solidFill>
            <a:ln w="9525" cmpd="sng">
              <a:solidFill>
                <a:srgbClr val="5B9BD5">
                  <a:lumMod val="75000"/>
                  <a:alpha val="30000"/>
                </a:srgbClr>
              </a:solidFill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rPr>
                <a:t>Classe 1</a:t>
              </a:r>
            </a:p>
          </p:txBody>
        </p:sp>
        <p:sp>
          <p:nvSpPr>
            <p:cNvPr id="15" name="CaixaDeTexto 4"/>
            <p:cNvSpPr txBox="1"/>
            <p:nvPr/>
          </p:nvSpPr>
          <p:spPr>
            <a:xfrm>
              <a:off x="3381747" y="537419"/>
              <a:ext cx="3735338" cy="432048"/>
            </a:xfrm>
            <a:prstGeom prst="rect">
              <a:avLst/>
            </a:prstGeom>
            <a:solidFill>
              <a:srgbClr val="ED7D31">
                <a:lumMod val="75000"/>
                <a:alpha val="29000"/>
              </a:srgbClr>
            </a:solidFill>
            <a:ln w="9525" cmpd="sng">
              <a:solidFill>
                <a:sysClr val="window" lastClr="FFFFFF">
                  <a:shade val="50000"/>
                </a:sysClr>
              </a:solidFill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rPr>
                <a:t>Classe 2</a:t>
              </a:r>
            </a:p>
          </p:txBody>
        </p:sp>
        <p:sp>
          <p:nvSpPr>
            <p:cNvPr id="16" name="CaixaDeTexto 5"/>
            <p:cNvSpPr txBox="1"/>
            <p:nvPr/>
          </p:nvSpPr>
          <p:spPr>
            <a:xfrm>
              <a:off x="3381747" y="-614708"/>
              <a:ext cx="3735338" cy="1152128"/>
            </a:xfrm>
            <a:prstGeom prst="rect">
              <a:avLst/>
            </a:prstGeom>
            <a:solidFill>
              <a:srgbClr val="70AD47">
                <a:lumMod val="75000"/>
                <a:alpha val="27000"/>
              </a:srgbClr>
            </a:solidFill>
            <a:ln w="9525" cmpd="sng">
              <a:solidFill>
                <a:sysClr val="window" lastClr="FFFFFF">
                  <a:shade val="50000"/>
                </a:sysClr>
              </a:solidFill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rPr>
                <a:t>Classe 3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69208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186851" y="175702"/>
            <a:ext cx="213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PJ009 – Fósforo Total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65234244"/>
              </p:ext>
            </p:extLst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91,67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85549229"/>
              </p:ext>
            </p:extLst>
          </p:nvPr>
        </p:nvGraphicFramePr>
        <p:xfrm>
          <a:off x="31960" y="476672"/>
          <a:ext cx="446803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06231681"/>
              </p:ext>
            </p:extLst>
          </p:nvPr>
        </p:nvGraphicFramePr>
        <p:xfrm>
          <a:off x="26331" y="3933056"/>
          <a:ext cx="4473661" cy="2838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upo 10"/>
          <p:cNvGrpSpPr>
            <a:grpSpLocks/>
          </p:cNvGrpSpPr>
          <p:nvPr/>
        </p:nvGrpSpPr>
        <p:grpSpPr bwMode="auto">
          <a:xfrm>
            <a:off x="4644008" y="488281"/>
            <a:ext cx="4442867" cy="3344192"/>
            <a:chOff x="3229546" y="-878556"/>
            <a:chExt cx="4442867" cy="3344192"/>
          </a:xfrm>
        </p:grpSpPr>
        <p:grpSp>
          <p:nvGrpSpPr>
            <p:cNvPr id="12" name="Grupo 11"/>
            <p:cNvGrpSpPr>
              <a:grpSpLocks/>
            </p:cNvGrpSpPr>
            <p:nvPr/>
          </p:nvGrpSpPr>
          <p:grpSpPr bwMode="auto">
            <a:xfrm>
              <a:off x="3229546" y="-878556"/>
              <a:ext cx="4442867" cy="3344192"/>
              <a:chOff x="3229546" y="-878556"/>
              <a:chExt cx="4442867" cy="3344192"/>
            </a:xfrm>
          </p:grpSpPr>
          <p:graphicFrame>
            <p:nvGraphicFramePr>
              <p:cNvPr id="15" name="Gráfico 14"/>
              <p:cNvGraphicFramePr>
                <a:graphicFrameLocks/>
              </p:cNvGraphicFramePr>
              <p:nvPr>
                <p:extLst>
                  <p:ext uri="{D42A27DB-BD31-4B8C-83A1-F6EECF244321}">
                    <p14:modId xmlns="" xmlns:p14="http://schemas.microsoft.com/office/powerpoint/2010/main" val="1151191037"/>
                  </p:ext>
                </p:extLst>
              </p:nvPr>
            </p:nvGraphicFramePr>
            <p:xfrm>
              <a:off x="3229546" y="-878556"/>
              <a:ext cx="4442867" cy="334419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6" name="CaixaDeTexto 5"/>
              <p:cNvSpPr txBox="1"/>
              <p:nvPr/>
            </p:nvSpPr>
            <p:spPr>
              <a:xfrm>
                <a:off x="3632773" y="1761330"/>
                <a:ext cx="3845246" cy="238969"/>
              </a:xfrm>
              <a:prstGeom prst="rect">
                <a:avLst/>
              </a:prstGeom>
              <a:solidFill>
                <a:srgbClr val="4F81BD">
                  <a:lumMod val="60000"/>
                  <a:lumOff val="40000"/>
                  <a:alpha val="30000"/>
                </a:srgbClr>
              </a:solidFill>
              <a:ln w="9525" cmpd="sng">
                <a:noFill/>
              </a:ln>
              <a:effectLst/>
            </p:spPr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14" name="CaixaDeTexto 3"/>
            <p:cNvSpPr txBox="1"/>
            <p:nvPr/>
          </p:nvSpPr>
          <p:spPr bwMode="auto">
            <a:xfrm>
              <a:off x="6613922" y="1774130"/>
              <a:ext cx="904875" cy="2667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rPr>
                <a:t>Classes 1 e 2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67456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957358" y="175702"/>
            <a:ext cx="2966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PJ009 – Nitrogênio Amoniacal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03013576"/>
              </p:ext>
            </p:extLst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32810940"/>
              </p:ext>
            </p:extLst>
          </p:nvPr>
        </p:nvGraphicFramePr>
        <p:xfrm>
          <a:off x="107504" y="3933056"/>
          <a:ext cx="439248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40537582"/>
              </p:ext>
            </p:extLst>
          </p:nvPr>
        </p:nvGraphicFramePr>
        <p:xfrm>
          <a:off x="35496" y="545034"/>
          <a:ext cx="4441162" cy="324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0238" y="545034"/>
            <a:ext cx="4445932" cy="32440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464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Período de Estudo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Início: 2011</a:t>
            </a:r>
          </a:p>
          <a:p>
            <a:r>
              <a:rPr lang="pt-BR" dirty="0" smtClean="0"/>
              <a:t>Término 2014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46434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957358" y="175702"/>
            <a:ext cx="1971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PJ009 – Clorofila-</a:t>
            </a:r>
            <a:r>
              <a:rPr lang="el-GR" dirty="0" smtClean="0"/>
              <a:t>α</a:t>
            </a:r>
            <a:r>
              <a:rPr lang="pt-BR" dirty="0" smtClean="0"/>
              <a:t> 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42000945"/>
              </p:ext>
            </p:extLst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94554500"/>
              </p:ext>
            </p:extLst>
          </p:nvPr>
        </p:nvGraphicFramePr>
        <p:xfrm>
          <a:off x="107504" y="536823"/>
          <a:ext cx="4392488" cy="3252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15079036"/>
              </p:ext>
            </p:extLst>
          </p:nvPr>
        </p:nvGraphicFramePr>
        <p:xfrm>
          <a:off x="26331" y="3933056"/>
          <a:ext cx="4473661" cy="2845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545034"/>
            <a:ext cx="4464495" cy="32440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156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957358" y="175702"/>
            <a:ext cx="2433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PJ009 – Ferro Dissolvido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93959410"/>
              </p:ext>
            </p:extLst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04435721"/>
              </p:ext>
            </p:extLst>
          </p:nvPr>
        </p:nvGraphicFramePr>
        <p:xfrm>
          <a:off x="107504" y="545034"/>
          <a:ext cx="4392488" cy="3250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41003715"/>
              </p:ext>
            </p:extLst>
          </p:nvPr>
        </p:nvGraphicFramePr>
        <p:xfrm>
          <a:off x="35496" y="3933056"/>
          <a:ext cx="4464496" cy="2872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7915" y="545034"/>
            <a:ext cx="4461127" cy="32440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205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386231" y="116632"/>
            <a:ext cx="1734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PJ009 – Turbidez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49351249"/>
              </p:ext>
            </p:extLst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  <a:endParaRPr lang="pt-BR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91,67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91,67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53021096"/>
              </p:ext>
            </p:extLst>
          </p:nvPr>
        </p:nvGraphicFramePr>
        <p:xfrm>
          <a:off x="33051" y="3933056"/>
          <a:ext cx="4466941" cy="2883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62375070"/>
              </p:ext>
            </p:extLst>
          </p:nvPr>
        </p:nvGraphicFramePr>
        <p:xfrm>
          <a:off x="35496" y="455859"/>
          <a:ext cx="4464497" cy="333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7433" y="475745"/>
            <a:ext cx="4348995" cy="33132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393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pt-BR" sz="2000" dirty="0" smtClean="0"/>
              <a:t>PJ009 – Turbidez: Comparação entre Períodos</a:t>
            </a:r>
            <a:endParaRPr lang="pt-BR" sz="2000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62139786"/>
              </p:ext>
            </p:extLst>
          </p:nvPr>
        </p:nvGraphicFramePr>
        <p:xfrm>
          <a:off x="179512" y="404664"/>
          <a:ext cx="878497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3710314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957358" y="175702"/>
            <a:ext cx="2350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PJ009 – </a:t>
            </a:r>
            <a:r>
              <a:rPr lang="pt-BR" i="1" dirty="0" smtClean="0"/>
              <a:t>Escherichia coli</a:t>
            </a:r>
            <a:endParaRPr lang="pt-BR" i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5917951"/>
              </p:ext>
            </p:extLst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51204789"/>
              </p:ext>
            </p:extLst>
          </p:nvPr>
        </p:nvGraphicFramePr>
        <p:xfrm>
          <a:off x="32689" y="545034"/>
          <a:ext cx="4467304" cy="3244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48333566"/>
              </p:ext>
            </p:extLst>
          </p:nvPr>
        </p:nvGraphicFramePr>
        <p:xfrm>
          <a:off x="73879" y="3933056"/>
          <a:ext cx="4426113" cy="2879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723917"/>
              </p:ext>
            </p:extLst>
          </p:nvPr>
        </p:nvGraphicFramePr>
        <p:xfrm>
          <a:off x="4572000" y="824587"/>
          <a:ext cx="441201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CaixaDeTexto 2"/>
          <p:cNvSpPr txBox="1"/>
          <p:nvPr/>
        </p:nvSpPr>
        <p:spPr bwMode="auto">
          <a:xfrm>
            <a:off x="5220072" y="2087363"/>
            <a:ext cx="3464734" cy="202333"/>
          </a:xfrm>
          <a:prstGeom prst="rect">
            <a:avLst/>
          </a:prstGeom>
          <a:solidFill>
            <a:schemeClr val="accent2">
              <a:lumMod val="60000"/>
              <a:lumOff val="40000"/>
              <a:alpha val="22000"/>
            </a:schemeClr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dirty="0"/>
              <a:t>                                                                                                                       Classe 2</a:t>
            </a:r>
          </a:p>
        </p:txBody>
      </p:sp>
      <p:sp>
        <p:nvSpPr>
          <p:cNvPr id="14" name="CaixaDeTexto 3"/>
          <p:cNvSpPr txBox="1"/>
          <p:nvPr/>
        </p:nvSpPr>
        <p:spPr bwMode="auto">
          <a:xfrm>
            <a:off x="5220072" y="1793532"/>
            <a:ext cx="3467100" cy="281848"/>
          </a:xfrm>
          <a:prstGeom prst="rect">
            <a:avLst/>
          </a:prstGeom>
          <a:solidFill>
            <a:schemeClr val="accent3">
              <a:lumMod val="75000"/>
              <a:alpha val="25000"/>
            </a:schemeClr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                                                                              </a:t>
            </a:r>
            <a:r>
              <a:rPr lang="pt-BR" dirty="0" smtClean="0"/>
              <a:t>Classe 3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72172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628800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Ponto PJ012 (Rio Guardinha, Divisa SP - MG)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2769029"/>
            <a:ext cx="2895600" cy="154305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Conector de seta reta 6"/>
          <p:cNvCxnSpPr/>
          <p:nvPr/>
        </p:nvCxnSpPr>
        <p:spPr>
          <a:xfrm flipV="1">
            <a:off x="3491880" y="3279341"/>
            <a:ext cx="216024" cy="5262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9655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957358" y="175702"/>
            <a:ext cx="275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PJ012 – Oxigênio Dissolvido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179512" y="620688"/>
          <a:ext cx="4248472" cy="3106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179513" y="3933057"/>
          <a:ext cx="424847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620688"/>
            <a:ext cx="4295636" cy="3096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014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259632" y="175702"/>
            <a:ext cx="1815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PJ012 – DBO 5,20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179512" y="3933056"/>
          <a:ext cx="424847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179512" y="620688"/>
          <a:ext cx="4248472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620688"/>
            <a:ext cx="4248472" cy="3096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105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186851" y="175702"/>
            <a:ext cx="213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PJ012 – Fósforo Total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179512" y="548680"/>
          <a:ext cx="424847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251521" y="4005064"/>
          <a:ext cx="417646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548680"/>
            <a:ext cx="4320480" cy="3168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91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957358" y="175702"/>
            <a:ext cx="2966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PJ012 – Nitrogênio Amoniacal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179513" y="620689"/>
          <a:ext cx="424847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179513" y="3933056"/>
          <a:ext cx="424847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620688"/>
            <a:ext cx="4264406" cy="3096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975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Pontos de amostragem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187624" y="5301208"/>
            <a:ext cx="2127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Trecho Classe 2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76672"/>
            <a:ext cx="8928992" cy="6275243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>
            <a:off x="1259632" y="2116105"/>
            <a:ext cx="493713" cy="5040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2373717" y="2398426"/>
            <a:ext cx="114715" cy="6089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V="1">
            <a:off x="2468352" y="3269454"/>
            <a:ext cx="318864" cy="6896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2208021" y="4017149"/>
            <a:ext cx="280411" cy="5254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H="1" flipV="1">
            <a:off x="3512979" y="4209760"/>
            <a:ext cx="821898" cy="1402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V="1">
            <a:off x="3940878" y="3388090"/>
            <a:ext cx="381138" cy="6290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313223" y="8997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Localização dos Pontos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45705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957358" y="175702"/>
            <a:ext cx="1971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PJ012 – Clorofila-</a:t>
            </a:r>
            <a:r>
              <a:rPr lang="el-GR" dirty="0" smtClean="0"/>
              <a:t>α</a:t>
            </a:r>
            <a:r>
              <a:rPr lang="pt-BR" dirty="0" smtClean="0"/>
              <a:t> 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251520" y="3959176"/>
          <a:ext cx="4176464" cy="2710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179512" y="548680"/>
          <a:ext cx="432048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548680"/>
            <a:ext cx="4248472" cy="3240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532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957358" y="175702"/>
            <a:ext cx="2433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PJ012 – Ferro Dissolvido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179512" y="620688"/>
          <a:ext cx="417646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251520" y="4005064"/>
          <a:ext cx="417646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620688"/>
            <a:ext cx="4320480" cy="3168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613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386231" y="116632"/>
            <a:ext cx="1734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PJ012 – Turbidez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179513" y="476672"/>
          <a:ext cx="4248472" cy="324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/>
        </p:nvGraphicFramePr>
        <p:xfrm>
          <a:off x="251521" y="4005064"/>
          <a:ext cx="417646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7778" y="476672"/>
            <a:ext cx="4296710" cy="3240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713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pt-BR" sz="2000" dirty="0" smtClean="0"/>
              <a:t>PJ012 – Turbidez: Comparação entre Períodos</a:t>
            </a:r>
            <a:endParaRPr lang="pt-BR" sz="2000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80960254"/>
              </p:ext>
            </p:extLst>
          </p:nvPr>
        </p:nvGraphicFramePr>
        <p:xfrm>
          <a:off x="35496" y="404664"/>
          <a:ext cx="9001000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5700094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957358" y="175702"/>
            <a:ext cx="2350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PJ012 – </a:t>
            </a:r>
            <a:r>
              <a:rPr lang="pt-BR" i="1" dirty="0" smtClean="0"/>
              <a:t>Escherichia coli</a:t>
            </a:r>
            <a:endParaRPr lang="pt-BR" i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179513" y="548680"/>
          <a:ext cx="4248472" cy="311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179513" y="3933056"/>
          <a:ext cx="424847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548680"/>
            <a:ext cx="4247750" cy="3096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695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628800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Ponto PJ018 (Rio Guardinha, Divisa SP - MG)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2769029"/>
            <a:ext cx="2895600" cy="154305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Conector de seta reta 6"/>
          <p:cNvCxnSpPr/>
          <p:nvPr/>
        </p:nvCxnSpPr>
        <p:spPr>
          <a:xfrm>
            <a:off x="4427984" y="3302237"/>
            <a:ext cx="288032" cy="3901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2343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957358" y="175702"/>
            <a:ext cx="275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PJ018 – Oxigênio Dissolvido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76673"/>
            <a:ext cx="4248472" cy="3240360"/>
          </a:xfrm>
          <a:prstGeom prst="rect">
            <a:avLst/>
          </a:prstGeom>
        </p:spPr>
      </p:pic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251520" y="620688"/>
          <a:ext cx="417646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/>
        </p:nvGraphicFramePr>
        <p:xfrm>
          <a:off x="251521" y="4005065"/>
          <a:ext cx="417646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73195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259632" y="175702"/>
            <a:ext cx="1815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PJ018 – DBO 5,20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179512" y="4005064"/>
          <a:ext cx="424847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179512" y="620688"/>
          <a:ext cx="4176464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620688"/>
            <a:ext cx="4320480" cy="3096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486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186851" y="175702"/>
            <a:ext cx="213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PJ018 – Fósforo Total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179512" y="548680"/>
          <a:ext cx="432048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179513" y="4005064"/>
          <a:ext cx="432048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7" y="548680"/>
            <a:ext cx="4248472" cy="3096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646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957358" y="175702"/>
            <a:ext cx="2966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PJ018 – Nitrogênio Amoniacal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179513" y="4005064"/>
          <a:ext cx="424847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179512" y="692697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692696"/>
            <a:ext cx="4320480" cy="3024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51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Ponto PJ001 (Rio </a:t>
            </a:r>
            <a:r>
              <a:rPr lang="pt-BR" dirty="0" err="1" smtClean="0"/>
              <a:t>Jaguari</a:t>
            </a:r>
            <a:r>
              <a:rPr lang="pt-BR" dirty="0" smtClean="0"/>
              <a:t>, em São Paulo)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0900" y="2686050"/>
            <a:ext cx="2362200" cy="1485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3851920" y="382905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SP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860032" y="328720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MG</a:t>
            </a:r>
            <a:endParaRPr lang="pt-BR" dirty="0"/>
          </a:p>
        </p:txBody>
      </p:sp>
      <p:cxnSp>
        <p:nvCxnSpPr>
          <p:cNvPr id="7" name="Conector de seta reta 6"/>
          <p:cNvCxnSpPr/>
          <p:nvPr/>
        </p:nvCxnSpPr>
        <p:spPr>
          <a:xfrm>
            <a:off x="3707904" y="2996952"/>
            <a:ext cx="72008" cy="5669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5582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957358" y="175702"/>
            <a:ext cx="1971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PJ018 – Clorofila-</a:t>
            </a:r>
            <a:r>
              <a:rPr lang="el-GR" dirty="0" smtClean="0"/>
              <a:t>α</a:t>
            </a:r>
            <a:r>
              <a:rPr lang="pt-BR" dirty="0" smtClean="0"/>
              <a:t> 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251520" y="548681"/>
          <a:ext cx="417646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179512" y="4005065"/>
          <a:ext cx="424847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548680"/>
            <a:ext cx="4248472" cy="3168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594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957358" y="175702"/>
            <a:ext cx="2433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PJ018 – Ferro Dissolvido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179512" y="548680"/>
          <a:ext cx="4201419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/>
        </p:nvGraphicFramePr>
        <p:xfrm>
          <a:off x="179512" y="4005064"/>
          <a:ext cx="424847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548680"/>
            <a:ext cx="4176464" cy="3096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538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386231" y="116632"/>
            <a:ext cx="1734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PJ018 – Turbidez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179513" y="4005064"/>
          <a:ext cx="424847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179513" y="548680"/>
          <a:ext cx="4176464" cy="324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548680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534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pt-BR" sz="2000" dirty="0" smtClean="0"/>
              <a:t>PJ018 – Turbidez: Comparação entre Períodos</a:t>
            </a:r>
            <a:endParaRPr lang="pt-BR" sz="2000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72208475"/>
              </p:ext>
            </p:extLst>
          </p:nvPr>
        </p:nvGraphicFramePr>
        <p:xfrm>
          <a:off x="179512" y="404664"/>
          <a:ext cx="878497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4983103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957358" y="175702"/>
            <a:ext cx="2350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PJ018 – </a:t>
            </a:r>
            <a:r>
              <a:rPr lang="pt-BR" i="1" dirty="0" smtClean="0"/>
              <a:t>Escherichia coli</a:t>
            </a:r>
            <a:endParaRPr lang="pt-BR" i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179513" y="620688"/>
          <a:ext cx="4176464" cy="311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179513" y="4005065"/>
          <a:ext cx="417646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548680"/>
            <a:ext cx="4378342" cy="3240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221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628800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Ponto PJ015 (Rio Guardinha, Divisa SP - MG)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2769029"/>
            <a:ext cx="2895600" cy="154305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Conector de seta reta 6"/>
          <p:cNvCxnSpPr/>
          <p:nvPr/>
        </p:nvCxnSpPr>
        <p:spPr>
          <a:xfrm flipV="1">
            <a:off x="4716016" y="4005064"/>
            <a:ext cx="432048" cy="1859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2737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957358" y="175702"/>
            <a:ext cx="275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PJ015 – Oxigênio Dissolvido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179512" y="548680"/>
          <a:ext cx="4176464" cy="3106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548680"/>
            <a:ext cx="4248472" cy="3205424"/>
          </a:xfrm>
          <a:prstGeom prst="rect">
            <a:avLst/>
          </a:prstGeom>
        </p:spPr>
      </p:pic>
      <p:graphicFrame>
        <p:nvGraphicFramePr>
          <p:cNvPr id="11" name="Gráfico 10"/>
          <p:cNvGraphicFramePr>
            <a:graphicFrameLocks/>
          </p:cNvGraphicFramePr>
          <p:nvPr/>
        </p:nvGraphicFramePr>
        <p:xfrm>
          <a:off x="179512" y="3933056"/>
          <a:ext cx="4320480" cy="2666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48564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259632" y="175702"/>
            <a:ext cx="1815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PJ015 – DBO 5,20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251520" y="4005064"/>
          <a:ext cx="4176464" cy="2613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179512" y="476672"/>
          <a:ext cx="4355976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76672"/>
            <a:ext cx="4176464" cy="3096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017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186851" y="175702"/>
            <a:ext cx="213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PJ015 – Fósforo Total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251520" y="548680"/>
          <a:ext cx="417646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179513" y="4005064"/>
          <a:ext cx="432048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9" y="548680"/>
            <a:ext cx="4320479" cy="31559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333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957358" y="175702"/>
            <a:ext cx="2966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PJ015 – Nitrogênio Amoniacal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179513" y="4005064"/>
          <a:ext cx="424847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179512" y="620688"/>
          <a:ext cx="424847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620688"/>
            <a:ext cx="4248472" cy="3168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274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957358" y="175702"/>
            <a:ext cx="275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PJ001 – Oxigênio Dissolvido</a:t>
            </a:r>
            <a:endParaRPr lang="pt-BR" dirty="0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47616998"/>
              </p:ext>
            </p:extLst>
          </p:nvPr>
        </p:nvGraphicFramePr>
        <p:xfrm>
          <a:off x="107504" y="545034"/>
          <a:ext cx="4392488" cy="3244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8437" y="545034"/>
            <a:ext cx="4452621" cy="324400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96764035"/>
              </p:ext>
            </p:extLst>
          </p:nvPr>
        </p:nvGraphicFramePr>
        <p:xfrm>
          <a:off x="74265" y="3922336"/>
          <a:ext cx="446449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24483017"/>
              </p:ext>
            </p:extLst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23974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957358" y="175702"/>
            <a:ext cx="1971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PJ015 – Clorofila-</a:t>
            </a:r>
            <a:r>
              <a:rPr lang="el-GR" dirty="0" smtClean="0"/>
              <a:t>α</a:t>
            </a:r>
            <a:r>
              <a:rPr lang="pt-BR" dirty="0" smtClean="0"/>
              <a:t> 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251520" y="620688"/>
          <a:ext cx="417646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179513" y="4031184"/>
          <a:ext cx="4248472" cy="2638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620688"/>
            <a:ext cx="4248472" cy="3096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208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957358" y="175702"/>
            <a:ext cx="2433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PJ015 – Ferro Dissolvido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179512" y="548680"/>
          <a:ext cx="424847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179512" y="3933056"/>
          <a:ext cx="424847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9" y="476672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842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386231" y="116632"/>
            <a:ext cx="1734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PJ015 – Turbidez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179513" y="3933056"/>
          <a:ext cx="4248472" cy="2737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179513" y="548681"/>
          <a:ext cx="424847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548680"/>
            <a:ext cx="4248472" cy="3096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178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pt-BR" sz="2000" dirty="0" smtClean="0"/>
              <a:t>PJ015 – Turbidez: Comparação entre Períodos</a:t>
            </a:r>
            <a:endParaRPr lang="pt-BR" sz="2000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98423912"/>
              </p:ext>
            </p:extLst>
          </p:nvPr>
        </p:nvGraphicFramePr>
        <p:xfrm>
          <a:off x="179512" y="476672"/>
          <a:ext cx="8784976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0672202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957358" y="175702"/>
            <a:ext cx="2350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PJ015 – </a:t>
            </a:r>
            <a:r>
              <a:rPr lang="pt-BR" i="1" dirty="0" smtClean="0"/>
              <a:t>Escherichia coli</a:t>
            </a:r>
            <a:endParaRPr lang="pt-BR" i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179512" y="3933056"/>
          <a:ext cx="424847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179513" y="620688"/>
          <a:ext cx="4248472" cy="311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620688"/>
            <a:ext cx="4320480" cy="3096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896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259632" y="175702"/>
            <a:ext cx="1815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PJ001 – DBO 5,20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24483017"/>
              </p:ext>
            </p:extLst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70538606"/>
              </p:ext>
            </p:extLst>
          </p:nvPr>
        </p:nvGraphicFramePr>
        <p:xfrm>
          <a:off x="35496" y="3933055"/>
          <a:ext cx="4464496" cy="2891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9820997"/>
              </p:ext>
            </p:extLst>
          </p:nvPr>
        </p:nvGraphicFramePr>
        <p:xfrm>
          <a:off x="35496" y="545034"/>
          <a:ext cx="4464496" cy="3271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042" y="545034"/>
            <a:ext cx="4429916" cy="324400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806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186851" y="175702"/>
            <a:ext cx="213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PJ001 – Fósforo Total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35052715"/>
              </p:ext>
            </p:extLst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91,67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91,67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62712250"/>
              </p:ext>
            </p:extLst>
          </p:nvPr>
        </p:nvGraphicFramePr>
        <p:xfrm>
          <a:off x="35496" y="545034"/>
          <a:ext cx="4464496" cy="3244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545034"/>
            <a:ext cx="4455988" cy="3244005"/>
          </a:xfrm>
          <a:prstGeom prst="rect">
            <a:avLst/>
          </a:prstGeom>
        </p:spPr>
      </p:pic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98737033"/>
              </p:ext>
            </p:extLst>
          </p:nvPr>
        </p:nvGraphicFramePr>
        <p:xfrm>
          <a:off x="35497" y="3933056"/>
          <a:ext cx="4464496" cy="2897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24181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957358" y="175702"/>
            <a:ext cx="2966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PJ001 – Nitrogênio Amoniacal</a:t>
            </a:r>
            <a:endParaRPr lang="pt-BR" dirty="0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12633042"/>
              </p:ext>
            </p:extLst>
          </p:nvPr>
        </p:nvGraphicFramePr>
        <p:xfrm>
          <a:off x="107504" y="545034"/>
          <a:ext cx="4392488" cy="3244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24483017"/>
              </p:ext>
            </p:extLst>
          </p:nvPr>
        </p:nvGraphicFramePr>
        <p:xfrm>
          <a:off x="5351650" y="4795410"/>
          <a:ext cx="3024336" cy="1466845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456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Porcentagem de Atendimento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73824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Percentual de Atendimento às Classes de Água</a:t>
            </a:r>
            <a:endParaRPr lang="pt-BR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22781517"/>
              </p:ext>
            </p:extLst>
          </p:nvPr>
        </p:nvGraphicFramePr>
        <p:xfrm>
          <a:off x="35496" y="3933056"/>
          <a:ext cx="4464495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5034" y="545035"/>
            <a:ext cx="4445932" cy="32440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077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1908</TotalTime>
  <Words>2202</Words>
  <Application>Microsoft Office PowerPoint</Application>
  <PresentationFormat>Apresentação na tela (4:3)</PresentationFormat>
  <Paragraphs>867</Paragraphs>
  <Slides>64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64</vt:i4>
      </vt:variant>
    </vt:vector>
  </HeadingPairs>
  <TitlesOfParts>
    <vt:vector size="65" baseType="lpstr">
      <vt:lpstr>Tema do Office</vt:lpstr>
      <vt:lpstr>Histórico da qualidade das águas Superficiais UPGRH PJ1 (IGAM)</vt:lpstr>
      <vt:lpstr>Grupo de parâmetros:</vt:lpstr>
      <vt:lpstr>Período de Estudo</vt:lpstr>
      <vt:lpstr>Pontos de amostragem</vt:lpstr>
      <vt:lpstr>Ponto PJ001 (Rio Jaguari, em São Paulo) </vt:lpstr>
      <vt:lpstr>Slide 6</vt:lpstr>
      <vt:lpstr>Slide 7</vt:lpstr>
      <vt:lpstr>Slide 8</vt:lpstr>
      <vt:lpstr>Slide 9</vt:lpstr>
      <vt:lpstr>Slide 10</vt:lpstr>
      <vt:lpstr>Slide 11</vt:lpstr>
      <vt:lpstr>Slide 12</vt:lpstr>
      <vt:lpstr>PJ001 – Turbidez: Comparação entre Períodos</vt:lpstr>
      <vt:lpstr>Slide 14</vt:lpstr>
      <vt:lpstr>Ponto PJ024 (Rio Jaguari, em Extrema-MG) 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PJ024 – Turbidez: Comparação entre Períodos</vt:lpstr>
      <vt:lpstr>Slide 24</vt:lpstr>
      <vt:lpstr>Ponto PJ009 (Rio Camanducaia, em Itapeva-MG) 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PJ009 – Turbidez: Comparação entre Períodos</vt:lpstr>
      <vt:lpstr>Slide 34</vt:lpstr>
      <vt:lpstr>Ponto PJ012 (Rio Guardinha, Divisa SP - MG) 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PJ012 – Turbidez: Comparação entre Períodos</vt:lpstr>
      <vt:lpstr>Slide 44</vt:lpstr>
      <vt:lpstr>Ponto PJ018 (Rio Guardinha, Divisa SP - MG) 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PJ018 – Turbidez: Comparação entre Períodos</vt:lpstr>
      <vt:lpstr>Slide 54</vt:lpstr>
      <vt:lpstr>Ponto PJ015 (Rio Guardinha, Divisa SP - MG) 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PJ015 – Turbidez: Comparação entre Períodos</vt:lpstr>
      <vt:lpstr>Slide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de Enquadramento do Piloto - Rio Jaguari</dc:title>
  <dc:creator>Nelson Menegon Jr.</dc:creator>
  <cp:lastModifiedBy>Usuario</cp:lastModifiedBy>
  <cp:revision>213</cp:revision>
  <dcterms:created xsi:type="dcterms:W3CDTF">2014-09-24T12:38:55Z</dcterms:created>
  <dcterms:modified xsi:type="dcterms:W3CDTF">2015-01-28T17:01:13Z</dcterms:modified>
</cp:coreProperties>
</file>