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2" r:id="rId4"/>
    <p:sldId id="260" r:id="rId5"/>
    <p:sldId id="261" r:id="rId6"/>
    <p:sldId id="258" r:id="rId7"/>
    <p:sldId id="259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0BBD3-9CC8-477D-B690-4C0B4DD60C56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46D22-7EFE-48B5-9791-F8242B658D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610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46D22-7EFE-48B5-9791-F8242B658D96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2149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03D3A07-EEE8-47AF-AA1A-26BD2FCDF8AE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0F60363-7634-4510-AB4E-D07BC800B7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3A07-EEE8-47AF-AA1A-26BD2FCDF8AE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0363-7634-4510-AB4E-D07BC800B7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3A07-EEE8-47AF-AA1A-26BD2FCDF8AE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0363-7634-4510-AB4E-D07BC800B7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3D3A07-EEE8-47AF-AA1A-26BD2FCDF8AE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F60363-7634-4510-AB4E-D07BC800B7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03D3A07-EEE8-47AF-AA1A-26BD2FCDF8AE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0F60363-7634-4510-AB4E-D07BC800B7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3A07-EEE8-47AF-AA1A-26BD2FCDF8AE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0363-7634-4510-AB4E-D07BC800B7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3A07-EEE8-47AF-AA1A-26BD2FCDF8AE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0363-7634-4510-AB4E-D07BC800B7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D3A07-EEE8-47AF-AA1A-26BD2FCDF8AE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F60363-7634-4510-AB4E-D07BC800B7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3A07-EEE8-47AF-AA1A-26BD2FCDF8AE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0363-7634-4510-AB4E-D07BC800B7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3D3A07-EEE8-47AF-AA1A-26BD2FCDF8AE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F60363-7634-4510-AB4E-D07BC800B7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D3A07-EEE8-47AF-AA1A-26BD2FCDF8AE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F60363-7634-4510-AB4E-D07BC800B7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3D3A07-EEE8-47AF-AA1A-26BD2FCDF8AE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F60363-7634-4510-AB4E-D07BC800B7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Tributários do Rio Jaguari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Evolução Temporal e Curvas de </a:t>
            </a:r>
            <a:r>
              <a:rPr lang="pt-BR" dirty="0" smtClean="0"/>
              <a:t>Permanência</a:t>
            </a:r>
          </a:p>
          <a:p>
            <a:r>
              <a:rPr lang="pt-BR" dirty="0"/>
              <a:t>d</a:t>
            </a:r>
            <a:r>
              <a:rPr lang="pt-BR" dirty="0" smtClean="0"/>
              <a:t>as Vazões Médias Mensais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Maio de 2015</a:t>
            </a:r>
            <a:endParaRPr lang="pt-BR" dirty="0"/>
          </a:p>
        </p:txBody>
      </p:sp>
      <p:pic>
        <p:nvPicPr>
          <p:cNvPr id="1026" name="Picture 2" descr="http://cdn2.hubspot.net/hub/212749/file-30155821-jpg/images/cetesb.jpg?t=1430396475718&amp;width=2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0676" y="1886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19694" y="181459"/>
            <a:ext cx="5382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 smtClean="0">
                <a:solidFill>
                  <a:schemeClr val="tx2"/>
                </a:solidFill>
              </a:rPr>
              <a:t>Diretoria </a:t>
            </a:r>
            <a:r>
              <a:rPr lang="pt-BR" sz="1400" b="1" dirty="0">
                <a:solidFill>
                  <a:schemeClr val="tx2"/>
                </a:solidFill>
              </a:rPr>
              <a:t>de Engenharia e Qualidade </a:t>
            </a:r>
            <a:r>
              <a:rPr lang="pt-BR" sz="1400" b="1" dirty="0" smtClean="0">
                <a:solidFill>
                  <a:schemeClr val="tx2"/>
                </a:solidFill>
              </a:rPr>
              <a:t>Ambiental - E </a:t>
            </a:r>
          </a:p>
          <a:p>
            <a:pPr algn="r"/>
            <a:r>
              <a:rPr lang="pt-BR" sz="1400" b="1" dirty="0" smtClean="0">
                <a:solidFill>
                  <a:schemeClr val="tx2"/>
                </a:solidFill>
              </a:rPr>
              <a:t>Departamento de Qualidade Ambiental – EQ </a:t>
            </a:r>
          </a:p>
          <a:p>
            <a:pPr algn="r"/>
            <a:r>
              <a:rPr lang="pt-BR" sz="1400" b="1" dirty="0" smtClean="0">
                <a:solidFill>
                  <a:schemeClr val="tx2"/>
                </a:solidFill>
              </a:rPr>
              <a:t>Divisão de Qualidade das Águas e do Solo – EQA </a:t>
            </a:r>
          </a:p>
          <a:p>
            <a:pPr algn="r"/>
            <a:r>
              <a:rPr lang="pt-BR" sz="1400" b="1" dirty="0" smtClean="0">
                <a:solidFill>
                  <a:schemeClr val="tx2"/>
                </a:solidFill>
              </a:rPr>
              <a:t>Setor de Hidrologia – EQAH</a:t>
            </a:r>
            <a:endParaRPr lang="pt-BR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7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adotadas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</a:t>
            </a:r>
            <a:r>
              <a:rPr lang="pt-BR" dirty="0"/>
              <a:t>construção das curvas de permanência e evolução temporal, foram utilizados meses com, no mínimo, 80% dos dias (24 dias) contendo dados de vazão média </a:t>
            </a:r>
            <a:r>
              <a:rPr lang="pt-BR" dirty="0" smtClean="0"/>
              <a:t>diária, a partir de 2000. </a:t>
            </a:r>
          </a:p>
          <a:p>
            <a:r>
              <a:rPr lang="pt-BR" dirty="0" smtClean="0"/>
              <a:t>Quando há dois postos fluviométricos DAEE próximos a um ponto CETESB de qualidade, seleciona-se para estudo o que estiver mais próximo.</a:t>
            </a:r>
          </a:p>
        </p:txBody>
      </p:sp>
      <p:pic>
        <p:nvPicPr>
          <p:cNvPr id="4" name="Picture 2" descr="http://cdn2.hubspot.net/hub/212749/file-30155821-jpg/images/cetesb.jpg?t=1430396475718&amp;width=2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85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Correspondência </a:t>
            </a:r>
            <a:r>
              <a:rPr lang="pt-BR" dirty="0" err="1" smtClean="0"/>
              <a:t>quali</a:t>
            </a:r>
            <a:r>
              <a:rPr lang="pt-BR" dirty="0" smtClean="0"/>
              <a:t>-quanti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494807"/>
              </p:ext>
            </p:extLst>
          </p:nvPr>
        </p:nvGraphicFramePr>
        <p:xfrm>
          <a:off x="179512" y="1556795"/>
          <a:ext cx="8496944" cy="48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752"/>
                <a:gridCol w="1324754"/>
                <a:gridCol w="2083725"/>
                <a:gridCol w="2975713"/>
              </a:tblGrid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Corpo Hídrico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Ponto CETESB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Cidade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Posto </a:t>
                      </a:r>
                      <a:r>
                        <a:rPr lang="pt-BR" sz="1400" b="1" u="none" strike="noStrike" dirty="0">
                          <a:effectLst/>
                        </a:rPr>
                        <a:t>DAEE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Ribeirão </a:t>
                      </a:r>
                      <a:r>
                        <a:rPr lang="pt-BR" sz="1400" u="none" strike="noStrike" dirty="0" err="1">
                          <a:effectLst/>
                        </a:rPr>
                        <a:t>Lavapés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LAPE 04900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BRAGANÇA </a:t>
                      </a:r>
                      <a:r>
                        <a:rPr lang="pt-BR" sz="1400" u="none" strike="noStrike" dirty="0" smtClean="0">
                          <a:effectLst/>
                        </a:rPr>
                        <a:t>           PAULISTA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Não há </a:t>
                      </a:r>
                      <a:r>
                        <a:rPr lang="pt-BR" sz="1400" u="none" strike="noStrike" dirty="0" smtClean="0">
                          <a:effectLst/>
                        </a:rPr>
                        <a:t>posto</a:t>
                      </a:r>
                      <a:r>
                        <a:rPr lang="pt-BR" sz="1400" u="none" strike="noStrike" baseline="0" dirty="0" smtClean="0">
                          <a:effectLst/>
                        </a:rPr>
                        <a:t> fluviométrico                          no corpo hídrico.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Ribeirão Três Barras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TREB 02950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COSMÓPOLIS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Não há posto</a:t>
                      </a:r>
                      <a:r>
                        <a:rPr lang="pt-BR" sz="1400" u="none" strike="noStrike" baseline="0" dirty="0" smtClean="0">
                          <a:effectLst/>
                        </a:rPr>
                        <a:t> fluviométrico                      no corpo hídrico.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Rio Camanducaia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CMDC 02050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MONTE </a:t>
                      </a:r>
                      <a:r>
                        <a:rPr lang="pt-BR" sz="1400" u="none" strike="noStrike" dirty="0" smtClean="0">
                          <a:effectLst/>
                        </a:rPr>
                        <a:t>ALEGRE                  </a:t>
                      </a:r>
                      <a:r>
                        <a:rPr lang="pt-BR" sz="1400" u="none" strike="noStrike" dirty="0">
                          <a:effectLst/>
                        </a:rPr>
                        <a:t>DO SUL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baseline="0" dirty="0" smtClean="0">
                          <a:effectLst/>
                        </a:rPr>
                        <a:t>Ponto distante de posto DAEE.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Rio Camanducaia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CMDC 02100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MONTE </a:t>
                      </a:r>
                      <a:r>
                        <a:rPr lang="pt-BR" sz="1400" u="none" strike="noStrike" dirty="0" smtClean="0">
                          <a:effectLst/>
                        </a:rPr>
                        <a:t>ALEGRE                 </a:t>
                      </a:r>
                      <a:r>
                        <a:rPr lang="pt-BR" sz="1400" u="none" strike="noStrike" dirty="0">
                          <a:effectLst/>
                        </a:rPr>
                        <a:t>DO SUL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 smtClean="0">
                          <a:effectLst/>
                        </a:rPr>
                        <a:t>3D-002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Rio Camanducaia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CMDC 02300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AMPARO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baseline="0" dirty="0" smtClean="0">
                          <a:effectLst/>
                        </a:rPr>
                        <a:t>Ponto distante de posto DAEE.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Rio Camanducaia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CMDC 02400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AMPARO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baseline="0" dirty="0" smtClean="0">
                          <a:effectLst/>
                        </a:rPr>
                        <a:t>Ponto distante de posto DAEE.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Rio Camanducaia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CMDC 02900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JAGUARIUNA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3D-001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Ribeirão do Pinhal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PIAL 02900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LIMEIRA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Não há posto</a:t>
                      </a:r>
                      <a:r>
                        <a:rPr lang="pt-BR" sz="1400" u="none" strike="noStrike" baseline="0" dirty="0" smtClean="0">
                          <a:effectLst/>
                        </a:rPr>
                        <a:t> fluviométrico                    no corpo hídrico.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38" marR="5738" marT="5738" marB="0" anchor="ctr"/>
                </a:tc>
              </a:tr>
            </a:tbl>
          </a:graphicData>
        </a:graphic>
      </p:graphicFrame>
      <p:pic>
        <p:nvPicPr>
          <p:cNvPr id="5" name="Picture 2" descr="http://cdn2.hubspot.net/hub/212749/file-30155821-jpg/images/cetesb.jpg?t=1430396475718&amp;width=2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14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Correspondência Espacial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203" y="1628800"/>
            <a:ext cx="4959197" cy="5042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7" y="1916832"/>
            <a:ext cx="2817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pt-BR" sz="2400" dirty="0" smtClean="0"/>
              <a:t>Posto </a:t>
            </a:r>
            <a:r>
              <a:rPr lang="pt-BR" sz="2400" dirty="0"/>
              <a:t>3D-001 </a:t>
            </a:r>
            <a:r>
              <a:rPr lang="pt-BR" sz="2400" dirty="0" smtClean="0"/>
              <a:t>6,9 km a montante do Ponto </a:t>
            </a:r>
            <a:r>
              <a:rPr lang="pt-BR" sz="2400" dirty="0"/>
              <a:t>de Qualidade CMDC </a:t>
            </a:r>
            <a:r>
              <a:rPr lang="pt-BR" sz="2400" dirty="0" smtClean="0"/>
              <a:t>02900.</a:t>
            </a:r>
            <a:endParaRPr lang="pt-BR" sz="2400" dirty="0"/>
          </a:p>
        </p:txBody>
      </p:sp>
      <p:pic>
        <p:nvPicPr>
          <p:cNvPr id="7" name="Picture 2" descr="http://cdn2.hubspot.net/hub/212749/file-30155821-jpg/images/cetesb.jpg?t=1430396475718&amp;width=2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19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Correspondência Espacial</a:t>
            </a: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2060848"/>
            <a:ext cx="2592288" cy="2448272"/>
          </a:xfrm>
        </p:spPr>
        <p:txBody>
          <a:bodyPr>
            <a:normAutofit/>
          </a:bodyPr>
          <a:lstStyle/>
          <a:p>
            <a:r>
              <a:rPr lang="pt-BR" dirty="0" smtClean="0"/>
              <a:t>Posto 3D-002 8,6 km a montante do Ponto </a:t>
            </a:r>
            <a:r>
              <a:rPr lang="pt-BR" dirty="0"/>
              <a:t>de </a:t>
            </a:r>
            <a:r>
              <a:rPr lang="pt-BR" dirty="0" smtClean="0"/>
              <a:t>Qualidade CMDC 02100.</a:t>
            </a:r>
            <a:endParaRPr lang="pt-BR" dirty="0"/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248" y="1772816"/>
            <a:ext cx="5493216" cy="4608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cdn2.hubspot.net/hub/212749/file-30155821-jpg/images/cetesb.jpg?t=1430396475718&amp;width=2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10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807" y="1628801"/>
            <a:ext cx="7218505" cy="487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467600" cy="12241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Rio Camanducaia</a:t>
            </a:r>
            <a:br>
              <a:rPr lang="pt-BR" dirty="0" smtClean="0"/>
            </a:br>
            <a:r>
              <a:rPr lang="pt-BR" dirty="0" smtClean="0"/>
              <a:t>Posto Fazenda Barra (3D-001)</a:t>
            </a:r>
            <a:br>
              <a:rPr lang="pt-BR" dirty="0" smtClean="0"/>
            </a:br>
            <a:r>
              <a:rPr lang="pt-BR" dirty="0" smtClean="0"/>
              <a:t>Jaguariúna</a:t>
            </a:r>
            <a:endParaRPr lang="pt-BR" sz="900" dirty="0"/>
          </a:p>
        </p:txBody>
      </p:sp>
      <p:pic>
        <p:nvPicPr>
          <p:cNvPr id="4" name="Picture 2" descr="http://cdn2.hubspot.net/hub/212749/file-30155821-jpg/images/cetesb.jpg?t=1430396475718&amp;width=2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 Explicativo 3 (Ênfase) 11"/>
          <p:cNvSpPr/>
          <p:nvPr/>
        </p:nvSpPr>
        <p:spPr>
          <a:xfrm>
            <a:off x="7380312" y="3460326"/>
            <a:ext cx="1691680" cy="1480842"/>
          </a:xfrm>
          <a:prstGeom prst="accentCallout3">
            <a:avLst>
              <a:gd name="adj1" fmla="val 29186"/>
              <a:gd name="adj2" fmla="val -7572"/>
              <a:gd name="adj3" fmla="val 58756"/>
              <a:gd name="adj4" fmla="val -28087"/>
              <a:gd name="adj5" fmla="val 60518"/>
              <a:gd name="adj6" fmla="val -53350"/>
              <a:gd name="adj7" fmla="val 85405"/>
              <a:gd name="adj8" fmla="val -61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Face à ausência de dados em 2013, ano bastante seco, as vazões Q90 e Q95 podem ser ainda menores</a:t>
            </a:r>
            <a:endParaRPr lang="pt-BR" sz="1400" dirty="0">
              <a:solidFill>
                <a:schemeClr val="accent1"/>
              </a:solidFill>
            </a:endParaRPr>
          </a:p>
        </p:txBody>
      </p:sp>
      <p:sp>
        <p:nvSpPr>
          <p:cNvPr id="16" name="Texto Explicativo 3 (Ênfase) 15"/>
          <p:cNvSpPr/>
          <p:nvPr/>
        </p:nvSpPr>
        <p:spPr>
          <a:xfrm>
            <a:off x="7380312" y="3460326"/>
            <a:ext cx="1691680" cy="1480842"/>
          </a:xfrm>
          <a:prstGeom prst="accentCallout3">
            <a:avLst>
              <a:gd name="adj1" fmla="val 29186"/>
              <a:gd name="adj2" fmla="val -7572"/>
              <a:gd name="adj3" fmla="val 35274"/>
              <a:gd name="adj4" fmla="val -28087"/>
              <a:gd name="adj5" fmla="val 27470"/>
              <a:gd name="adj6" fmla="val -50305"/>
              <a:gd name="adj7" fmla="val -3305"/>
              <a:gd name="adj8" fmla="val -53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Face à ausência de dados em 2013, ano bastante seco, as vazões Q</a:t>
            </a:r>
            <a:r>
              <a:rPr lang="pt-BR" sz="1400" baseline="-25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90</a:t>
            </a:r>
            <a:r>
              <a:rPr lang="pt-BR" sz="1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 Q</a:t>
            </a:r>
            <a:r>
              <a:rPr lang="pt-BR" sz="1400" baseline="-25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95</a:t>
            </a:r>
            <a:r>
              <a:rPr lang="pt-BR" sz="1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podem ser ainda menores</a:t>
            </a:r>
          </a:p>
        </p:txBody>
      </p:sp>
    </p:spTree>
    <p:extLst>
      <p:ext uri="{BB962C8B-B14F-4D97-AF65-F5344CB8AC3E}">
        <p14:creationId xmlns:p14="http://schemas.microsoft.com/office/powerpoint/2010/main" xmlns="" val="27338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28801"/>
            <a:ext cx="7269880" cy="502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Rio Camanducaia</a:t>
            </a:r>
            <a:br>
              <a:rPr lang="pt-BR" dirty="0" smtClean="0"/>
            </a:br>
            <a:r>
              <a:rPr lang="pt-BR" dirty="0" smtClean="0"/>
              <a:t>Posto Monte Alegre do Sul (3D-002)</a:t>
            </a:r>
            <a:br>
              <a:rPr lang="pt-BR" dirty="0" smtClean="0"/>
            </a:br>
            <a:r>
              <a:rPr lang="pt-BR" dirty="0" smtClean="0"/>
              <a:t>Monte Alegre do Sul</a:t>
            </a:r>
            <a:endParaRPr lang="pt-BR" dirty="0"/>
          </a:p>
        </p:txBody>
      </p:sp>
      <p:pic>
        <p:nvPicPr>
          <p:cNvPr id="4" name="Picture 2" descr="http://cdn2.hubspot.net/hub/212749/file-30155821-jpg/images/cetesb.jpg?t=1430396475718&amp;width=2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97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</TotalTime>
  <Words>288</Words>
  <Application>Microsoft Office PowerPoint</Application>
  <PresentationFormat>Apresentação na tela (4:3)</PresentationFormat>
  <Paragraphs>59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Balcão Envidraçado</vt:lpstr>
      <vt:lpstr>Tributários do Rio Jaguari</vt:lpstr>
      <vt:lpstr>Considerações adotadas</vt:lpstr>
      <vt:lpstr>Correspondência quali-quanti</vt:lpstr>
      <vt:lpstr>Correspondência Espacial</vt:lpstr>
      <vt:lpstr>Correspondência Espacial </vt:lpstr>
      <vt:lpstr>Rio Camanducaia Posto Fazenda Barra (3D-001) Jaguariúna</vt:lpstr>
      <vt:lpstr>Rio Camanducaia Posto Monte Alegre do Sul (3D-002) Monte Alegre do Sul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Tributários Rio Jaguari</dc:title>
  <dc:creator>Tania Cristina Holmo Martin Lomazi</dc:creator>
  <cp:lastModifiedBy>Usuario</cp:lastModifiedBy>
  <cp:revision>43</cp:revision>
  <dcterms:created xsi:type="dcterms:W3CDTF">2015-05-08T18:54:03Z</dcterms:created>
  <dcterms:modified xsi:type="dcterms:W3CDTF">2015-06-14T13:34:00Z</dcterms:modified>
</cp:coreProperties>
</file>