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7623" r:id="rId1"/>
    <p:sldMasterId id="2147487610" r:id="rId2"/>
  </p:sldMasterIdLst>
  <p:notesMasterIdLst>
    <p:notesMasterId r:id="rId25"/>
  </p:notesMasterIdLst>
  <p:handoutMasterIdLst>
    <p:handoutMasterId r:id="rId26"/>
  </p:handoutMasterIdLst>
  <p:sldIdLst>
    <p:sldId id="1403" r:id="rId3"/>
    <p:sldId id="1364" r:id="rId4"/>
    <p:sldId id="1400" r:id="rId5"/>
    <p:sldId id="1404" r:id="rId6"/>
    <p:sldId id="1421" r:id="rId7"/>
    <p:sldId id="1405" r:id="rId8"/>
    <p:sldId id="1406" r:id="rId9"/>
    <p:sldId id="1408" r:id="rId10"/>
    <p:sldId id="1416" r:id="rId11"/>
    <p:sldId id="1417" r:id="rId12"/>
    <p:sldId id="1418" r:id="rId13"/>
    <p:sldId id="1411" r:id="rId14"/>
    <p:sldId id="1412" r:id="rId15"/>
    <p:sldId id="1413" r:id="rId16"/>
    <p:sldId id="1415" r:id="rId17"/>
    <p:sldId id="1414" r:id="rId18"/>
    <p:sldId id="1401" r:id="rId19"/>
    <p:sldId id="1419" r:id="rId20"/>
    <p:sldId id="1402" r:id="rId21"/>
    <p:sldId id="1420" r:id="rId22"/>
    <p:sldId id="1422" r:id="rId23"/>
    <p:sldId id="1398" r:id="rId24"/>
  </p:sldIdLst>
  <p:sldSz cx="9144000" cy="6858000" type="screen4x3"/>
  <p:notesSz cx="6888163" cy="100203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C0"/>
    <a:srgbClr val="2D63FD"/>
    <a:srgbClr val="0099DA"/>
    <a:srgbClr val="F8F8F8"/>
    <a:srgbClr val="9A9A9A"/>
    <a:srgbClr val="4E4E4E"/>
    <a:srgbClr val="D6E9F2"/>
    <a:srgbClr val="CFCFCF"/>
    <a:srgbClr val="D5D5D5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2" autoAdjust="0"/>
    <p:restoredTop sz="94296" autoAdjust="0"/>
  </p:normalViewPr>
  <p:slideViewPr>
    <p:cSldViewPr snapToGrid="0">
      <p:cViewPr>
        <p:scale>
          <a:sx n="75" d="100"/>
          <a:sy n="75" d="100"/>
        </p:scale>
        <p:origin x="-124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184" y="-10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1110" y="0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517232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1110" y="9517232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B616027-965F-4F7C-B8A5-351F9751CD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090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110" y="0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1388" y="752475"/>
            <a:ext cx="5005387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881" y="4758617"/>
            <a:ext cx="5512403" cy="451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517232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110" y="9517232"/>
            <a:ext cx="2985494" cy="5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5E83378-5F59-4FE3-BF93-D87541C736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15315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E83378-5F59-4FE3-BF93-D87541C73626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040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E83378-5F59-4FE3-BF93-D87541C73626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45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E83378-5F59-4FE3-BF93-D87541C73626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56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E83378-5F59-4FE3-BF93-D87541C73626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56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wmf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wmf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áfic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10" descr="bolha.png"/>
          <p:cNvPicPr>
            <a:picLocks noChangeAspect="1"/>
          </p:cNvPicPr>
          <p:nvPr userDrawn="1"/>
        </p:nvPicPr>
        <p:blipFill>
          <a:blip r:embed="rId3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692150" y="1638300"/>
            <a:ext cx="7750175" cy="44386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8" name="Rectangle 24"/>
          <p:cNvSpPr>
            <a:spLocks noChangeArrowheads="1"/>
          </p:cNvSpPr>
          <p:nvPr userDrawn="1"/>
        </p:nvSpPr>
        <p:spPr bwMode="auto">
          <a:xfrm>
            <a:off x="349250" y="1739900"/>
            <a:ext cx="7558088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9" name="Imagem 10" descr="fundo_vazado_sem-marca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12" descr="logovazad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625" y="5202238"/>
            <a:ext cx="12747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911225" y="539750"/>
            <a:ext cx="7686510" cy="14465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8" name="Espaço Reservado para Texto 14"/>
          <p:cNvSpPr>
            <a:spLocks noGrp="1"/>
          </p:cNvSpPr>
          <p:nvPr>
            <p:ph type="body" sz="quarter" idx="13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11" name="Espaço Reservado para Gráfico 10"/>
          <p:cNvSpPr>
            <a:spLocks noGrp="1"/>
          </p:cNvSpPr>
          <p:nvPr>
            <p:ph type="chart" sz="quarter" idx="10"/>
          </p:nvPr>
        </p:nvSpPr>
        <p:spPr>
          <a:xfrm>
            <a:off x="784225" y="1887538"/>
            <a:ext cx="7575550" cy="4097337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gráficos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10" descr="bolha.png"/>
          <p:cNvPicPr>
            <a:picLocks noChangeAspect="1"/>
          </p:cNvPicPr>
          <p:nvPr userDrawn="1"/>
        </p:nvPicPr>
        <p:blipFill>
          <a:blip r:embed="rId3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3"/>
          <p:cNvSpPr>
            <a:spLocks noChangeArrowheads="1"/>
          </p:cNvSpPr>
          <p:nvPr userDrawn="1"/>
        </p:nvSpPr>
        <p:spPr bwMode="auto">
          <a:xfrm>
            <a:off x="4918075" y="1638300"/>
            <a:ext cx="3533775" cy="35369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>
            <a:off x="5203825" y="1739900"/>
            <a:ext cx="3581400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2" name="Rectangle 23"/>
          <p:cNvSpPr>
            <a:spLocks noChangeArrowheads="1"/>
          </p:cNvSpPr>
          <p:nvPr userDrawn="1"/>
        </p:nvSpPr>
        <p:spPr bwMode="auto">
          <a:xfrm>
            <a:off x="692150" y="1638300"/>
            <a:ext cx="3533775" cy="35369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349250" y="1739900"/>
            <a:ext cx="3581400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pic>
        <p:nvPicPr>
          <p:cNvPr id="14" name="Imagem 3" descr="fundo_vazado_sem-marca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4" descr="logovazad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625" y="5202238"/>
            <a:ext cx="12747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911225" y="539750"/>
            <a:ext cx="7781513" cy="3698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5" name="Espaço Reservado para Gráfico 14"/>
          <p:cNvSpPr>
            <a:spLocks noGrp="1"/>
          </p:cNvSpPr>
          <p:nvPr>
            <p:ph type="chart" sz="quarter" idx="10"/>
          </p:nvPr>
        </p:nvSpPr>
        <p:spPr>
          <a:xfrm>
            <a:off x="736600" y="1876425"/>
            <a:ext cx="3419475" cy="3241675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7" name="Espaço Reservado para Gráfico 16"/>
          <p:cNvSpPr>
            <a:spLocks noGrp="1"/>
          </p:cNvSpPr>
          <p:nvPr>
            <p:ph type="chart" sz="quarter" idx="11"/>
          </p:nvPr>
        </p:nvSpPr>
        <p:spPr>
          <a:xfrm>
            <a:off x="4975225" y="1887538"/>
            <a:ext cx="3421063" cy="3254375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2"/>
          </p:nvPr>
        </p:nvSpPr>
        <p:spPr>
          <a:xfrm>
            <a:off x="736600" y="5380037"/>
            <a:ext cx="7703065" cy="971335"/>
          </a:xfrm>
          <a:prstGeom prst="rect">
            <a:avLst/>
          </a:prstGeom>
        </p:spPr>
        <p:txBody>
          <a:bodyPr/>
          <a:lstStyle>
            <a:lvl1pPr marL="0">
              <a:defRPr lang="pt-BR" sz="16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2" name="Espaço Reservado para Texto 14"/>
          <p:cNvSpPr>
            <a:spLocks noGrp="1"/>
          </p:cNvSpPr>
          <p:nvPr>
            <p:ph type="body" sz="quarter" idx="13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m gráfic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 descr="bolha.png"/>
          <p:cNvPicPr>
            <a:picLocks noChangeAspect="1"/>
          </p:cNvPicPr>
          <p:nvPr userDrawn="1"/>
        </p:nvPicPr>
        <p:blipFill>
          <a:blip r:embed="rId3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9" descr="fundo_vazado_sem-marca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1" descr="logovazad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625" y="5202238"/>
            <a:ext cx="12747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textos em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8" descr="fundo_vazado_sem-marca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539750"/>
            <a:ext cx="7674635" cy="3698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75" y="5684838"/>
            <a:ext cx="31511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6" descr="fundo_vazado_sem-marca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 userDrawn="1"/>
        </p:nvSpPr>
        <p:spPr bwMode="auto">
          <a:xfrm>
            <a:off x="368300" y="2466975"/>
            <a:ext cx="8429625" cy="24574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8" name="Espaço Reservado para Texto 2"/>
          <p:cNvSpPr txBox="1">
            <a:spLocks/>
          </p:cNvSpPr>
          <p:nvPr userDrawn="1"/>
        </p:nvSpPr>
        <p:spPr bwMode="auto">
          <a:xfrm>
            <a:off x="1141413" y="3551238"/>
            <a:ext cx="7324725" cy="1163637"/>
          </a:xfrm>
          <a:prstGeom prst="rect">
            <a:avLst/>
          </a:prstGeom>
          <a:ln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/>
          <a:lstStyle/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8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pt-BR" sz="1200" b="1" dirty="0" err="1">
                <a:solidFill>
                  <a:schemeClr val="bg1"/>
                </a:solidFill>
                <a:latin typeface="Verdana" pitchFamily="34" charset="0"/>
              </a:rPr>
              <a:t>SaneamentoSabesp</a:t>
            </a: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40000"/>
              </a:spcBef>
              <a:buFont typeface="Arial" pitchFamily="34" charset="0"/>
              <a:buNone/>
              <a:defRPr/>
            </a:pPr>
            <a:endParaRPr lang="pt-BR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Imagem 10" descr="bolha.png"/>
          <p:cNvPicPr>
            <a:picLocks noChangeAspect="1"/>
          </p:cNvPicPr>
          <p:nvPr userDrawn="1"/>
        </p:nvPicPr>
        <p:blipFill>
          <a:blip r:embed="rId5" cstate="print"/>
          <a:srcRect l="65234" t="22604" r="17656" b="52118"/>
          <a:stretch>
            <a:fillRect/>
          </a:stretch>
        </p:blipFill>
        <p:spPr bwMode="auto">
          <a:xfrm>
            <a:off x="6270625" y="746125"/>
            <a:ext cx="23495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Texto 2"/>
          <p:cNvSpPr txBox="1">
            <a:spLocks/>
          </p:cNvSpPr>
          <p:nvPr userDrawn="1"/>
        </p:nvSpPr>
        <p:spPr bwMode="auto">
          <a:xfrm>
            <a:off x="547778" y="2572880"/>
            <a:ext cx="8143376" cy="935037"/>
          </a:xfrm>
          <a:prstGeom prst="rect">
            <a:avLst/>
          </a:prstGeom>
          <a:ln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/>
          <a:lstStyle/>
          <a:p>
            <a:pPr eaLnBrk="0" hangingPunct="0">
              <a:buFont typeface="Arial" pitchFamily="34" charset="0"/>
              <a:buNone/>
              <a:defRPr/>
            </a:pPr>
            <a:r>
              <a:rPr lang="es-ES_tradnl" sz="1800" b="1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Nome</a:t>
            </a:r>
            <a:endParaRPr lang="es-ES_tradnl" sz="16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lang="pt-BR" sz="1600" dirty="0">
                <a:solidFill>
                  <a:schemeClr val="bg1"/>
                </a:solidFill>
                <a:latin typeface="Verdana" pitchFamily="34" charset="0"/>
              </a:rPr>
              <a:t>Cargo: </a:t>
            </a:r>
            <a:endParaRPr lang="es-ES_tradnl" sz="16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lang="es-ES_tradnl" sz="16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Dados para </a:t>
            </a:r>
            <a:r>
              <a:rPr lang="es-ES_tradnl" sz="1600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contato</a:t>
            </a:r>
            <a:r>
              <a:rPr lang="es-ES_tradnl" sz="16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:</a:t>
            </a: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8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40000"/>
              </a:spcBef>
              <a:buFont typeface="Arial" pitchFamily="34" charset="0"/>
              <a:buNone/>
              <a:defRPr/>
            </a:pPr>
            <a:endParaRPr lang="pt-BR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0913" y="4543425"/>
            <a:ext cx="2095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 userDrawn="1"/>
        </p:nvSpPr>
        <p:spPr>
          <a:xfrm>
            <a:off x="1136650" y="4535488"/>
            <a:ext cx="2257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www.flickr.com/sabesp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" name="Retângulo 15"/>
          <p:cNvSpPr/>
          <p:nvPr userDrawn="1"/>
        </p:nvSpPr>
        <p:spPr>
          <a:xfrm>
            <a:off x="1141413" y="4287838"/>
            <a:ext cx="337978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www.facebook.com.br/oficialSabesp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tângulo 16"/>
          <p:cNvSpPr/>
          <p:nvPr userDrawn="1"/>
        </p:nvSpPr>
        <p:spPr>
          <a:xfrm>
            <a:off x="941388" y="3540125"/>
            <a:ext cx="195103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www.sabesp.com.br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8" name="Retângulo 17"/>
          <p:cNvSpPr/>
          <p:nvPr userDrawn="1"/>
        </p:nvSpPr>
        <p:spPr>
          <a:xfrm>
            <a:off x="1122363" y="3821113"/>
            <a:ext cx="11811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es-ES_tradnl" sz="1200" b="1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@</a:t>
            </a:r>
            <a:r>
              <a:rPr lang="es-ES_tradnl" sz="1200" b="1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ciasabesp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 userDrawn="1"/>
        </p:nvSpPr>
        <p:spPr bwMode="auto">
          <a:xfrm>
            <a:off x="576263" y="1077913"/>
            <a:ext cx="2027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dirty="0" smtClean="0">
                <a:solidFill>
                  <a:srgbClr val="4E4E4E"/>
                </a:solidFill>
                <a:latin typeface="Verdana" pitchFamily="34" charset="0"/>
              </a:rPr>
              <a:t>Obrigado</a:t>
            </a:r>
            <a:endParaRPr lang="pt-BR" sz="2800" b="1" dirty="0">
              <a:solidFill>
                <a:srgbClr val="4E4E4E"/>
              </a:solidFill>
              <a:latin typeface="Verdana" pitchFamily="34" charset="0"/>
            </a:endParaRPr>
          </a:p>
        </p:txBody>
      </p:sp>
      <p:pic>
        <p:nvPicPr>
          <p:cNvPr id="1026" name="Picture 2" descr="C:\Users\asousa\Documents\alexsandro\2011\ALEXSANDRO\santa ideia\logo_facebook_f [Converted]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353" y="4291425"/>
            <a:ext cx="213060" cy="213060"/>
          </a:xfrm>
          <a:prstGeom prst="rect">
            <a:avLst/>
          </a:prstGeom>
          <a:noFill/>
        </p:spPr>
      </p:pic>
      <p:pic>
        <p:nvPicPr>
          <p:cNvPr id="1027" name="Picture 3" descr="C:\Users\asousa\Documents\alexsandro\2011\ALEXSANDRO\santa ideia\Twitter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4643" y="3865124"/>
            <a:ext cx="213372" cy="214285"/>
          </a:xfrm>
          <a:prstGeom prst="rect">
            <a:avLst/>
          </a:prstGeom>
          <a:noFill/>
        </p:spPr>
      </p:pic>
      <p:pic>
        <p:nvPicPr>
          <p:cNvPr id="1028" name="Picture 4" descr="C:\Users\asousa\Documents\alexsandro\2011\ALEXSANDRO\santa ideia\youtube_lo-01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41" y="4067774"/>
            <a:ext cx="369910" cy="18770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brig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75" y="5684838"/>
            <a:ext cx="31511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6" descr="fundo_vazado_sem-marca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 userDrawn="1"/>
        </p:nvSpPr>
        <p:spPr bwMode="auto">
          <a:xfrm>
            <a:off x="368300" y="2466975"/>
            <a:ext cx="8429625" cy="24574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8" name="Espaço Reservado para Texto 2"/>
          <p:cNvSpPr txBox="1">
            <a:spLocks/>
          </p:cNvSpPr>
          <p:nvPr userDrawn="1"/>
        </p:nvSpPr>
        <p:spPr bwMode="auto">
          <a:xfrm>
            <a:off x="1141413" y="3551238"/>
            <a:ext cx="7324725" cy="1163637"/>
          </a:xfrm>
          <a:prstGeom prst="rect">
            <a:avLst/>
          </a:prstGeom>
          <a:ln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/>
          <a:lstStyle/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8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pt-BR" sz="1200" b="1" dirty="0" err="1">
                <a:solidFill>
                  <a:schemeClr val="bg1"/>
                </a:solidFill>
                <a:latin typeface="Verdana" pitchFamily="34" charset="0"/>
              </a:rPr>
              <a:t>SaneamentoSabesp</a:t>
            </a: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1200" b="1" dirty="0">
              <a:solidFill>
                <a:schemeClr val="bg1"/>
              </a:solidFill>
              <a:latin typeface="Verdana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40000"/>
              </a:spcBef>
              <a:buFont typeface="Arial" pitchFamily="34" charset="0"/>
              <a:buNone/>
              <a:defRPr/>
            </a:pPr>
            <a:endParaRPr lang="pt-BR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9" name="Imagem 10" descr="bolha.png"/>
          <p:cNvPicPr>
            <a:picLocks noChangeAspect="1"/>
          </p:cNvPicPr>
          <p:nvPr userDrawn="1"/>
        </p:nvPicPr>
        <p:blipFill>
          <a:blip r:embed="rId5" cstate="print"/>
          <a:srcRect l="65234" t="22604" r="17656" b="52118"/>
          <a:stretch>
            <a:fillRect/>
          </a:stretch>
        </p:blipFill>
        <p:spPr bwMode="auto">
          <a:xfrm>
            <a:off x="6270625" y="746125"/>
            <a:ext cx="23495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Texto 2"/>
          <p:cNvSpPr txBox="1">
            <a:spLocks/>
          </p:cNvSpPr>
          <p:nvPr userDrawn="1"/>
        </p:nvSpPr>
        <p:spPr bwMode="auto">
          <a:xfrm>
            <a:off x="547778" y="2572880"/>
            <a:ext cx="8143376" cy="935037"/>
          </a:xfrm>
          <a:prstGeom prst="rect">
            <a:avLst/>
          </a:prstGeom>
          <a:ln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/>
          <a:lstStyle/>
          <a:p>
            <a:pPr eaLnBrk="0" hangingPunct="0">
              <a:buFont typeface="Arial" pitchFamily="34" charset="0"/>
              <a:buNone/>
              <a:defRPr/>
            </a:pPr>
            <a:r>
              <a:rPr lang="es-ES_tradnl" sz="1800" b="1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Nome</a:t>
            </a:r>
            <a:endParaRPr lang="es-ES_tradnl" sz="16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lang="pt-BR" sz="1600" dirty="0">
                <a:solidFill>
                  <a:schemeClr val="bg1"/>
                </a:solidFill>
                <a:latin typeface="Verdana" pitchFamily="34" charset="0"/>
              </a:rPr>
              <a:t>Cargo: </a:t>
            </a:r>
            <a:endParaRPr lang="es-ES_tradnl" sz="16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lang="es-ES_tradnl" sz="16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Dados para </a:t>
            </a:r>
            <a:r>
              <a:rPr lang="es-ES_tradnl" sz="1600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contato</a:t>
            </a:r>
            <a:r>
              <a:rPr lang="es-ES_tradnl" sz="16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:</a:t>
            </a:r>
          </a:p>
          <a:p>
            <a:pPr marL="342900" indent="-342900" eaLnBrk="0" hangingPunct="0">
              <a:buFont typeface="Arial" pitchFamily="34" charset="0"/>
              <a:buNone/>
              <a:defRPr/>
            </a:pPr>
            <a:endParaRPr lang="pt-BR" sz="8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40000"/>
              </a:spcBef>
              <a:buFont typeface="Arial" pitchFamily="34" charset="0"/>
              <a:buNone/>
              <a:defRPr/>
            </a:pPr>
            <a:endParaRPr lang="pt-BR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0913" y="4543425"/>
            <a:ext cx="2095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 userDrawn="1"/>
        </p:nvSpPr>
        <p:spPr>
          <a:xfrm>
            <a:off x="1136650" y="4535488"/>
            <a:ext cx="22574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www.flickr.com/sabesp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" name="Retângulo 15"/>
          <p:cNvSpPr/>
          <p:nvPr userDrawn="1"/>
        </p:nvSpPr>
        <p:spPr>
          <a:xfrm>
            <a:off x="1141413" y="4287838"/>
            <a:ext cx="337978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>
                <a:solidFill>
                  <a:schemeClr val="bg1"/>
                </a:solidFill>
                <a:latin typeface="Verdana" pitchFamily="34" charset="0"/>
              </a:rPr>
              <a:t>www.facebook.com.br/oficialSabesp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tângulo 16"/>
          <p:cNvSpPr/>
          <p:nvPr userDrawn="1"/>
        </p:nvSpPr>
        <p:spPr>
          <a:xfrm>
            <a:off x="941388" y="3540125"/>
            <a:ext cx="1951037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defRPr/>
            </a:pPr>
            <a:r>
              <a:rPr lang="pt-BR" sz="1200" b="1" dirty="0">
                <a:solidFill>
                  <a:schemeClr val="bg1"/>
                </a:solidFill>
                <a:latin typeface="Verdana" pitchFamily="34" charset="0"/>
              </a:rPr>
              <a:t>www.sabesp.com.br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8" name="Retângulo 17"/>
          <p:cNvSpPr/>
          <p:nvPr userDrawn="1"/>
        </p:nvSpPr>
        <p:spPr>
          <a:xfrm>
            <a:off x="1122363" y="3821113"/>
            <a:ext cx="1181100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hangingPunct="0">
              <a:buFont typeface="Arial" pitchFamily="34" charset="0"/>
              <a:buNone/>
              <a:defRPr/>
            </a:pPr>
            <a:r>
              <a:rPr lang="es-ES_tradnl" sz="1200" b="1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@</a:t>
            </a:r>
            <a:r>
              <a:rPr lang="es-ES_tradnl" sz="1200" b="1" dirty="0" err="1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ciasabesp</a:t>
            </a:r>
            <a:endParaRPr lang="es-ES_tradnl" sz="1200" b="1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 userDrawn="1"/>
        </p:nvSpPr>
        <p:spPr bwMode="auto">
          <a:xfrm>
            <a:off x="576263" y="1077913"/>
            <a:ext cx="2027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800" b="1" dirty="0">
                <a:solidFill>
                  <a:srgbClr val="4E4E4E"/>
                </a:solidFill>
                <a:latin typeface="Verdana" pitchFamily="34" charset="0"/>
              </a:rPr>
              <a:t>Obrigada</a:t>
            </a:r>
          </a:p>
        </p:txBody>
      </p:sp>
      <p:pic>
        <p:nvPicPr>
          <p:cNvPr id="1026" name="Picture 2" descr="C:\Users\asousa\Documents\alexsandro\2011\ALEXSANDRO\santa ideia\logo_facebook_f [Converted]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2353" y="4291425"/>
            <a:ext cx="213060" cy="213060"/>
          </a:xfrm>
          <a:prstGeom prst="rect">
            <a:avLst/>
          </a:prstGeom>
          <a:noFill/>
        </p:spPr>
      </p:pic>
      <p:pic>
        <p:nvPicPr>
          <p:cNvPr id="1027" name="Picture 3" descr="C:\Users\asousa\Documents\alexsandro\2011\ALEXSANDRO\santa ideia\Twitter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4643" y="3865124"/>
            <a:ext cx="213372" cy="214285"/>
          </a:xfrm>
          <a:prstGeom prst="rect">
            <a:avLst/>
          </a:prstGeom>
          <a:noFill/>
        </p:spPr>
      </p:pic>
      <p:pic>
        <p:nvPicPr>
          <p:cNvPr id="1028" name="Picture 4" descr="C:\Users\asousa\Documents\alexsandro\2011\ALEXSANDRO\santa ideia\youtube_lo-01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5941" y="4067774"/>
            <a:ext cx="369910" cy="187703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7"/>
          <p:cNvSpPr>
            <a:spLocks noGrp="1"/>
          </p:cNvSpPr>
          <p:nvPr>
            <p:ph type="title"/>
          </p:nvPr>
        </p:nvSpPr>
        <p:spPr bwMode="auto">
          <a:xfrm>
            <a:off x="374650" y="2622550"/>
            <a:ext cx="37703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Título</a:t>
            </a:r>
          </a:p>
        </p:txBody>
      </p:sp>
      <p:pic>
        <p:nvPicPr>
          <p:cNvPr id="1027" name="Imagem 4" descr="apresentacao capa nad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magem 4" descr="AssGovernoHorizontal_2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8" y="5581650"/>
            <a:ext cx="3941762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 userDrawn="1"/>
        </p:nvSpPr>
        <p:spPr>
          <a:xfrm>
            <a:off x="5203179" y="2832213"/>
            <a:ext cx="2888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/>
                </a:solidFill>
              </a:rPr>
              <a:t>Interligação entre as Represas Jaguari (PS) e Atibainha (</a:t>
            </a:r>
            <a:r>
              <a:rPr lang="pt-BR" sz="2400" b="1" dirty="0" err="1" smtClean="0">
                <a:solidFill>
                  <a:schemeClr val="tx2"/>
                </a:solidFill>
              </a:rPr>
              <a:t>PCJ</a:t>
            </a:r>
            <a:r>
              <a:rPr lang="pt-BR" sz="2400" b="1" dirty="0" smtClean="0">
                <a:solidFill>
                  <a:schemeClr val="tx2"/>
                </a:solidFill>
              </a:rPr>
              <a:t>)</a:t>
            </a:r>
            <a:endParaRPr lang="pt-BR" sz="2400" b="1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175" r:id="rId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pt-BR" sz="3600" b="1" kern="1200" dirty="0">
          <a:solidFill>
            <a:srgbClr val="F8F8F8"/>
          </a:solidFill>
          <a:latin typeface="Verdana" pitchFamily="34" charset="0"/>
          <a:ea typeface="+mn-ea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pt-BR" sz="1400" kern="1200" dirty="0">
          <a:solidFill>
            <a:srgbClr val="4E4E4E"/>
          </a:solidFill>
          <a:latin typeface="Verdana" pitchFamily="34" charset="0"/>
          <a:ea typeface="+mn-ea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9" descr="fundo escur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m 10" descr="bolha.png"/>
          <p:cNvPicPr>
            <a:picLocks noChangeAspect="1"/>
          </p:cNvPicPr>
          <p:nvPr/>
        </p:nvPicPr>
        <p:blipFill>
          <a:blip r:embed="rId10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Imagem 5" descr="fundo_vazado_sem-marca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Imagem 7" descr="logovazad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0625" y="5202238"/>
            <a:ext cx="12747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192" r:id="rId1"/>
    <p:sldLayoutId id="2147488193" r:id="rId2"/>
    <p:sldLayoutId id="2147488194" r:id="rId3"/>
    <p:sldLayoutId id="2147488195" r:id="rId4"/>
    <p:sldLayoutId id="2147488176" r:id="rId5"/>
    <p:sldLayoutId id="2147488198" r:id="rId6"/>
    <p:sldLayoutId id="2147488199" r:id="rId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4400" b="1" kern="1200" dirty="0">
          <a:solidFill>
            <a:srgbClr val="0099DA"/>
          </a:solidFill>
          <a:latin typeface="Verdana" pitchFamily="34" charset="0"/>
          <a:ea typeface="+mn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40000"/>
        </a:spcBef>
        <a:spcAft>
          <a:spcPct val="0"/>
        </a:spcAft>
        <a:buFont typeface="Arial" charset="0"/>
        <a:buChar char="•"/>
        <a:defRPr lang="pt-BR" sz="1400" kern="1200" dirty="0">
          <a:solidFill>
            <a:srgbClr val="4E4E4E"/>
          </a:solidFill>
          <a:latin typeface="Verdana" pitchFamily="34" charset="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888" y="2832943"/>
            <a:ext cx="4343008" cy="929853"/>
          </a:xfrm>
        </p:spPr>
        <p:txBody>
          <a:bodyPr/>
          <a:lstStyle/>
          <a:p>
            <a:r>
              <a:rPr lang="pt-BR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CBH-PCJ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Empreendimentos</a:t>
            </a:r>
            <a:b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EIA/RIMA</a:t>
            </a:r>
            <a:b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de Interligação.</a:t>
            </a:r>
            <a:br>
              <a:rPr lang="pt-BR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Piracicaba, 14/04/2015</a:t>
            </a:r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17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Naturais Protegidas na AII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\\PRIME-00\Arquivos\10_Sabesp\09_Jaguari\Apresentações\Areas_Protegid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28" y="1066985"/>
            <a:ext cx="8049490" cy="53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445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da Terra na AII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03" y="954197"/>
            <a:ext cx="6651897" cy="553576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4800" y="956733"/>
            <a:ext cx="965200" cy="566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899400" y="956733"/>
            <a:ext cx="965200" cy="566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183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Traçado Túnel e AID na bacia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PCJ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1/3. Emboque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11 Emboq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32" y="1049125"/>
            <a:ext cx="8542867" cy="54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61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Traçado Túnel e AID na bacia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PCJ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2/3. Janela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Slide 12-Tracado_AID_2_Jane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067" y="1125926"/>
            <a:ext cx="8466667" cy="53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22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9318" y="491198"/>
            <a:ext cx="8135670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Traçado e AID na bacia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PCJ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3/3. Desemboque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13-Tracado_AID_3_Desemboq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533" y="1185061"/>
            <a:ext cx="8449734" cy="53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16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Janela de Acesso ao Túnel Auxiliar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166221"/>
            <a:ext cx="8839200" cy="53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13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Desemboque e Descarga no Atibainha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Slide  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30" y="1148182"/>
            <a:ext cx="8525933" cy="535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02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Intervenções na Bacia do Atibainha (</a:t>
            </a:r>
            <a:r>
              <a:rPr lang="pt-B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PCJ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1773" y="1095461"/>
            <a:ext cx="8464269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Descarga de 5,13 m</a:t>
            </a:r>
            <a:r>
              <a:rPr lang="pt-BR" baseline="300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/s (média anual): 162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hm</a:t>
            </a:r>
            <a:r>
              <a:rPr lang="pt-BR" baseline="30000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/ano no reservatório Atibainha. Q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máx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= 8,5 m</a:t>
            </a:r>
            <a:r>
              <a:rPr lang="pt-BR" baseline="300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/s. Interface positiva com a operação do Sistema Cantareira.</a:t>
            </a:r>
          </a:p>
          <a:p>
            <a:pPr marL="284400" indent="-285750" algn="just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Túnel adutor com 4,77 km na bacia (6,1 km de extensão total).</a:t>
            </a:r>
          </a:p>
          <a:p>
            <a:pPr marL="284400" indent="-285750" algn="just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Desemboque e estruturas de descarga no reservatório Atibainha. </a:t>
            </a:r>
            <a:endParaRPr lang="pt-BR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4400" indent="-285750" algn="just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Túnel auxiliar intermediário, com 0,42 km; Janela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 acesso ao túnel auxiliar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84400" indent="-285750" algn="just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Utilização de trechos de estradas vicinais para a circulação de obras</a:t>
            </a:r>
          </a:p>
          <a:p>
            <a:pPr marL="284400" indent="-285750" algn="just">
              <a:spcBef>
                <a:spcPts val="0"/>
              </a:spcBef>
              <a:spcAft>
                <a:spcPts val="18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Em 2ª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Etapa: Instalações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para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inversão do fluxo: captação com bombas flutuantes, e dispositivos para pressurização do túnel. Operação em situações de cheia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31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Baixo Impacto Ambiental </a:t>
            </a:r>
            <a:r>
              <a:rPr lang="pt-BR" u="sng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 bacia Atibainha</a:t>
            </a:r>
            <a:endParaRPr lang="pt-BR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1773" y="1019261"/>
            <a:ext cx="846426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Presença de operações e trabalhadores em duas frentes de obras localizadas: no Desemboque e na Janela de Acesso</a:t>
            </a:r>
          </a:p>
          <a:p>
            <a:pPr marL="11880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Tráfego de caminhões e máquinas por estradas vicinais de Nazaré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Pta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Incômodos da obra: Pequena magnitude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 de curta duração (áreas rurais com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muito baixa ocupação e baixo volume de tráfego nas vicinais). </a:t>
            </a:r>
            <a:endParaRPr lang="pt-BR" u="sng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Obra do Desemboque em baía fechada: Facilita os cuidados para evitar afluxo de sedimentos ao reservatório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Terraplenagem e bota-foras: cuidados para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evitar erosão e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assoreamento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Travessia em túnel da serra do Rib. Acima: evita solos frágeis e mata nativa</a:t>
            </a:r>
            <a:endParaRPr lang="pt-BR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Supressão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Vegetação: Muito pequena.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Nativa: 0,30 ha; Antropizada: 0,63 ha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Intervenção em APP: 1,16 ha (desemboque, faixa de 100 m do reservatório)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Intervenções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apenas pontuais nas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APAs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Piracantareira</a:t>
            </a: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Não há travessia de cursos d’água nem riscos de afetação de nascentes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Qualidade da água boa em ambos reservatórios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Biota aquática com características similares em ambas bacias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Relocação de população: zero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596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Programas Ambientais</a:t>
            </a:r>
            <a:endParaRPr lang="pt-BR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74478" y="977605"/>
            <a:ext cx="8364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300"/>
              </a:spcBef>
            </a:pPr>
            <a:r>
              <a:rPr lang="pt-BR" altLang="pt-BR" sz="1600" b="1" dirty="0"/>
              <a:t>Para prevenir, mitigar, compensar e controlar os impactos, o Plano de Manejo Ambiental contempla </a:t>
            </a:r>
            <a:r>
              <a:rPr lang="pt-BR" altLang="pt-BR" sz="1600" b="1" dirty="0" smtClean="0"/>
              <a:t>17 </a:t>
            </a:r>
            <a:r>
              <a:rPr lang="pt-BR" altLang="pt-BR" sz="1600" b="1" dirty="0"/>
              <a:t>Programas Ambientais, com </a:t>
            </a:r>
            <a:r>
              <a:rPr lang="pt-BR" altLang="pt-BR" sz="1600" b="1" dirty="0" smtClean="0"/>
              <a:t>25 Subprogramas</a:t>
            </a:r>
            <a:endParaRPr lang="pt-BR" altLang="pt-BR" sz="16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6386" y="1686991"/>
            <a:ext cx="4254166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/>
            </a:pPr>
            <a:r>
              <a:rPr lang="pt-BR" altLang="pt-BR" sz="1400" dirty="0"/>
              <a:t>Gestão Ambiental do Empreendimento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/>
            </a:pPr>
            <a:r>
              <a:rPr lang="pt-BR" altLang="pt-BR" sz="1400" dirty="0"/>
              <a:t>Controle Ambiental da Construção - </a:t>
            </a:r>
            <a:r>
              <a:rPr lang="pt-BR" altLang="pt-BR" sz="1400" dirty="0" err="1"/>
              <a:t>PCA</a:t>
            </a:r>
            <a:endParaRPr lang="pt-BR" altLang="pt-BR" sz="1400" dirty="0"/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Gestão </a:t>
            </a:r>
            <a:r>
              <a:rPr lang="pt-BR" altLang="pt-BR" sz="1400" dirty="0" err="1" smtClean="0"/>
              <a:t>Amb</a:t>
            </a:r>
            <a:r>
              <a:rPr lang="pt-BR" altLang="pt-BR" sz="1400" dirty="0" smtClean="0"/>
              <a:t>. Áreas de Apoio à Obras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Controle </a:t>
            </a:r>
            <a:r>
              <a:rPr lang="pt-BR" altLang="pt-BR" sz="1400" dirty="0"/>
              <a:t>da Supressão de Vegetação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Controle de Erosão, Assoreamento e Estabilidade de Taludes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Travessias de Cursos d’Água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Gerenciamento de Resíduos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Controle </a:t>
            </a:r>
            <a:r>
              <a:rPr lang="pt-BR" altLang="pt-BR" sz="1400" dirty="0"/>
              <a:t>de Poluição em Áreas de Apoio e Frentes de Trabalho (Efluentes, Emissões, Ruído, Contaminação)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Controle </a:t>
            </a:r>
            <a:r>
              <a:rPr lang="pt-BR" altLang="pt-BR" sz="1400" dirty="0" err="1" smtClean="0"/>
              <a:t>Amb</a:t>
            </a:r>
            <a:r>
              <a:rPr lang="pt-BR" altLang="pt-BR" sz="1400" dirty="0" smtClean="0"/>
              <a:t>. na Execução do Túnel</a:t>
            </a:r>
            <a:endParaRPr lang="pt-BR" altLang="pt-BR" sz="1400" dirty="0"/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err="1" smtClean="0"/>
              <a:t>Minimiz</a:t>
            </a:r>
            <a:r>
              <a:rPr lang="pt-BR" altLang="pt-BR" sz="1400" dirty="0" smtClean="0"/>
              <a:t>. </a:t>
            </a:r>
            <a:r>
              <a:rPr lang="pt-BR" altLang="pt-BR" sz="1400" dirty="0"/>
              <a:t>Incômodos </a:t>
            </a:r>
            <a:r>
              <a:rPr lang="pt-BR" altLang="pt-BR" sz="1400" dirty="0" smtClean="0"/>
              <a:t>a </a:t>
            </a:r>
            <a:r>
              <a:rPr lang="pt-BR" altLang="pt-BR" sz="1400" dirty="0" err="1" smtClean="0"/>
              <a:t>Ocup</a:t>
            </a:r>
            <a:r>
              <a:rPr lang="pt-BR" altLang="pt-BR" sz="1400" dirty="0" smtClean="0"/>
              <a:t>. Lindeiras</a:t>
            </a:r>
            <a:endParaRPr lang="pt-BR" altLang="pt-BR" sz="1400" dirty="0"/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Controle do Tráfego de Obras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err="1" smtClean="0"/>
              <a:t>Monit</a:t>
            </a:r>
            <a:r>
              <a:rPr lang="pt-BR" altLang="pt-BR" sz="1400" dirty="0"/>
              <a:t>. Impactos a Edificações Lindeiras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Mobilização </a:t>
            </a:r>
            <a:r>
              <a:rPr lang="pt-BR" altLang="pt-BR" sz="1400" dirty="0"/>
              <a:t>e Desmobilização de </a:t>
            </a:r>
            <a:r>
              <a:rPr lang="pt-BR" altLang="pt-BR" sz="1400" dirty="0" err="1"/>
              <a:t>M.O</a:t>
            </a:r>
            <a:r>
              <a:rPr lang="pt-BR" altLang="pt-BR" sz="1400" dirty="0"/>
              <a:t>.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Treinamento </a:t>
            </a:r>
            <a:r>
              <a:rPr lang="pt-BR" altLang="pt-BR" sz="1400" dirty="0" err="1"/>
              <a:t>Amb</a:t>
            </a:r>
            <a:r>
              <a:rPr lang="pt-BR" altLang="pt-BR" sz="1400" dirty="0"/>
              <a:t>. / Código de Conduta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30945" y="1686991"/>
            <a:ext cx="398937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 startAt="13"/>
            </a:pPr>
            <a:r>
              <a:rPr lang="pt-BR" altLang="pt-BR" sz="1400" dirty="0"/>
              <a:t>Gerenciamento de Riscos na Construção e Ação em Emergências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 startAt="14"/>
            </a:pPr>
            <a:r>
              <a:rPr lang="pt-BR" altLang="pt-BR" sz="1400" dirty="0"/>
              <a:t>Segurança do Trabalho e Saúde Ocupacional na Construção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 startAt="15"/>
            </a:pPr>
            <a:r>
              <a:rPr lang="pt-BR" altLang="pt-BR" sz="1400" dirty="0"/>
              <a:t>Gerenciamento de Obras em Áreas Contaminadas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3"/>
            </a:pPr>
            <a:r>
              <a:rPr lang="pt-BR" altLang="pt-BR" sz="1400" dirty="0"/>
              <a:t>Articulação Institucional</a:t>
            </a:r>
          </a:p>
          <a:p>
            <a:pPr marL="800100" lvl="2" indent="-342900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Interfaces Institucionais</a:t>
            </a:r>
          </a:p>
          <a:p>
            <a:pPr marL="800100" lvl="2" indent="-342900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Compatibilização Técnica de Interferências</a:t>
            </a:r>
          </a:p>
          <a:p>
            <a:pPr marL="800100" lvl="2" indent="-342900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Obtenção da Outorga de </a:t>
            </a:r>
            <a:r>
              <a:rPr lang="pt-BR" altLang="pt-BR" sz="1400" dirty="0" smtClean="0"/>
              <a:t>Direito de Uso da Água</a:t>
            </a:r>
            <a:endParaRPr lang="pt-BR" altLang="pt-BR" sz="1400" dirty="0"/>
          </a:p>
          <a:p>
            <a:pPr marL="342900" lvl="1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4"/>
            </a:pPr>
            <a:r>
              <a:rPr lang="pt-BR" altLang="pt-BR" sz="1400" dirty="0" smtClean="0"/>
              <a:t>Obtenção </a:t>
            </a:r>
            <a:r>
              <a:rPr lang="pt-BR" altLang="pt-BR" sz="1400" dirty="0"/>
              <a:t>e Liberação de Áreas</a:t>
            </a:r>
          </a:p>
          <a:p>
            <a:pPr marL="800100" lvl="2" indent="-342900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Obtenção de Áreas (Desapropriação, Servidão e Ocupação Temporária)</a:t>
            </a:r>
            <a:endParaRPr lang="pt-BR" altLang="pt-BR" sz="1400" dirty="0"/>
          </a:p>
          <a:p>
            <a:pPr marL="800100" lvl="2" indent="-342900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Bloqueio de Áreas Minerárias</a:t>
            </a:r>
          </a:p>
          <a:p>
            <a:pPr marL="0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5"/>
            </a:pPr>
            <a:r>
              <a:rPr lang="pt-BR" altLang="pt-BR" sz="1400" dirty="0"/>
              <a:t>Relocação de População e Ativ. Afetadas</a:t>
            </a:r>
          </a:p>
          <a:p>
            <a:pPr marL="342000" indent="0" eaLnBrk="1" hangingPunct="1">
              <a:spcBef>
                <a:spcPts val="0"/>
              </a:spcBef>
              <a:buClr>
                <a:srgbClr val="021A4A"/>
              </a:buClr>
              <a:buSzPct val="100000"/>
            </a:pPr>
            <a:r>
              <a:rPr lang="pt-BR" altLang="pt-BR" sz="1400" dirty="0"/>
              <a:t>(eventual, caso necessário</a:t>
            </a:r>
            <a:r>
              <a:rPr lang="pt-BR" altLang="pt-BR" sz="1400" dirty="0" smtClean="0"/>
              <a:t>)</a:t>
            </a:r>
            <a:endParaRPr lang="pt-BR" altLang="pt-BR" sz="1400" dirty="0"/>
          </a:p>
        </p:txBody>
      </p:sp>
    </p:spTree>
    <p:extLst>
      <p:ext uri="{BB962C8B-B14F-4D97-AF65-F5344CB8AC3E}">
        <p14:creationId xmlns:p14="http://schemas.microsoft.com/office/powerpoint/2010/main" val="1690293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Licença Ambiental Prévia (LP) – EIA/RIMA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9865" y="930585"/>
            <a:ext cx="8504729" cy="5698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CETESB emitiu Termo de Referência para o EIA/RIMA em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30/05/2014. Estudos ambientais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iniciados em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22/09/2014, com prazo de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5 meses 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Conteúdo do Estudo de Impacto Ambiental (EIA/RIMA):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Caracterização das obras e operação do empreendimento proposto;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Diagnóstico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 situação ambiental prévia: meio ambiente físico, biótico e socioeconômico; Áreas de influência direta e indireta; Contexto macrorregional: Bacias PS e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PCJ</a:t>
            </a: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Avaliação dos impactos nas fases de implantação e operação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Definição das medidas preventivas, mitigadoras e compensatórias</a:t>
            </a:r>
          </a:p>
          <a:p>
            <a:pPr marL="576000" lvl="1" indent="-285750" algn="just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Condições para a viabilidade ambiental do empreendimento.</a:t>
            </a:r>
          </a:p>
          <a:p>
            <a:pPr marL="285750" indent="-285750" algn="just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EIA/RIMA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protocolizado na CETESB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em 24/02/2015, instruindo Solicitação de emissão de LP</a:t>
            </a:r>
          </a:p>
          <a:p>
            <a:pPr marL="285750" indent="-285750" algn="just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CETESB analisa o EIA, colhe manifestações e elabora Parecer Técnico.</a:t>
            </a:r>
          </a:p>
          <a:p>
            <a:pPr marL="285750" indent="-285750" algn="just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CONSEMA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realiza Audiências Públicas e delibera sobre a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viabilidade ambiental do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empreendimento.</a:t>
            </a:r>
          </a:p>
          <a:p>
            <a:pPr marL="285750" indent="-285750" algn="just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CETESB emite LP e fixa condições a serem cumpridas nas fases de implantação e operação do empreendimento.</a:t>
            </a:r>
          </a:p>
        </p:txBody>
      </p:sp>
    </p:spTree>
    <p:extLst>
      <p:ext uri="{BB962C8B-B14F-4D97-AF65-F5344CB8AC3E}">
        <p14:creationId xmlns:p14="http://schemas.microsoft.com/office/powerpoint/2010/main" val="1142764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Programas Ambientais </a:t>
            </a:r>
            <a:r>
              <a:rPr lang="pt-BR" sz="2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(cont.)</a:t>
            </a:r>
            <a:endParaRPr lang="pt-BR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77012" y="1258098"/>
            <a:ext cx="4146436" cy="484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6"/>
            </a:pPr>
            <a:r>
              <a:rPr lang="pt-BR" altLang="pt-BR" sz="1400" dirty="0" smtClean="0"/>
              <a:t>Interação </a:t>
            </a:r>
            <a:r>
              <a:rPr lang="pt-BR" altLang="pt-BR" sz="1400" dirty="0"/>
              <a:t>e Comunicação </a:t>
            </a:r>
            <a:r>
              <a:rPr lang="pt-BR" altLang="pt-BR" sz="1400" dirty="0" smtClean="0"/>
              <a:t>Social</a:t>
            </a:r>
          </a:p>
          <a:p>
            <a:pPr marL="342000" lvl="1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6"/>
            </a:pPr>
            <a:r>
              <a:rPr lang="pt-BR" altLang="pt-BR" sz="1400" dirty="0"/>
              <a:t>Proteção do Patrimônio Arqueológico, Histórico e Cultural</a:t>
            </a:r>
          </a:p>
          <a:p>
            <a:pPr marL="0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8"/>
            </a:pPr>
            <a:r>
              <a:rPr lang="pt-BR" altLang="pt-BR" sz="1400" dirty="0" smtClean="0"/>
              <a:t>Recuperação </a:t>
            </a:r>
            <a:r>
              <a:rPr lang="pt-BR" altLang="pt-BR" sz="1400" dirty="0"/>
              <a:t>Funcional e </a:t>
            </a:r>
            <a:r>
              <a:rPr lang="pt-BR" altLang="pt-BR" sz="1400" dirty="0" smtClean="0"/>
              <a:t>Paisagística</a:t>
            </a:r>
          </a:p>
          <a:p>
            <a:pPr marL="0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8"/>
            </a:pPr>
            <a:r>
              <a:rPr lang="pt-BR" altLang="pt-BR" sz="1400" dirty="0"/>
              <a:t>Manejo e </a:t>
            </a:r>
            <a:r>
              <a:rPr lang="pt-BR" altLang="pt-BR" sz="1400" dirty="0" smtClean="0"/>
              <a:t>Reposição Florestal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Resgate e Reintrodução de Germoplasma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 smtClean="0"/>
              <a:t>Reposição Florestal</a:t>
            </a:r>
            <a:endParaRPr lang="pt-BR" altLang="pt-BR" sz="1400" dirty="0"/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0"/>
            </a:pPr>
            <a:r>
              <a:rPr lang="pt-BR" altLang="pt-BR" sz="1400" dirty="0"/>
              <a:t>Estudos e Proteção da Fauna Silvestre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Resgate e Salvamento da Fauna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Monitoramento da Fauna Silvestre</a:t>
            </a:r>
          </a:p>
          <a:p>
            <a:pPr lvl="1" eaLnBrk="1" hangingPunct="1">
              <a:spcBef>
                <a:spcPts val="400"/>
              </a:spcBef>
              <a:buClr>
                <a:srgbClr val="021A4A"/>
              </a:buClr>
              <a:buSzPct val="90000"/>
              <a:buFont typeface="+mj-lt"/>
              <a:buAutoNum type="arabicPeriod"/>
            </a:pPr>
            <a:r>
              <a:rPr lang="pt-BR" altLang="pt-BR" sz="1400" dirty="0"/>
              <a:t>Conservação da Fauna Silvestre</a:t>
            </a:r>
          </a:p>
          <a:p>
            <a:pPr marL="342900" lvl="1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1"/>
            </a:pPr>
            <a:r>
              <a:rPr lang="pt-BR" altLang="pt-BR" sz="1400" dirty="0"/>
              <a:t>Monitoramento Limnológico e Qualidade de Água</a:t>
            </a:r>
          </a:p>
          <a:p>
            <a:pPr marL="342900" lvl="1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1"/>
            </a:pPr>
            <a:r>
              <a:rPr lang="pt-BR" altLang="pt-BR" sz="1400" dirty="0"/>
              <a:t>Compensação </a:t>
            </a:r>
            <a:r>
              <a:rPr lang="pt-BR" altLang="pt-BR" sz="1400" dirty="0" smtClean="0"/>
              <a:t>Ambiental para </a:t>
            </a:r>
            <a:r>
              <a:rPr lang="pt-BR" altLang="pt-BR" sz="1400" dirty="0" err="1" smtClean="0"/>
              <a:t>UCs</a:t>
            </a:r>
            <a:r>
              <a:rPr lang="pt-BR" altLang="pt-BR" sz="1400" dirty="0" smtClean="0"/>
              <a:t> (decisão da SMA)</a:t>
            </a:r>
            <a:endParaRPr lang="pt-BR" altLang="pt-BR" sz="1400" dirty="0" smtClean="0"/>
          </a:p>
          <a:p>
            <a:pPr marL="342900" lvl="1" eaLnBrk="1" hangingPunct="1">
              <a:spcBef>
                <a:spcPts val="400"/>
              </a:spcBef>
              <a:buClr>
                <a:srgbClr val="021A4A"/>
              </a:buClr>
              <a:buSzPct val="75000"/>
              <a:buFont typeface="Wingdings" panose="05000000000000000000" pitchFamily="2" charset="2"/>
              <a:buChar char="q"/>
            </a:pPr>
            <a:endParaRPr lang="pt-BR" altLang="pt-BR" sz="1400" dirty="0"/>
          </a:p>
          <a:p>
            <a:pPr marL="457200" lvl="2" indent="0" eaLnBrk="1" hangingPunct="1">
              <a:spcBef>
                <a:spcPts val="400"/>
              </a:spcBef>
              <a:buClr>
                <a:srgbClr val="021A4A"/>
              </a:buClr>
              <a:buSzPct val="75000"/>
            </a:pPr>
            <a:endParaRPr lang="pt-BR" altLang="pt-BR" sz="1400" dirty="0"/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75000"/>
              <a:buFont typeface="Wingdings" panose="05000000000000000000" pitchFamily="2" charset="2"/>
              <a:buChar char="n"/>
            </a:pPr>
            <a:endParaRPr lang="pt-BR" altLang="pt-BR" sz="1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23448" y="1258098"/>
            <a:ext cx="424831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3800" lvl="1" indent="-342900"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3"/>
            </a:pPr>
            <a:r>
              <a:rPr lang="pt-BR" altLang="pt-BR" sz="1400" dirty="0"/>
              <a:t>Apoio aos Municípios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4"/>
            </a:pPr>
            <a:r>
              <a:rPr lang="pt-BR" altLang="pt-BR" sz="1400" dirty="0"/>
              <a:t>Educação Ambiental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4"/>
            </a:pPr>
            <a:r>
              <a:rPr lang="pt-BR" altLang="pt-BR" sz="1400" dirty="0" smtClean="0"/>
              <a:t>Monitoramento </a:t>
            </a:r>
            <a:r>
              <a:rPr lang="pt-BR" altLang="pt-BR" sz="1400" dirty="0"/>
              <a:t>Ambiental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4"/>
            </a:pPr>
            <a:r>
              <a:rPr lang="pt-BR" altLang="pt-BR" sz="1400" dirty="0"/>
              <a:t>Controle de Impactos de Operação</a:t>
            </a:r>
          </a:p>
          <a:p>
            <a:pPr eaLnBrk="1" hangingPunct="1">
              <a:spcBef>
                <a:spcPts val="400"/>
              </a:spcBef>
              <a:buClr>
                <a:srgbClr val="021A4A"/>
              </a:buClr>
              <a:buSzPct val="100000"/>
              <a:buFont typeface="+mj-lt"/>
              <a:buAutoNum type="arabicPeriod" startAt="14"/>
            </a:pPr>
            <a:r>
              <a:rPr lang="pt-BR" altLang="pt-BR" sz="1400" dirty="0"/>
              <a:t>Gerenciamento de Riscos e Plano de Ação em Emergências na Operação</a:t>
            </a:r>
          </a:p>
        </p:txBody>
      </p:sp>
    </p:spTree>
    <p:extLst>
      <p:ext uri="{BB962C8B-B14F-4D97-AF65-F5344CB8AC3E}">
        <p14:creationId xmlns:p14="http://schemas.microsoft.com/office/powerpoint/2010/main" val="2778005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Benefícios para as Bacias PCJ</a:t>
            </a:r>
            <a:endParaRPr lang="pt-BR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06400" y="1187996"/>
            <a:ext cx="82804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pt-BR" sz="24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Curto prazo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Acelerar a recuperação do Sistema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Cantareira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Permanente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Aumento da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segurança hídrica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 Sistema Cantareira, com redução do risco de falhas em estiagens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críticas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u="sng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Durante a obra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Arrecadação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 ISS sobre os serviços de construção civil em Nazaré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Paulista. Dinamização 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temporária da economia 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local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u="sng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2ª Etapa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Redução dos </a:t>
            </a:r>
            <a:r>
              <a:rPr lang="pt-BR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vertimentos</a:t>
            </a: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e riscos de inundações no rio Atibaia</a:t>
            </a:r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41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110" y="2556164"/>
            <a:ext cx="5226627" cy="923330"/>
          </a:xfrm>
          <a:prstGeom prst="rect">
            <a:avLst/>
          </a:prstGeom>
          <a:solidFill>
            <a:srgbClr val="0072C0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white"/>
                </a:solidFill>
                <a:hlinkClick r:id=""/>
              </a:rPr>
              <a:t>Anelise Brigano Luzio</a:t>
            </a:r>
          </a:p>
          <a:p>
            <a:r>
              <a:rPr lang="pt-BR" dirty="0" smtClean="0">
                <a:solidFill>
                  <a:prstClr val="white"/>
                </a:solidFill>
                <a:hlinkClick r:id=""/>
              </a:rPr>
              <a:t>aluzio@sabesp.com.br</a:t>
            </a:r>
            <a:endParaRPr lang="pt-BR" dirty="0" smtClean="0">
              <a:solidFill>
                <a:prstClr val="white"/>
              </a:solidFill>
            </a:endParaRPr>
          </a:p>
          <a:p>
            <a:r>
              <a:rPr lang="pt-BR" dirty="0" smtClean="0">
                <a:solidFill>
                  <a:prstClr val="white"/>
                </a:solidFill>
              </a:rPr>
              <a:t>(11) 3838-8636</a:t>
            </a:r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7589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1225" y="483106"/>
            <a:ext cx="7674635" cy="369888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Instituições que participam do processo de LP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31773" y="970709"/>
            <a:ext cx="8464269" cy="5960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Prefeituras Municipais de Santa Isabel, Igaratá e Nazaré Paulista: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Certidão de Conformidade com a Legislação de Uso do Solo (já requerida);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Manifestação Técnica sobre o Estudo Ambiental</a:t>
            </a:r>
          </a:p>
          <a:p>
            <a:pPr marL="1033200" lvl="2" indent="-28575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Nazaré Paulista já emitiu Certidão e Manifestação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ANA: Grupo Técnico ANA/ DAEE/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IGAM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INEA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CEIVAP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atestou a viabilidade hidrológica do Projeto de Interligação. Novas regras operativas p/ Bacia PS</a:t>
            </a:r>
          </a:p>
          <a:p>
            <a:pPr marL="285750" indent="-285750" algn="just">
              <a:spcBef>
                <a:spcPts val="4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DAEE: Emitiu a Outorga de Implantação do Empreendimento em 26/01/2015</a:t>
            </a:r>
          </a:p>
          <a:p>
            <a:pPr marL="576000" lvl="1" indent="-285750" algn="just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No futuro: Outorga de Uso de Captação e Lançamento / Regras Operativas</a:t>
            </a:r>
          </a:p>
          <a:p>
            <a:pPr marL="285750" indent="-285750" algn="just">
              <a:spcBef>
                <a:spcPts val="4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Comitês das Bacias do Paraíba do Sul e PCJ - Parecer</a:t>
            </a:r>
          </a:p>
          <a:p>
            <a:pPr marL="285750" indent="-285750" algn="just">
              <a:spcBef>
                <a:spcPts val="4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Administrações de Unidades de Conservação atravessadas: Autorizações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APA Federal Mananciais do Paraíba do Sul (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ICMBio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);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APAs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Piracantareira</a:t>
            </a: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(Fundação Florestal);</a:t>
            </a:r>
          </a:p>
          <a:p>
            <a:pPr marL="576000" lvl="1" indent="-285750" algn="just">
              <a:spcBef>
                <a:spcPts val="0"/>
              </a:spcBef>
              <a:spcAft>
                <a:spcPts val="500"/>
              </a:spcAft>
              <a:buSzPct val="75000"/>
              <a:buFont typeface="Wingdings" panose="05000000000000000000" pitchFamily="2" charset="2"/>
              <a:buChar char="q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Zona de Amortecimento do Parque Est. Itaberaba (Fundação Florestal)</a:t>
            </a:r>
          </a:p>
          <a:p>
            <a:pPr marL="285750" indent="-285750" algn="just">
              <a:spcBef>
                <a:spcPts val="4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IPHAN - Parecer Técnico </a:t>
            </a:r>
          </a:p>
          <a:p>
            <a:pPr marL="285750" indent="-285750" algn="just">
              <a:spcBef>
                <a:spcPts val="400"/>
              </a:spcBef>
              <a:spcAft>
                <a:spcPts val="600"/>
              </a:spcAft>
              <a:buFont typeface="Arial"/>
              <a:buChar char="•"/>
            </a:pPr>
            <a:r>
              <a:rPr lang="pt-BR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População, organizações sociais, autoridades locais: Audiências Públicas.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pt-BR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907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Interligação. Planta de Localização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Slid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158" y="1095632"/>
            <a:ext cx="8517281" cy="541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60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Sistemas Construtivos e Unidades de Paisagem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Imagem 10" descr="ModeloDigitalTerre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066" y="1016001"/>
            <a:ext cx="8784472" cy="54910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de Concepção e Traçado Estudadas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Slide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515" y="1098005"/>
            <a:ext cx="8509686" cy="54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24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Influência Consideradas, AII e AID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665" y="967662"/>
            <a:ext cx="6798733" cy="560560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2465" y="965200"/>
            <a:ext cx="965200" cy="566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009464" y="965200"/>
            <a:ext cx="880533" cy="566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690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Regional: Bacia PS, a Montante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Slide 7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733" y="1144318"/>
            <a:ext cx="8517468" cy="53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53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911225" y="483106"/>
            <a:ext cx="7674635" cy="3698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pt-BR" sz="4400" b="1" kern="1200" dirty="0">
                <a:solidFill>
                  <a:srgbClr val="0099DA"/>
                </a:solidFill>
                <a:latin typeface="Verdana" pitchFamily="34" charset="0"/>
                <a:ea typeface="+mn-ea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99DA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Regional: Bacias </a:t>
            </a:r>
            <a:r>
              <a:rPr lang="pt-B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PCJ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Jusante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 descr="Slide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938" y="982132"/>
            <a:ext cx="8610599" cy="55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27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posta_lâmina_fina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Proposta_lâmina_final</Template>
  <TotalTime>6625</TotalTime>
  <Words>1068</Words>
  <Application>Microsoft Office PowerPoint</Application>
  <PresentationFormat>Apresentação na tela (4:3)</PresentationFormat>
  <Paragraphs>125</Paragraphs>
  <Slides>22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24" baseType="lpstr">
      <vt:lpstr>Proposta_lâmina_final</vt:lpstr>
      <vt:lpstr>Padrão</vt:lpstr>
      <vt:lpstr>CBH-PCJ GT - Empreendimentos Apresentação EIA/RIMA Projeto de Interligação.  Piracicaba, 14/04/2015</vt:lpstr>
      <vt:lpstr>Licença Ambiental Prévia (LP) – EIA/RIMA</vt:lpstr>
      <vt:lpstr>Instituições que participam do processo de LP</vt:lpstr>
      <vt:lpstr>Apresentação do PowerPoint</vt:lpstr>
      <vt:lpstr>Sistemas Construtivos e Unidades de Paisagem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Intervenções na Bacia do Atibainha (PCJ)</vt:lpstr>
      <vt:lpstr>Baixo Impacto Ambiental na bacia Atibainha</vt:lpstr>
      <vt:lpstr>Programas Ambientais</vt:lpstr>
      <vt:lpstr>Programas Ambientais (cont.)</vt:lpstr>
      <vt:lpstr>Benefícios para as Bacias PCJ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O compromisso da Sabesp com a sustentabilidade</dc:subject>
  <dc:creator>mgoncalves</dc:creator>
  <dc:description>Apresentação para AHK, com contirbuições Lucas Navarro e Mauro Schnider e correções Gesner</dc:description>
  <cp:lastModifiedBy>Alexandre</cp:lastModifiedBy>
  <cp:revision>566</cp:revision>
  <cp:lastPrinted>2014-07-14T20:35:48Z</cp:lastPrinted>
  <dcterms:created xsi:type="dcterms:W3CDTF">2012-03-26T19:22:46Z</dcterms:created>
  <dcterms:modified xsi:type="dcterms:W3CDTF">2015-04-13T13:39:35Z</dcterms:modified>
  <cp:category>APRESENTAÇÃO INSTITUCIONAL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