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6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7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8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9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30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1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2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4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891" r:id="rId21"/>
    <p:sldMasterId id="2147483931" r:id="rId22"/>
    <p:sldMasterId id="2147483949" r:id="rId23"/>
    <p:sldMasterId id="2147483975" r:id="rId24"/>
    <p:sldMasterId id="2147483995" r:id="rId25"/>
    <p:sldMasterId id="2147484019" r:id="rId26"/>
    <p:sldMasterId id="2147484027" r:id="rId27"/>
    <p:sldMasterId id="2147484056" r:id="rId28"/>
    <p:sldMasterId id="2147484064" r:id="rId29"/>
    <p:sldMasterId id="2147484089" r:id="rId30"/>
    <p:sldMasterId id="2147484098" r:id="rId31"/>
    <p:sldMasterId id="2147484110" r:id="rId32"/>
    <p:sldMasterId id="2147484122" r:id="rId33"/>
    <p:sldMasterId id="2147484134" r:id="rId34"/>
    <p:sldMasterId id="2147484170" r:id="rId35"/>
    <p:sldMasterId id="2147484177" r:id="rId36"/>
    <p:sldMasterId id="2147484187" r:id="rId37"/>
  </p:sldMasterIdLst>
  <p:notesMasterIdLst>
    <p:notesMasterId r:id="rId55"/>
  </p:notesMasterIdLst>
  <p:handoutMasterIdLst>
    <p:handoutMasterId r:id="rId56"/>
  </p:handoutMasterIdLst>
  <p:sldIdLst>
    <p:sldId id="853" r:id="rId38"/>
    <p:sldId id="840" r:id="rId39"/>
    <p:sldId id="906" r:id="rId40"/>
    <p:sldId id="887" r:id="rId41"/>
    <p:sldId id="868" r:id="rId42"/>
    <p:sldId id="845" r:id="rId43"/>
    <p:sldId id="839" r:id="rId44"/>
    <p:sldId id="852" r:id="rId45"/>
    <p:sldId id="819" r:id="rId46"/>
    <p:sldId id="770" r:id="rId47"/>
    <p:sldId id="904" r:id="rId48"/>
    <p:sldId id="905" r:id="rId49"/>
    <p:sldId id="907" r:id="rId50"/>
    <p:sldId id="803" r:id="rId51"/>
    <p:sldId id="869" r:id="rId52"/>
    <p:sldId id="871" r:id="rId53"/>
    <p:sldId id="672" r:id="rId54"/>
  </p:sldIdLst>
  <p:sldSz cx="9144000" cy="6858000" type="screen4x3"/>
  <p:notesSz cx="6797675" cy="992822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7">
          <p15:clr>
            <a:srgbClr val="A4A3A4"/>
          </p15:clr>
        </p15:guide>
        <p15:guide id="2" orient="horz" pos="1832">
          <p15:clr>
            <a:srgbClr val="A4A3A4"/>
          </p15:clr>
        </p15:guide>
        <p15:guide id="3" pos="2883">
          <p15:clr>
            <a:srgbClr val="A4A3A4"/>
          </p15:clr>
        </p15:guide>
        <p15:guide id="4" pos="4784">
          <p15:clr>
            <a:srgbClr val="A4A3A4"/>
          </p15:clr>
        </p15:guide>
        <p15:guide id="5" pos="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00"/>
    <a:srgbClr val="FF9933"/>
    <a:srgbClr val="FFFFFF"/>
    <a:srgbClr val="FF6600"/>
    <a:srgbClr val="FFFF66"/>
    <a:srgbClr val="66CCFF"/>
    <a:srgbClr val="FF00FF"/>
    <a:srgbClr val="00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122" y="60"/>
      </p:cViewPr>
      <p:guideLst>
        <p:guide orient="horz" pos="3457"/>
        <p:guide orient="horz" pos="1832"/>
        <p:guide pos="2883"/>
        <p:guide pos="4784"/>
        <p:guide pos="9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16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5.xml"/><Relationship Id="rId5" Type="http://schemas.openxmlformats.org/officeDocument/2006/relationships/slide" Target="slides/slide9.xml"/><Relationship Id="rId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%20(LabSid)\%23Paraiba%20do%20Sul\Dados\Vaz&#245;es%20Naturais%20-%20Para&#237;ba%20do%20Sul%20-%201931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%20(LabSid)\%23Paraiba%20do%20Sul\Dados\Vaz&#245;es%20Naturais%20-%20Para&#237;ba%20do%20Sul%20-%201931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BR" sz="1000">
                <a:solidFill>
                  <a:schemeClr val="bg1"/>
                </a:solidFill>
              </a:rPr>
              <a:t>Curva de Permanência das Vazões Naturais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pt-BR" sz="1000">
                <a:solidFill>
                  <a:schemeClr val="bg1"/>
                </a:solidFill>
              </a:rPr>
              <a:t>em Santa Cecília</a:t>
            </a:r>
          </a:p>
        </c:rich>
      </c:tx>
      <c:layout>
        <c:manualLayout>
          <c:xMode val="edge"/>
          <c:yMode val="edge"/>
          <c:x val="0.24119574593112922"/>
          <c:y val="3.20453580595652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13848497470711"/>
          <c:y val="0.18386339593743081"/>
          <c:w val="0.77794560331485596"/>
          <c:h val="0.62178056121010339"/>
        </c:manualLayout>
      </c:layout>
      <c:lineChart>
        <c:grouping val="standard"/>
        <c:varyColors val="0"/>
        <c:ser>
          <c:idx val="6"/>
          <c:order val="0"/>
          <c:tx>
            <c:v>Vazôes em Sta Cecilia</c:v>
          </c:tx>
          <c:spPr>
            <a:ln w="2540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</c:spPr>
          </c:marker>
          <c:cat>
            <c:numRef>
              <c:f>'Vazão Natural Total'!$M$4:$M$54</c:f>
              <c:numCache>
                <c:formatCode>General</c:formatCode>
                <c:ptCount val="5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cat>
          <c:val>
            <c:numRef>
              <c:f>'Vazão Natural Total'!$T$4:$T$54</c:f>
              <c:numCache>
                <c:formatCode>0.0</c:formatCode>
                <c:ptCount val="51"/>
                <c:pt idx="0">
                  <c:v>1088</c:v>
                </c:pt>
                <c:pt idx="1">
                  <c:v>753.70000000000016</c:v>
                </c:pt>
                <c:pt idx="2">
                  <c:v>677</c:v>
                </c:pt>
                <c:pt idx="3">
                  <c:v>623.02</c:v>
                </c:pt>
                <c:pt idx="4">
                  <c:v>574</c:v>
                </c:pt>
                <c:pt idx="5">
                  <c:v>540.70000000000005</c:v>
                </c:pt>
                <c:pt idx="6">
                  <c:v>521.07999999999993</c:v>
                </c:pt>
                <c:pt idx="7">
                  <c:v>501.76</c:v>
                </c:pt>
                <c:pt idx="8">
                  <c:v>477.71999999999991</c:v>
                </c:pt>
                <c:pt idx="9">
                  <c:v>459.06000000000006</c:v>
                </c:pt>
                <c:pt idx="10">
                  <c:v>433</c:v>
                </c:pt>
                <c:pt idx="11">
                  <c:v>408</c:v>
                </c:pt>
                <c:pt idx="12">
                  <c:v>392.08000000000004</c:v>
                </c:pt>
                <c:pt idx="13">
                  <c:v>372.83999999999992</c:v>
                </c:pt>
                <c:pt idx="14">
                  <c:v>356.76</c:v>
                </c:pt>
                <c:pt idx="15">
                  <c:v>345.09999999999991</c:v>
                </c:pt>
                <c:pt idx="16">
                  <c:v>332</c:v>
                </c:pt>
                <c:pt idx="17">
                  <c:v>322.77999999999997</c:v>
                </c:pt>
                <c:pt idx="18">
                  <c:v>307.24</c:v>
                </c:pt>
                <c:pt idx="19">
                  <c:v>297.46000000000004</c:v>
                </c:pt>
                <c:pt idx="20">
                  <c:v>287</c:v>
                </c:pt>
                <c:pt idx="21">
                  <c:v>273.1400000000001</c:v>
                </c:pt>
                <c:pt idx="22">
                  <c:v>264</c:v>
                </c:pt>
                <c:pt idx="23">
                  <c:v>256</c:v>
                </c:pt>
                <c:pt idx="24">
                  <c:v>249</c:v>
                </c:pt>
                <c:pt idx="25">
                  <c:v>238</c:v>
                </c:pt>
                <c:pt idx="26">
                  <c:v>233</c:v>
                </c:pt>
                <c:pt idx="27">
                  <c:v>227</c:v>
                </c:pt>
                <c:pt idx="28">
                  <c:v>222</c:v>
                </c:pt>
                <c:pt idx="29">
                  <c:v>212</c:v>
                </c:pt>
                <c:pt idx="30">
                  <c:v>206</c:v>
                </c:pt>
                <c:pt idx="31">
                  <c:v>199</c:v>
                </c:pt>
                <c:pt idx="32">
                  <c:v>193.88</c:v>
                </c:pt>
                <c:pt idx="33">
                  <c:v>190</c:v>
                </c:pt>
                <c:pt idx="34">
                  <c:v>184</c:v>
                </c:pt>
                <c:pt idx="35">
                  <c:v>176</c:v>
                </c:pt>
                <c:pt idx="36">
                  <c:v>173</c:v>
                </c:pt>
                <c:pt idx="37">
                  <c:v>166.58000000000004</c:v>
                </c:pt>
                <c:pt idx="38">
                  <c:v>161.91999999999999</c:v>
                </c:pt>
                <c:pt idx="39">
                  <c:v>158</c:v>
                </c:pt>
                <c:pt idx="40">
                  <c:v>151</c:v>
                </c:pt>
                <c:pt idx="41">
                  <c:v>145.94000000000005</c:v>
                </c:pt>
                <c:pt idx="42">
                  <c:v>142</c:v>
                </c:pt>
                <c:pt idx="43">
                  <c:v>138</c:v>
                </c:pt>
                <c:pt idx="44">
                  <c:v>133</c:v>
                </c:pt>
                <c:pt idx="45">
                  <c:v>129</c:v>
                </c:pt>
                <c:pt idx="46">
                  <c:v>124</c:v>
                </c:pt>
                <c:pt idx="47">
                  <c:v>117</c:v>
                </c:pt>
                <c:pt idx="48">
                  <c:v>112</c:v>
                </c:pt>
                <c:pt idx="49">
                  <c:v>101</c:v>
                </c:pt>
                <c:pt idx="50">
                  <c:v>74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'Vazão Natural Total'!$X$3</c:f>
              <c:strCache>
                <c:ptCount val="1"/>
                <c:pt idx="0">
                  <c:v>min Sta. Cec.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'Vazão Natural Total'!$M$4:$M$54</c:f>
              <c:numCache>
                <c:formatCode>General</c:formatCode>
                <c:ptCount val="5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cat>
          <c:val>
            <c:numRef>
              <c:f>'Vazão Natural Total'!$X$4:$X$54</c:f>
              <c:numCache>
                <c:formatCode>0.0</c:formatCode>
                <c:ptCount val="51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  <c:pt idx="12">
                  <c:v>190</c:v>
                </c:pt>
                <c:pt idx="13">
                  <c:v>190</c:v>
                </c:pt>
                <c:pt idx="14">
                  <c:v>190</c:v>
                </c:pt>
                <c:pt idx="15">
                  <c:v>190</c:v>
                </c:pt>
                <c:pt idx="16">
                  <c:v>190</c:v>
                </c:pt>
                <c:pt idx="17">
                  <c:v>190</c:v>
                </c:pt>
                <c:pt idx="18">
                  <c:v>190</c:v>
                </c:pt>
                <c:pt idx="19">
                  <c:v>190</c:v>
                </c:pt>
                <c:pt idx="20">
                  <c:v>190</c:v>
                </c:pt>
                <c:pt idx="21">
                  <c:v>190</c:v>
                </c:pt>
                <c:pt idx="22">
                  <c:v>190</c:v>
                </c:pt>
                <c:pt idx="23">
                  <c:v>190</c:v>
                </c:pt>
                <c:pt idx="24">
                  <c:v>190</c:v>
                </c:pt>
                <c:pt idx="25">
                  <c:v>190</c:v>
                </c:pt>
                <c:pt idx="26">
                  <c:v>190</c:v>
                </c:pt>
                <c:pt idx="27">
                  <c:v>190</c:v>
                </c:pt>
                <c:pt idx="28">
                  <c:v>190</c:v>
                </c:pt>
                <c:pt idx="29">
                  <c:v>190</c:v>
                </c:pt>
                <c:pt idx="30">
                  <c:v>190</c:v>
                </c:pt>
                <c:pt idx="31">
                  <c:v>190</c:v>
                </c:pt>
                <c:pt idx="32">
                  <c:v>190</c:v>
                </c:pt>
                <c:pt idx="33">
                  <c:v>190</c:v>
                </c:pt>
                <c:pt idx="34">
                  <c:v>190</c:v>
                </c:pt>
                <c:pt idx="35">
                  <c:v>190</c:v>
                </c:pt>
                <c:pt idx="36">
                  <c:v>190</c:v>
                </c:pt>
                <c:pt idx="37">
                  <c:v>190</c:v>
                </c:pt>
                <c:pt idx="38">
                  <c:v>190</c:v>
                </c:pt>
                <c:pt idx="39">
                  <c:v>190</c:v>
                </c:pt>
                <c:pt idx="40">
                  <c:v>190</c:v>
                </c:pt>
                <c:pt idx="41">
                  <c:v>190</c:v>
                </c:pt>
                <c:pt idx="42">
                  <c:v>190</c:v>
                </c:pt>
                <c:pt idx="43">
                  <c:v>190</c:v>
                </c:pt>
                <c:pt idx="44">
                  <c:v>190</c:v>
                </c:pt>
                <c:pt idx="45">
                  <c:v>190</c:v>
                </c:pt>
                <c:pt idx="46">
                  <c:v>190</c:v>
                </c:pt>
                <c:pt idx="47">
                  <c:v>190</c:v>
                </c:pt>
                <c:pt idx="48">
                  <c:v>190</c:v>
                </c:pt>
                <c:pt idx="49">
                  <c:v>190</c:v>
                </c:pt>
                <c:pt idx="50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99928"/>
        <c:axId val="91531264"/>
      </c:lineChart>
      <c:catAx>
        <c:axId val="912999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900">
                    <a:solidFill>
                      <a:schemeClr val="bg1"/>
                    </a:solidFill>
                  </a:rPr>
                  <a:t>Probabilidade de Excedência (%) </a:t>
                </a:r>
              </a:p>
            </c:rich>
          </c:tx>
          <c:layout>
            <c:manualLayout>
              <c:xMode val="edge"/>
              <c:yMode val="edge"/>
              <c:x val="0.33763774807633534"/>
              <c:y val="0.8483664752566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  <c:crossAx val="9153126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1531264"/>
        <c:scaling>
          <c:orientation val="minMax"/>
          <c:max val="1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900">
                    <a:solidFill>
                      <a:schemeClr val="bg1"/>
                    </a:solidFill>
                  </a:rPr>
                  <a:t>Vazão (m3/s)</a:t>
                </a:r>
              </a:p>
            </c:rich>
          </c:tx>
          <c:layout>
            <c:manualLayout>
              <c:xMode val="edge"/>
              <c:yMode val="edge"/>
              <c:x val="4.6688087261983015E-2"/>
              <c:y val="0.249196185088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  <c:crossAx val="91299928"/>
        <c:crosses val="autoZero"/>
        <c:crossBetween val="midCat"/>
        <c:majorUnit val="100"/>
      </c:valAx>
      <c:spPr>
        <a:solidFill>
          <a:schemeClr val="accent1">
            <a:lumMod val="60000"/>
            <a:lumOff val="40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84774818253368"/>
          <c:y val="0.92215154300291502"/>
          <c:w val="0.72494822831695716"/>
          <c:h val="6.182577796730238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800" baseline="0"/>
          </a:pPr>
          <a:endParaRPr lang="pt-BR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BR" sz="800" dirty="0">
                <a:solidFill>
                  <a:schemeClr val="bg1"/>
                </a:solidFill>
              </a:rPr>
              <a:t>Curva de Permanência das Vazões Naturais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pt-BR" sz="800" dirty="0">
                <a:solidFill>
                  <a:schemeClr val="bg1"/>
                </a:solidFill>
              </a:rPr>
              <a:t>em Santa Cecília</a:t>
            </a:r>
          </a:p>
        </c:rich>
      </c:tx>
      <c:layout>
        <c:manualLayout>
          <c:xMode val="edge"/>
          <c:yMode val="edge"/>
          <c:x val="0.2831558838001536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13848497470711"/>
          <c:y val="0.18386339593743081"/>
          <c:w val="0.77794560331485596"/>
          <c:h val="0.62178056121010339"/>
        </c:manualLayout>
      </c:layout>
      <c:lineChart>
        <c:grouping val="standard"/>
        <c:varyColors val="0"/>
        <c:ser>
          <c:idx val="6"/>
          <c:order val="0"/>
          <c:tx>
            <c:v>Vazôes em Sta Cecilia</c:v>
          </c:tx>
          <c:spPr>
            <a:ln w="2540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</c:spPr>
          </c:marker>
          <c:cat>
            <c:numRef>
              <c:f>'Vazão Natural Total'!$M$4:$M$54</c:f>
              <c:numCache>
                <c:formatCode>General</c:formatCode>
                <c:ptCount val="5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cat>
          <c:val>
            <c:numRef>
              <c:f>'Vazão Natural Total'!$T$4:$T$54</c:f>
              <c:numCache>
                <c:formatCode>0.0</c:formatCode>
                <c:ptCount val="51"/>
                <c:pt idx="0">
                  <c:v>1088</c:v>
                </c:pt>
                <c:pt idx="1">
                  <c:v>753.70000000000016</c:v>
                </c:pt>
                <c:pt idx="2">
                  <c:v>677</c:v>
                </c:pt>
                <c:pt idx="3">
                  <c:v>623.02</c:v>
                </c:pt>
                <c:pt idx="4">
                  <c:v>574</c:v>
                </c:pt>
                <c:pt idx="5">
                  <c:v>540.70000000000005</c:v>
                </c:pt>
                <c:pt idx="6">
                  <c:v>521.07999999999993</c:v>
                </c:pt>
                <c:pt idx="7">
                  <c:v>501.76</c:v>
                </c:pt>
                <c:pt idx="8">
                  <c:v>477.71999999999991</c:v>
                </c:pt>
                <c:pt idx="9">
                  <c:v>459.06000000000006</c:v>
                </c:pt>
                <c:pt idx="10">
                  <c:v>433</c:v>
                </c:pt>
                <c:pt idx="11">
                  <c:v>408</c:v>
                </c:pt>
                <c:pt idx="12">
                  <c:v>392.08000000000004</c:v>
                </c:pt>
                <c:pt idx="13">
                  <c:v>372.83999999999992</c:v>
                </c:pt>
                <c:pt idx="14">
                  <c:v>356.76</c:v>
                </c:pt>
                <c:pt idx="15">
                  <c:v>345.09999999999991</c:v>
                </c:pt>
                <c:pt idx="16">
                  <c:v>332</c:v>
                </c:pt>
                <c:pt idx="17">
                  <c:v>322.77999999999997</c:v>
                </c:pt>
                <c:pt idx="18">
                  <c:v>307.24</c:v>
                </c:pt>
                <c:pt idx="19">
                  <c:v>297.46000000000004</c:v>
                </c:pt>
                <c:pt idx="20">
                  <c:v>287</c:v>
                </c:pt>
                <c:pt idx="21">
                  <c:v>273.1400000000001</c:v>
                </c:pt>
                <c:pt idx="22">
                  <c:v>264</c:v>
                </c:pt>
                <c:pt idx="23">
                  <c:v>256</c:v>
                </c:pt>
                <c:pt idx="24">
                  <c:v>249</c:v>
                </c:pt>
                <c:pt idx="25">
                  <c:v>238</c:v>
                </c:pt>
                <c:pt idx="26">
                  <c:v>233</c:v>
                </c:pt>
                <c:pt idx="27">
                  <c:v>227</c:v>
                </c:pt>
                <c:pt idx="28">
                  <c:v>222</c:v>
                </c:pt>
                <c:pt idx="29">
                  <c:v>212</c:v>
                </c:pt>
                <c:pt idx="30">
                  <c:v>206</c:v>
                </c:pt>
                <c:pt idx="31">
                  <c:v>199</c:v>
                </c:pt>
                <c:pt idx="32">
                  <c:v>193.88</c:v>
                </c:pt>
                <c:pt idx="33">
                  <c:v>190</c:v>
                </c:pt>
                <c:pt idx="34">
                  <c:v>184</c:v>
                </c:pt>
                <c:pt idx="35">
                  <c:v>176</c:v>
                </c:pt>
                <c:pt idx="36">
                  <c:v>173</c:v>
                </c:pt>
                <c:pt idx="37">
                  <c:v>166.58000000000004</c:v>
                </c:pt>
                <c:pt idx="38">
                  <c:v>161.91999999999999</c:v>
                </c:pt>
                <c:pt idx="39">
                  <c:v>158</c:v>
                </c:pt>
                <c:pt idx="40">
                  <c:v>151</c:v>
                </c:pt>
                <c:pt idx="41">
                  <c:v>145.94000000000005</c:v>
                </c:pt>
                <c:pt idx="42">
                  <c:v>142</c:v>
                </c:pt>
                <c:pt idx="43">
                  <c:v>138</c:v>
                </c:pt>
                <c:pt idx="44">
                  <c:v>133</c:v>
                </c:pt>
                <c:pt idx="45">
                  <c:v>129</c:v>
                </c:pt>
                <c:pt idx="46">
                  <c:v>124</c:v>
                </c:pt>
                <c:pt idx="47">
                  <c:v>117</c:v>
                </c:pt>
                <c:pt idx="48">
                  <c:v>112</c:v>
                </c:pt>
                <c:pt idx="49">
                  <c:v>101</c:v>
                </c:pt>
                <c:pt idx="50">
                  <c:v>74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'Vazão Natural Total'!$X$3</c:f>
              <c:strCache>
                <c:ptCount val="1"/>
                <c:pt idx="0">
                  <c:v>min Sta. Cec.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'Vazão Natural Total'!$M$4:$M$54</c:f>
              <c:numCache>
                <c:formatCode>General</c:formatCode>
                <c:ptCount val="5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</c:numCache>
            </c:numRef>
          </c:cat>
          <c:val>
            <c:numRef>
              <c:f>'Vazão Natural Total'!$X$4:$X$54</c:f>
              <c:numCache>
                <c:formatCode>0.0</c:formatCode>
                <c:ptCount val="51"/>
                <c:pt idx="0">
                  <c:v>190</c:v>
                </c:pt>
                <c:pt idx="1">
                  <c:v>190</c:v>
                </c:pt>
                <c:pt idx="2">
                  <c:v>190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190</c:v>
                </c:pt>
                <c:pt idx="12">
                  <c:v>190</c:v>
                </c:pt>
                <c:pt idx="13">
                  <c:v>190</c:v>
                </c:pt>
                <c:pt idx="14">
                  <c:v>190</c:v>
                </c:pt>
                <c:pt idx="15">
                  <c:v>190</c:v>
                </c:pt>
                <c:pt idx="16">
                  <c:v>190</c:v>
                </c:pt>
                <c:pt idx="17">
                  <c:v>190</c:v>
                </c:pt>
                <c:pt idx="18">
                  <c:v>190</c:v>
                </c:pt>
                <c:pt idx="19">
                  <c:v>190</c:v>
                </c:pt>
                <c:pt idx="20">
                  <c:v>190</c:v>
                </c:pt>
                <c:pt idx="21">
                  <c:v>190</c:v>
                </c:pt>
                <c:pt idx="22">
                  <c:v>190</c:v>
                </c:pt>
                <c:pt idx="23">
                  <c:v>190</c:v>
                </c:pt>
                <c:pt idx="24">
                  <c:v>190</c:v>
                </c:pt>
                <c:pt idx="25">
                  <c:v>190</c:v>
                </c:pt>
                <c:pt idx="26">
                  <c:v>190</c:v>
                </c:pt>
                <c:pt idx="27">
                  <c:v>190</c:v>
                </c:pt>
                <c:pt idx="28">
                  <c:v>190</c:v>
                </c:pt>
                <c:pt idx="29">
                  <c:v>190</c:v>
                </c:pt>
                <c:pt idx="30">
                  <c:v>190</c:v>
                </c:pt>
                <c:pt idx="31">
                  <c:v>190</c:v>
                </c:pt>
                <c:pt idx="32">
                  <c:v>190</c:v>
                </c:pt>
                <c:pt idx="33">
                  <c:v>190</c:v>
                </c:pt>
                <c:pt idx="34">
                  <c:v>190</c:v>
                </c:pt>
                <c:pt idx="35">
                  <c:v>190</c:v>
                </c:pt>
                <c:pt idx="36">
                  <c:v>190</c:v>
                </c:pt>
                <c:pt idx="37">
                  <c:v>190</c:v>
                </c:pt>
                <c:pt idx="38">
                  <c:v>190</c:v>
                </c:pt>
                <c:pt idx="39">
                  <c:v>190</c:v>
                </c:pt>
                <c:pt idx="40">
                  <c:v>190</c:v>
                </c:pt>
                <c:pt idx="41">
                  <c:v>190</c:v>
                </c:pt>
                <c:pt idx="42">
                  <c:v>190</c:v>
                </c:pt>
                <c:pt idx="43">
                  <c:v>190</c:v>
                </c:pt>
                <c:pt idx="44">
                  <c:v>190</c:v>
                </c:pt>
                <c:pt idx="45">
                  <c:v>190</c:v>
                </c:pt>
                <c:pt idx="46">
                  <c:v>190</c:v>
                </c:pt>
                <c:pt idx="47">
                  <c:v>190</c:v>
                </c:pt>
                <c:pt idx="48">
                  <c:v>190</c:v>
                </c:pt>
                <c:pt idx="49">
                  <c:v>190</c:v>
                </c:pt>
                <c:pt idx="50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37032"/>
        <c:axId val="166237424"/>
      </c:lineChart>
      <c:catAx>
        <c:axId val="1662370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900">
                    <a:solidFill>
                      <a:schemeClr val="bg1"/>
                    </a:solidFill>
                  </a:rPr>
                  <a:t>Probabilidade de Excedência (%) </a:t>
                </a:r>
              </a:p>
            </c:rich>
          </c:tx>
          <c:layout>
            <c:manualLayout>
              <c:xMode val="edge"/>
              <c:yMode val="edge"/>
              <c:x val="0.30167191561717149"/>
              <c:y val="0.86438915428641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  <c:crossAx val="16623742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6237424"/>
        <c:scaling>
          <c:orientation val="minMax"/>
          <c:max val="1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900" dirty="0" err="1">
                    <a:solidFill>
                      <a:schemeClr val="bg1"/>
                    </a:solidFill>
                  </a:rPr>
                  <a:t>Vazão</a:t>
                </a:r>
                <a:r>
                  <a:rPr lang="en-US" sz="900" dirty="0">
                    <a:solidFill>
                      <a:schemeClr val="bg1"/>
                    </a:solidFill>
                  </a:rPr>
                  <a:t> (</a:t>
                </a:r>
                <a:r>
                  <a:rPr lang="en-US" sz="900" dirty="0" smtClean="0">
                    <a:solidFill>
                      <a:schemeClr val="bg1"/>
                    </a:solidFill>
                  </a:rPr>
                  <a:t>m³/s</a:t>
                </a:r>
                <a:r>
                  <a:rPr lang="en-US" sz="900" dirty="0">
                    <a:solidFill>
                      <a:schemeClr val="bg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6688087261983015E-2"/>
              <c:y val="0.249196185088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  <c:crossAx val="166237032"/>
        <c:crosses val="autoZero"/>
        <c:crossBetween val="midCat"/>
        <c:majorUnit val="100"/>
      </c:valAx>
      <c:spPr>
        <a:solidFill>
          <a:schemeClr val="accent1">
            <a:lumMod val="60000"/>
            <a:lumOff val="40000"/>
          </a:schemeClr>
        </a:solidFill>
      </c:spPr>
    </c:plotArea>
    <c:legend>
      <c:legendPos val="t"/>
      <c:legendEntry>
        <c:idx val="0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6749741289082459"/>
          <c:y val="9.861958942831206E-2"/>
          <c:w val="0.67099947962821149"/>
          <c:h val="6.182577796730238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800" baseline="0"/>
          </a:pPr>
          <a:endParaRPr lang="pt-BR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4"/>
            <a:ext cx="294322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t" anchorCtr="0" compatLnSpc="1">
            <a:prstTxWarp prst="textNoShape">
              <a:avLst/>
            </a:prstTxWarp>
          </a:bodyPr>
          <a:lstStyle>
            <a:lvl1pPr algn="l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99" y="4"/>
            <a:ext cx="294322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t" anchorCtr="0" compatLnSpc="1">
            <a:prstTxWarp prst="textNoShape">
              <a:avLst/>
            </a:prstTxWarp>
          </a:bodyPr>
          <a:lstStyle>
            <a:lvl1pPr algn="r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" y="9429671"/>
            <a:ext cx="294322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b" anchorCtr="0" compatLnSpc="1">
            <a:prstTxWarp prst="textNoShape">
              <a:avLst/>
            </a:prstTxWarp>
          </a:bodyPr>
          <a:lstStyle>
            <a:lvl1pPr algn="l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99" y="9429671"/>
            <a:ext cx="294322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b" anchorCtr="0" compatLnSpc="1">
            <a:prstTxWarp prst="textNoShape">
              <a:avLst/>
            </a:prstTxWarp>
          </a:bodyPr>
          <a:lstStyle>
            <a:lvl1pPr algn="r" defTabSz="920466">
              <a:defRPr sz="1200" u="none"/>
            </a:lvl1pPr>
          </a:lstStyle>
          <a:p>
            <a:pPr>
              <a:defRPr/>
            </a:pPr>
            <a:fld id="{3F14962D-C394-4A72-A15F-8E71FF312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94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4"/>
            <a:ext cx="294322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t" anchorCtr="0" compatLnSpc="1">
            <a:prstTxWarp prst="textNoShape">
              <a:avLst/>
            </a:prstTxWarp>
          </a:bodyPr>
          <a:lstStyle>
            <a:lvl1pPr algn="l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99" y="4"/>
            <a:ext cx="294322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t" anchorCtr="0" compatLnSpc="1">
            <a:prstTxWarp prst="textNoShape">
              <a:avLst/>
            </a:prstTxWarp>
          </a:bodyPr>
          <a:lstStyle>
            <a:lvl1pPr algn="r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648"/>
            <a:ext cx="5435600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" y="9429671"/>
            <a:ext cx="294322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b" anchorCtr="0" compatLnSpc="1">
            <a:prstTxWarp prst="textNoShape">
              <a:avLst/>
            </a:prstTxWarp>
          </a:bodyPr>
          <a:lstStyle>
            <a:lvl1pPr algn="l" defTabSz="920466">
              <a:defRPr sz="12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99" y="9429671"/>
            <a:ext cx="294322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2" tIns="46050" rIns="92092" bIns="46050" numCol="1" anchor="b" anchorCtr="0" compatLnSpc="1">
            <a:prstTxWarp prst="textNoShape">
              <a:avLst/>
            </a:prstTxWarp>
          </a:bodyPr>
          <a:lstStyle>
            <a:lvl1pPr algn="r" defTabSz="920466">
              <a:defRPr sz="1200" u="none"/>
            </a:lvl1pPr>
          </a:lstStyle>
          <a:p>
            <a:pPr>
              <a:defRPr/>
            </a:pPr>
            <a:fld id="{E027532B-DDDA-416B-8408-E661EFB278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2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95E3-B6CB-44F5-9D24-A0E963B1BE36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5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7532B-DDDA-416B-8408-E661EFB2786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0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0.png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6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2.jpe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10.png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18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Layouts/_rels/slideLayout3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10.png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3590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923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7DBB-2321-40DC-8221-329DA8DFCA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50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5948-3096-4706-A88A-A1B30D107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82590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20EF-1E44-4137-B910-A858131E08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2768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13F5-22A7-4F32-B2B1-AD6DE61A03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2950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E0C8-13DD-4631-8D24-AE1595602B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1997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C82F-BBB4-46D6-AC85-B8BE6E78C7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98196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93C3-F150-4DFC-B378-E91E8A45F9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93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B3A4-BF6D-4543-868E-1ED386045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83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27E6-1859-44B3-9F00-0A35791252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5186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7914-415E-4A4D-BA21-B9A4DC545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0169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7781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A9C6-27B0-4C77-8931-6A85DADE43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4564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D7FC-F93B-4759-B15F-2D4B20A2B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549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BD86-BBC5-4596-8AEE-7948969B27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75644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8DFF-14E8-4703-B6BE-9A7BCF09FA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9916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774B-1526-4A1C-A07B-D354D3A6E9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39275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CB0-85B1-45B1-81AC-C7D48DE032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6003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F378-355C-4077-93EE-FEA58CE799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93550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AC49-2167-471F-9E27-09DB250BE7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0346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005A-B2D7-4E07-BED3-D203B8C0C2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3650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7DA4-6C40-46D5-9D4C-419FF59CED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753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27211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20E9-AA98-4E41-BC47-4E6566A143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0531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C3E5-E795-419F-9BAD-46DA8772D5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2444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EDE7-AE88-49F6-9B7F-C76015B48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581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AC5-627C-4369-8467-400F1D374C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67697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1254-121A-4CFB-A4C8-727844CACC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91900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723C-52F2-4499-A0FD-59A9913E5A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17276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893E-C325-4F03-8951-49BE3F5378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52004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FF1D-5F99-4CA1-BC7B-43BFF18D65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2893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97B-9233-4FEB-A4E6-532F9DB372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69374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3434-ACFB-43AD-8637-9B1B4ECE21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670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6255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85E8-B04A-4E15-88E7-E446BE4E0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7777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0312-340E-4097-AE9C-659EBD5D1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97951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820A2-0D02-4894-8186-781E1D727B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39005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2325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7685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172392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71235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34007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81784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640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996776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799176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543380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92612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9012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6561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26861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5157596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0100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1119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634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1379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60259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789286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078739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20608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1466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86308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5095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052689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97884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967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33058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8784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5547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2488092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7351353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89931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7198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1899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73615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6876716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028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747876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076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07211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1776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788216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28259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06717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575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26651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6410325" cy="457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179705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44543991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762000" y="484189"/>
            <a:ext cx="7620000" cy="221599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104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1E9B318A-0E7A-470D-AAC8-FBCF8DFA5A59}" type="slidenum">
              <a:rPr lang="pt-BR" u="none">
                <a:solidFill>
                  <a:srgbClr val="000000"/>
                </a:solidFill>
                <a:latin typeface="Arial" charset="0"/>
                <a:cs typeface="Arial" charset="0"/>
              </a:rPr>
              <a:pPr algn="l">
                <a:defRPr/>
              </a:pPr>
              <a:t>‹nº›</a:t>
            </a:fld>
            <a:endParaRPr lang="pt-BR" u="non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766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7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2678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688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74523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3026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2373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8072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5827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392326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85243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5957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44500"/>
            <a:ext cx="2057400" cy="2897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0"/>
            <a:ext cx="6019800" cy="2897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18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7154460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EF3D-C9BA-40B6-AB5B-7F0F158554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1277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FBD2-CDB4-40B6-B59E-B4398169E8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4436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522E-87B7-412A-86C7-1D66AB269A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358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CA88-1A10-43A3-AB32-666FD1C90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9853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872C-FDD6-4B9B-B103-5BB1A52A54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23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AFAB-34C2-45ED-94D7-344ECD21CB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9071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D680-B7A3-45C6-A5D5-51304DE880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399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B3ED-611D-40C6-9638-8081B33598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6338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1AF0-CD2B-4C33-8823-8BDECA653C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2617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CEB7-E6A3-4901-9752-F1D14D10C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4206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8284894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44500"/>
            <a:ext cx="2057400" cy="2897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0"/>
            <a:ext cx="6019800" cy="2897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9C4A-6396-45DB-AAF6-D44470ED27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9097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8460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3633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41790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163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073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06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7299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777779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0146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63230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218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55864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5586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6629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AF8D-6E57-4679-B0F1-796D49544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9495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C7CA-929D-4BFD-962A-5828B51078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5271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61EF-8C05-4D0C-BB09-A018CF8F86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240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8164-6129-4D4F-820C-63AFA7C4EA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6199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105-658A-45F6-8768-DEDFE25AC7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1590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A3F6-76F4-4FB3-A933-6A4390D5E2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293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AE03-E932-4C8B-A0F1-DFBB06F654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155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2825-549B-49B2-8573-447B7C6CAE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67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527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890-5FA4-4D42-97BA-06C56378F1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9816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6828-ABE4-46ED-A23F-CAAE022560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409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55864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5586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5AC3-3777-49DF-9DAF-6DAA88EE6D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6795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apaX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28600" y="5314950"/>
            <a:ext cx="4133850" cy="1028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Título 31"/>
          <p:cNvSpPr>
            <a:spLocks noGrp="1"/>
          </p:cNvSpPr>
          <p:nvPr>
            <p:ph type="title"/>
          </p:nvPr>
        </p:nvSpPr>
        <p:spPr>
          <a:xfrm>
            <a:off x="0" y="2155486"/>
            <a:ext cx="4216893" cy="138499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0" y="3699384"/>
            <a:ext cx="417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>
              <a:buNone/>
              <a:defRPr lang="pt-BR" sz="1400" b="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9983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ubcapaX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21113" y="2199872"/>
            <a:ext cx="4814871" cy="1937122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rgbClr val="4E4E4E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74649" y="4294188"/>
            <a:ext cx="417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>
              <a:buNone/>
              <a:defRPr lang="pt-BR" sz="1400" b="0" kern="1200" dirty="0" smtClean="0">
                <a:solidFill>
                  <a:srgbClr val="F8F8F8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175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gráfic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4918075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736600" y="1876425"/>
            <a:ext cx="3419475" cy="32416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7" name="Espaço Reservado para Gráfico 16"/>
          <p:cNvSpPr>
            <a:spLocks noGrp="1"/>
          </p:cNvSpPr>
          <p:nvPr>
            <p:ph type="chart" sz="quarter" idx="11"/>
          </p:nvPr>
        </p:nvSpPr>
        <p:spPr>
          <a:xfrm>
            <a:off x="4975225" y="1887538"/>
            <a:ext cx="3421063" cy="32543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/>
          </p:nvPr>
        </p:nvSpPr>
        <p:spPr>
          <a:xfrm>
            <a:off x="736600" y="5380037"/>
            <a:ext cx="7703065" cy="971335"/>
          </a:xfrm>
          <a:prstGeom prst="rect">
            <a:avLst/>
          </a:prstGeom>
        </p:spPr>
        <p:txBody>
          <a:bodyPr/>
          <a:lstStyle>
            <a:lvl1pPr marL="0">
              <a:defRPr lang="pt-BR" sz="16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6521" y="873125"/>
            <a:ext cx="7437360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4247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m grá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0894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Gráfico 11"/>
          <p:cNvSpPr>
            <a:spLocks noGrp="1"/>
          </p:cNvSpPr>
          <p:nvPr>
            <p:ph type="chart" sz="quarter" idx="14"/>
          </p:nvPr>
        </p:nvSpPr>
        <p:spPr>
          <a:xfrm>
            <a:off x="4560888" y="1911350"/>
            <a:ext cx="3811587" cy="37528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723900" y="1650669"/>
            <a:ext cx="3598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 marL="0"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>
          <a:xfrm>
            <a:off x="916520" y="873125"/>
            <a:ext cx="7641553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580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 userDrawn="1"/>
        </p:nvCxnSpPr>
        <p:spPr>
          <a:xfrm rot="5400000">
            <a:off x="2453481" y="3853657"/>
            <a:ext cx="423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376238" y="16700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 userDrawn="1"/>
        </p:nvSpPr>
        <p:spPr bwMode="auto">
          <a:xfrm>
            <a:off x="5224463" y="16700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644525" y="1844675"/>
            <a:ext cx="357121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sz="1800" kern="1200" baseline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dirty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4931519" y="1844675"/>
            <a:ext cx="35949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sz="1800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5"/>
              </a:buBlip>
              <a:defRPr lang="pt-BR" kern="1200" dirty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28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5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500063" y="1928813"/>
            <a:ext cx="8215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>
            <a:lvl1pPr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R="0" indent="-2667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5" name="Espaço Reservado para Data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AF882D60-11F7-4EBE-BE9E-FE1B37321E52}" type="datetimeFigureOut">
              <a:rPr lang="pt-BR" u="none">
                <a:solidFill>
                  <a:prstClr val="black"/>
                </a:solidFill>
              </a:rPr>
              <a:pPr algn="l">
                <a:defRPr/>
              </a:pPr>
              <a:t>14/04/2015</a:t>
            </a:fld>
            <a:endParaRPr lang="pt-BR" u="none">
              <a:solidFill>
                <a:prstClr val="black"/>
              </a:solidFill>
            </a:endParaRPr>
          </a:p>
        </p:txBody>
      </p:sp>
      <p:sp>
        <p:nvSpPr>
          <p:cNvPr id="16" name="Espaço Reservado para Rodapé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pt-BR" u="none">
              <a:solidFill>
                <a:prstClr val="black"/>
              </a:solidFill>
            </a:endParaRPr>
          </a:p>
        </p:txBody>
      </p:sp>
      <p:sp>
        <p:nvSpPr>
          <p:cNvPr id="17" name="Espaço Reservado para Número de Slide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A861C7A4-85C7-486A-A21F-5FD301D795F4}" type="slidenum">
              <a:rPr lang="pt-BR" u="none">
                <a:solidFill>
                  <a:prstClr val="black"/>
                </a:solidFill>
              </a:rPr>
              <a:pPr algn="l">
                <a:defRPr/>
              </a:pPr>
              <a:t>‹nº›</a:t>
            </a:fld>
            <a:endParaRPr lang="pt-BR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7735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64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10425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E352A5C2-B1DE-4D26-9F47-16CAB2CFC3E8}" type="slidenum">
              <a:rPr lang="pt-BR" u="none">
                <a:solidFill>
                  <a:prstClr val="black"/>
                </a:solidFill>
              </a:rPr>
              <a:pPr algn="l">
                <a:defRPr/>
              </a:pPr>
              <a:t>‹nº›</a:t>
            </a:fld>
            <a:endParaRPr lang="pt-BR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500063" y="1928813"/>
            <a:ext cx="8215312" cy="4286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5" name="Espaço Reservado para Data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0A3008B0-9D95-4710-8257-50ABDE3BCC08}" type="datetimeFigureOut">
              <a:rPr lang="pt-BR" u="none">
                <a:solidFill>
                  <a:prstClr val="black"/>
                </a:solidFill>
              </a:rPr>
              <a:pPr algn="l">
                <a:defRPr/>
              </a:pPr>
              <a:t>14/04/2015</a:t>
            </a:fld>
            <a:endParaRPr lang="pt-BR" u="none">
              <a:solidFill>
                <a:prstClr val="black"/>
              </a:solidFill>
            </a:endParaRPr>
          </a:p>
        </p:txBody>
      </p:sp>
      <p:sp>
        <p:nvSpPr>
          <p:cNvPr id="16" name="Espaço Reservado para Rodapé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pt-BR" u="none">
              <a:solidFill>
                <a:prstClr val="black"/>
              </a:solidFill>
            </a:endParaRPr>
          </a:p>
        </p:txBody>
      </p:sp>
      <p:sp>
        <p:nvSpPr>
          <p:cNvPr id="17" name="Espaço Reservado para Número de Slide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7655923B-47A8-4080-9CDE-1A3454FF9742}" type="slidenum">
              <a:rPr lang="pt-BR" u="none">
                <a:solidFill>
                  <a:prstClr val="black"/>
                </a:solidFill>
              </a:rPr>
              <a:pPr algn="l">
                <a:defRPr/>
              </a:pPr>
              <a:t>‹nº›</a:t>
            </a:fld>
            <a:endParaRPr lang="pt-BR" u="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as colunas dois t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735513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4583151" y="1925136"/>
            <a:ext cx="3824883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7"/>
          </p:nvPr>
        </p:nvSpPr>
        <p:spPr>
          <a:xfrm>
            <a:off x="468351" y="1683834"/>
            <a:ext cx="3824883" cy="464262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7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atro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441325" y="39497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35"/>
          <p:cNvSpPr>
            <a:spLocks noChangeArrowheads="1"/>
          </p:cNvSpPr>
          <p:nvPr userDrawn="1"/>
        </p:nvSpPr>
        <p:spPr bwMode="auto">
          <a:xfrm>
            <a:off x="5043488" y="39497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pt-BR" u="non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465138" y="14478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 userDrawn="1"/>
        </p:nvSpPr>
        <p:spPr bwMode="auto">
          <a:xfrm>
            <a:off x="5043488" y="14478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15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15113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 userDrawn="1"/>
        </p:nvSpPr>
        <p:spPr bwMode="auto">
          <a:xfrm>
            <a:off x="4889500" y="15113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 userDrawn="1"/>
        </p:nvSpPr>
        <p:spPr bwMode="auto">
          <a:xfrm>
            <a:off x="0" y="57531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 userDrawn="1"/>
        </p:nvSpPr>
        <p:spPr bwMode="auto">
          <a:xfrm>
            <a:off x="4889500" y="57531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" name="Picture 4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 descr="templa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templa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o 31"/>
          <p:cNvGrpSpPr>
            <a:grpSpLocks/>
          </p:cNvGrpSpPr>
          <p:nvPr userDrawn="1"/>
        </p:nvGrpSpPr>
        <p:grpSpPr bwMode="auto">
          <a:xfrm>
            <a:off x="3260725" y="2438400"/>
            <a:ext cx="2654300" cy="2654300"/>
            <a:chOff x="3261360" y="2437892"/>
            <a:chExt cx="2653284" cy="2655316"/>
          </a:xfrm>
        </p:grpSpPr>
        <p:pic>
          <p:nvPicPr>
            <p:cNvPr id="33" name="Picture 30" descr="bolh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4472432" y="3650996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9" descr="bolh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4472432" y="2437892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8" descr="bolh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3261360" y="3650996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8" descr="bolh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3261360" y="2437892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0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514550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1"/>
          </p:nvPr>
        </p:nvSpPr>
        <p:spPr>
          <a:xfrm>
            <a:off x="5145501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0" name="Espaço Reservado para Texto 27"/>
          <p:cNvSpPr>
            <a:spLocks noGrp="1"/>
          </p:cNvSpPr>
          <p:nvPr>
            <p:ph type="body" sz="quarter" idx="12"/>
          </p:nvPr>
        </p:nvSpPr>
        <p:spPr>
          <a:xfrm>
            <a:off x="546882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1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52447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7750175" cy="44386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731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3439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896112" y="1097280"/>
            <a:ext cx="7626095" cy="5047488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347663" y="6500813"/>
            <a:ext cx="1905000" cy="2238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pt-BR" u="non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2786063" y="6500813"/>
            <a:ext cx="2895600" cy="2238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pt-BR" u="non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215063" y="6500813"/>
            <a:ext cx="1905000" cy="2238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fld id="{2712D9ED-25E5-4D4F-8EB4-CD7415A53C7E}" type="slidenum">
              <a:rPr lang="pt-BR" u="none">
                <a:solidFill>
                  <a:prstClr val="white">
                    <a:lumMod val="50000"/>
                  </a:prstClr>
                </a:solidFill>
              </a:rPr>
              <a:pPr algn="l">
                <a:defRPr/>
              </a:pPr>
              <a:t>‹nº›</a:t>
            </a:fld>
            <a:endParaRPr lang="pt-BR" u="non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0360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7750175" cy="44386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923925" y="1865376"/>
            <a:ext cx="7333107" cy="4133088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6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0536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335513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631825" y="39497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5043488" y="39497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762000" y="14478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5043488" y="14478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5" descr="bolha"/>
          <p:cNvPicPr>
            <a:picLocks noChangeAspect="1" noChangeArrowheads="1"/>
          </p:cNvPicPr>
          <p:nvPr userDrawn="1"/>
        </p:nvPicPr>
        <p:blipFill>
          <a:blip r:embed="rId2" cstate="print"/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0" y="15113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 userDrawn="1"/>
        </p:nvSpPr>
        <p:spPr bwMode="auto">
          <a:xfrm>
            <a:off x="4889500" y="15113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 userDrawn="1"/>
        </p:nvSpPr>
        <p:spPr bwMode="auto">
          <a:xfrm>
            <a:off x="0" y="57531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4889500" y="57531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" name="Picture 4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templa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 descr="templa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31"/>
          <p:cNvGrpSpPr>
            <a:grpSpLocks/>
          </p:cNvGrpSpPr>
          <p:nvPr userDrawn="1"/>
        </p:nvGrpSpPr>
        <p:grpSpPr bwMode="auto">
          <a:xfrm>
            <a:off x="3260725" y="2438400"/>
            <a:ext cx="2654300" cy="2654300"/>
            <a:chOff x="3261360" y="2437892"/>
            <a:chExt cx="2653284" cy="2655316"/>
          </a:xfrm>
        </p:grpSpPr>
        <p:pic>
          <p:nvPicPr>
            <p:cNvPr id="22" name="Picture 30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4472432" y="3650996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9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4472432" y="2437892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3261360" y="3650996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3261360" y="2437892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514550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1"/>
          </p:nvPr>
        </p:nvSpPr>
        <p:spPr>
          <a:xfrm>
            <a:off x="5145501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0" name="Espaço Reservado para Texto 27"/>
          <p:cNvSpPr>
            <a:spLocks noGrp="1"/>
          </p:cNvSpPr>
          <p:nvPr>
            <p:ph type="body" sz="quarter" idx="12"/>
          </p:nvPr>
        </p:nvSpPr>
        <p:spPr>
          <a:xfrm>
            <a:off x="843757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1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71447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8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789488" y="1638300"/>
            <a:ext cx="3687762" cy="47434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687763" cy="47434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3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8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795529" y="1865376"/>
            <a:ext cx="3438144" cy="4434840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9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4916425" y="1844040"/>
            <a:ext cx="3438144" cy="4434840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5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 dois t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735513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4572000" y="1856232"/>
            <a:ext cx="3822193" cy="4434840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7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795529" y="1655064"/>
            <a:ext cx="3438144" cy="4645152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2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 rot="5400000">
            <a:off x="2453481" y="3896519"/>
            <a:ext cx="423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923925" y="1719072"/>
            <a:ext cx="3465195" cy="4517136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4779645" y="1706880"/>
            <a:ext cx="3465195" cy="4517136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600" b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5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923925" y="1116013"/>
            <a:ext cx="7534275" cy="5311775"/>
          </a:xfrm>
          <a:prstGeom prst="rect">
            <a:avLst/>
          </a:prstGeom>
        </p:spPr>
        <p:txBody>
          <a:bodyPr/>
          <a:lstStyle>
            <a:lvl1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800" b="1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80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80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800" kern="12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8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554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9418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524107" y="1115122"/>
            <a:ext cx="7883927" cy="519275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0355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931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30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70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23181685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264905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72309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978988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1207528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150779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025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59944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65526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21402596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54742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016899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49523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575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92438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70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358779" y="5408613"/>
            <a:ext cx="37814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74649" y="4294188"/>
            <a:ext cx="41736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wrap="square">
            <a:spAutoFit/>
          </a:bodyPr>
          <a:lstStyle>
            <a:lvl1pPr>
              <a:buNone/>
              <a:defRPr lang="pt-BR" sz="1400" b="0" kern="1200" dirty="0" smtClean="0">
                <a:solidFill>
                  <a:srgbClr val="F8F8F8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4389437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5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95477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054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47361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19942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78396"/>
      </p:ext>
    </p:extLst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 userDrawn="1"/>
        </p:nvSpPr>
        <p:spPr>
          <a:xfrm>
            <a:off x="8052136" y="6747306"/>
            <a:ext cx="72008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166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279567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30073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175" y="64023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36926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4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597" y="640259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76841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Picture 10" descr="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3175" y="64023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3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54304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3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052515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7493000" y="65151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Imagem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9" y="476672"/>
            <a:ext cx="4900613" cy="3698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880726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7D7E8311-BC81-4E38-9A78-77E6093AB696}" type="datetimeFigureOut">
              <a:rPr lang="pt-BR">
                <a:solidFill>
                  <a:prstClr val="black"/>
                </a:solidFill>
                <a:cs typeface="Arial" charset="0"/>
              </a:rPr>
              <a:pPr>
                <a:defRPr/>
              </a:pPr>
              <a:t>14/04/2015</a:t>
            </a:fld>
            <a:endParaRPr lang="pt-B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A1FDD1B5-21B5-4150-BFC6-F32825E1DF0A}" type="slidenum">
              <a:rPr lang="pt-BR">
                <a:solidFill>
                  <a:prstClr val="black"/>
                </a:solidFill>
                <a:cs typeface="Arial" charset="0"/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284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4" y="6553201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7" y="444502"/>
            <a:ext cx="7758113" cy="5238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52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4" y="6553201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2917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4" y="6553201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07932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templa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9" descr="bolh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91404" y="6553201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97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63887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385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055546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0060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11917045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346"/>
            <a:ext cx="7772400" cy="3385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46044736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64013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5931432" cy="46166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11"/>
            <a:ext cx="4040188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491611"/>
            <a:ext cx="4041775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28904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363382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252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5791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37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343147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86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64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6150549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1900714" y="1600202"/>
            <a:ext cx="10587514" cy="1797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2193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2537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32802" y="539752"/>
            <a:ext cx="553998" cy="58390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07016" y="539752"/>
            <a:ext cx="2769989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6392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7750175" cy="44386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m 10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2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189789" cy="144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1" name="Espaço Reservado para Gráfico 10"/>
          <p:cNvSpPr>
            <a:spLocks noGrp="1"/>
          </p:cNvSpPr>
          <p:nvPr>
            <p:ph type="chart" sz="quarter" idx="10"/>
          </p:nvPr>
        </p:nvSpPr>
        <p:spPr>
          <a:xfrm>
            <a:off x="784225" y="1887538"/>
            <a:ext cx="7575550" cy="4097337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37083614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gráfic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4918075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m 3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4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736600" y="1876425"/>
            <a:ext cx="3419475" cy="32416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7" name="Espaço Reservado para Gráfico 16"/>
          <p:cNvSpPr>
            <a:spLocks noGrp="1"/>
          </p:cNvSpPr>
          <p:nvPr>
            <p:ph type="chart" sz="quarter" idx="11"/>
          </p:nvPr>
        </p:nvSpPr>
        <p:spPr>
          <a:xfrm>
            <a:off x="4975225" y="1887538"/>
            <a:ext cx="3421063" cy="32543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/>
          </p:nvPr>
        </p:nvSpPr>
        <p:spPr>
          <a:xfrm>
            <a:off x="736600" y="5380037"/>
            <a:ext cx="7703065" cy="971335"/>
          </a:xfrm>
          <a:prstGeom prst="rect">
            <a:avLst/>
          </a:prstGeom>
        </p:spPr>
        <p:txBody>
          <a:bodyPr/>
          <a:lstStyle>
            <a:lvl1pPr marL="0">
              <a:defRPr lang="pt-BR" sz="16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9160657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m grá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9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1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741009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8" descr="fundo_vazado_sem-marca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254288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762252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5684838"/>
            <a:ext cx="3151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 bwMode="auto">
          <a:xfrm>
            <a:off x="368300" y="2466975"/>
            <a:ext cx="8429625" cy="24574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u="none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 bwMode="auto">
          <a:xfrm>
            <a:off x="1141413" y="3551238"/>
            <a:ext cx="7324725" cy="11636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 err="1">
                <a:solidFill>
                  <a:prstClr val="white"/>
                </a:solidFill>
                <a:latin typeface="Verdana" pitchFamily="34" charset="0"/>
                <a:cs typeface="Arial" charset="0"/>
              </a:rPr>
              <a:t>SaneamentoSabesp</a:t>
            </a: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5" cstate="print"/>
          <a:srcRect l="65234" t="22604" r="17656" b="52118"/>
          <a:stretch>
            <a:fillRect/>
          </a:stretch>
        </p:blipFill>
        <p:spPr bwMode="auto">
          <a:xfrm>
            <a:off x="6270625" y="746125"/>
            <a:ext cx="2349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 bwMode="auto">
          <a:xfrm>
            <a:off x="547778" y="2572880"/>
            <a:ext cx="8143376" cy="9350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Nome</a:t>
            </a:r>
            <a:endParaRPr lang="es-ES_tradnl" sz="16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pt-BR" sz="1600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Cargo: </a:t>
            </a:r>
            <a:endParaRPr lang="es-ES_tradnl" sz="1600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Dados para </a:t>
            </a:r>
            <a:r>
              <a:rPr lang="es-ES_tradnl" sz="1600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contato</a:t>
            </a: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913" y="45434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 userDrawn="1"/>
        </p:nvSpPr>
        <p:spPr>
          <a:xfrm>
            <a:off x="1136650" y="4535488"/>
            <a:ext cx="22574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www.flickr.com/sabesp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141413" y="4287838"/>
            <a:ext cx="33797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www.facebook.com.br/oficialSabesp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41388" y="3540125"/>
            <a:ext cx="19510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www.sabesp.com.br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1122363" y="3821113"/>
            <a:ext cx="11811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es-ES_tradnl" sz="1200" b="1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@</a:t>
            </a:r>
            <a:r>
              <a:rPr lang="es-ES_tradnl" sz="1200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ciasabesp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576263" y="1077913"/>
            <a:ext cx="2027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b="1" u="none" dirty="0" smtClean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Obrigado</a:t>
            </a:r>
            <a:endParaRPr lang="pt-BR" sz="2800" b="1" u="none" dirty="0">
              <a:solidFill>
                <a:srgbClr val="4E4E4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C:\Users\asousa\Documents\alexsandro\2011\ALEXSANDRO\santa ideia\logo_facebook_f [Converted]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353" y="4291425"/>
            <a:ext cx="213060" cy="213060"/>
          </a:xfrm>
          <a:prstGeom prst="rect">
            <a:avLst/>
          </a:prstGeom>
          <a:noFill/>
        </p:spPr>
      </p:pic>
      <p:pic>
        <p:nvPicPr>
          <p:cNvPr id="1027" name="Picture 3" descr="C:\Users\asousa\Documents\alexsandro\2011\ALEXSANDRO\santa ideia\Twitter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4643" y="3865124"/>
            <a:ext cx="213372" cy="214285"/>
          </a:xfrm>
          <a:prstGeom prst="rect">
            <a:avLst/>
          </a:prstGeom>
          <a:noFill/>
        </p:spPr>
      </p:pic>
      <p:pic>
        <p:nvPicPr>
          <p:cNvPr id="1028" name="Picture 4" descr="C:\Users\asousa\Documents\alexsandro\2011\ALEXSANDRO\santa ideia\youtube_lo-0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41" y="4067774"/>
            <a:ext cx="369910" cy="187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369779"/>
      </p:ext>
    </p:extLst>
  </p:cSld>
  <p:clrMapOvr>
    <a:masterClrMapping/>
  </p:clrMapOvr>
  <p:transition>
    <p:cut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brig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5684838"/>
            <a:ext cx="3151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 bwMode="auto">
          <a:xfrm>
            <a:off x="368300" y="2466975"/>
            <a:ext cx="8429625" cy="24574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u="none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 bwMode="auto">
          <a:xfrm>
            <a:off x="1141413" y="3551238"/>
            <a:ext cx="7324725" cy="11636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 err="1">
                <a:solidFill>
                  <a:prstClr val="white"/>
                </a:solidFill>
                <a:latin typeface="Verdana" pitchFamily="34" charset="0"/>
                <a:cs typeface="Arial" charset="0"/>
              </a:rPr>
              <a:t>SaneamentoSabesp</a:t>
            </a: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5" cstate="print"/>
          <a:srcRect l="65234" t="22604" r="17656" b="52118"/>
          <a:stretch>
            <a:fillRect/>
          </a:stretch>
        </p:blipFill>
        <p:spPr bwMode="auto">
          <a:xfrm>
            <a:off x="6270625" y="746125"/>
            <a:ext cx="2349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 bwMode="auto">
          <a:xfrm>
            <a:off x="547778" y="2572880"/>
            <a:ext cx="8143376" cy="9350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Nome</a:t>
            </a:r>
            <a:endParaRPr lang="es-ES_tradnl" sz="16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pt-BR" sz="1600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Cargo: </a:t>
            </a:r>
            <a:endParaRPr lang="es-ES_tradnl" sz="1600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Dados para </a:t>
            </a:r>
            <a:r>
              <a:rPr lang="es-ES_tradnl" sz="1600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contato</a:t>
            </a: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913" y="45434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 userDrawn="1"/>
        </p:nvSpPr>
        <p:spPr>
          <a:xfrm>
            <a:off x="1136650" y="4535488"/>
            <a:ext cx="22574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www.flickr.com/sabesp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141413" y="4287838"/>
            <a:ext cx="33797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www.facebook.com.br/oficialSabesp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41388" y="3540125"/>
            <a:ext cx="19510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www.sabesp.com.br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1122363" y="3821113"/>
            <a:ext cx="11811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es-ES_tradnl" sz="1200" b="1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@</a:t>
            </a:r>
            <a:r>
              <a:rPr lang="es-ES_tradnl" sz="1200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ciasabesp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576263" y="1077913"/>
            <a:ext cx="2027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b="1" u="none" dirty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Obrigada</a:t>
            </a:r>
          </a:p>
        </p:txBody>
      </p:sp>
      <p:pic>
        <p:nvPicPr>
          <p:cNvPr id="1026" name="Picture 2" descr="C:\Users\asousa\Documents\alexsandro\2011\ALEXSANDRO\santa ideia\logo_facebook_f [Converted]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353" y="4291425"/>
            <a:ext cx="213060" cy="213060"/>
          </a:xfrm>
          <a:prstGeom prst="rect">
            <a:avLst/>
          </a:prstGeom>
          <a:noFill/>
        </p:spPr>
      </p:pic>
      <p:pic>
        <p:nvPicPr>
          <p:cNvPr id="1027" name="Picture 3" descr="C:\Users\asousa\Documents\alexsandro\2011\ALEXSANDRO\santa ideia\Twitter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4643" y="3865124"/>
            <a:ext cx="213372" cy="214285"/>
          </a:xfrm>
          <a:prstGeom prst="rect">
            <a:avLst/>
          </a:prstGeom>
          <a:noFill/>
        </p:spPr>
      </p:pic>
      <p:pic>
        <p:nvPicPr>
          <p:cNvPr id="1028" name="Picture 4" descr="C:\Users\asousa\Documents\alexsandro\2011\ALEXSANDRO\santa ideia\youtube_lo-0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41" y="4067774"/>
            <a:ext cx="369910" cy="187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679391"/>
      </p:ext>
    </p:extLst>
  </p:cSld>
  <p:clrMapOvr>
    <a:masterClrMapping/>
  </p:clrMapOvr>
  <p:transition>
    <p:cut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385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49887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923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714510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561288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11917045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346"/>
            <a:ext cx="7772400" cy="3385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67693999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78146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5931432" cy="46166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11"/>
            <a:ext cx="4040188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491611"/>
            <a:ext cx="4041775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65610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57321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72567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5791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37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8543646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86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64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6673288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1900714" y="1600202"/>
            <a:ext cx="10587514" cy="1797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3237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32802" y="539752"/>
            <a:ext cx="553998" cy="58390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07016" y="539752"/>
            <a:ext cx="2769989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450700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38554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8918784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89586229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8593138" y="6604003"/>
            <a:ext cx="914400" cy="204671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u="none">
              <a:solidFill>
                <a:srgbClr val="000000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u="none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6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ADB33CFA-9890-467D-A177-3940F249B818}" type="slidenum">
              <a:rPr lang="pt-BR" u="none">
                <a:solidFill>
                  <a:srgbClr val="000000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772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692151" y="1638905"/>
            <a:ext cx="7750175" cy="4437441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349250" y="1740203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33" y="539756"/>
            <a:ext cx="5024243" cy="309756"/>
          </a:xfrm>
        </p:spPr>
        <p:txBody>
          <a:bodyPr/>
          <a:lstStyle>
            <a:lvl1pPr>
              <a:defRPr sz="1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8" y="1056010"/>
            <a:ext cx="7534655" cy="489331"/>
          </a:xfrm>
          <a:prstGeom prst="rect">
            <a:avLst/>
          </a:prstGeom>
        </p:spPr>
        <p:txBody>
          <a:bodyPr lIns="62920" tIns="31460" rIns="62920" bIns="31460"/>
          <a:lstStyle>
            <a:lvl1pPr>
              <a:buNone/>
              <a:defRPr lang="pt-BR" sz="9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814392" y="1917704"/>
            <a:ext cx="7481887" cy="4059239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7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33" y="539754"/>
            <a:ext cx="5928337" cy="35592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72574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631826" y="3949095"/>
            <a:ext cx="3603625" cy="1930703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5043489" y="3949095"/>
            <a:ext cx="3641725" cy="1930703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r">
              <a:defRPr/>
            </a:pPr>
            <a:endParaRPr lang="pt-BR" u="non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762001" y="1448405"/>
            <a:ext cx="3603625" cy="192919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5043489" y="1448405"/>
            <a:ext cx="3641725" cy="192919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5" descr="bolha"/>
          <p:cNvPicPr>
            <a:picLocks noChangeAspect="1" noChangeArrowheads="1"/>
          </p:cNvPicPr>
          <p:nvPr userDrawn="1"/>
        </p:nvPicPr>
        <p:blipFill>
          <a:blip r:embed="rId2" cstate="print"/>
          <a:srcRect l="64166" t="21111" r="15834" b="52222"/>
          <a:stretch>
            <a:fillRect/>
          </a:stretch>
        </p:blipFill>
        <p:spPr bwMode="auto">
          <a:xfrm>
            <a:off x="533400" y="53370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0" y="1511905"/>
            <a:ext cx="4211638" cy="65012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 userDrawn="1"/>
        </p:nvSpPr>
        <p:spPr bwMode="auto">
          <a:xfrm>
            <a:off x="4889500" y="1511905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 userDrawn="1"/>
        </p:nvSpPr>
        <p:spPr bwMode="auto">
          <a:xfrm>
            <a:off x="0" y="5752798"/>
            <a:ext cx="4211638" cy="65011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4889500" y="5752799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" name="Picture 4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templa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 descr="templa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o 31"/>
          <p:cNvGrpSpPr>
            <a:grpSpLocks/>
          </p:cNvGrpSpPr>
          <p:nvPr userDrawn="1"/>
        </p:nvGrpSpPr>
        <p:grpSpPr bwMode="auto">
          <a:xfrm>
            <a:off x="3260725" y="2438703"/>
            <a:ext cx="2654300" cy="2653392"/>
            <a:chOff x="3261360" y="2437892"/>
            <a:chExt cx="2653284" cy="2655316"/>
          </a:xfrm>
        </p:grpSpPr>
        <p:pic>
          <p:nvPicPr>
            <p:cNvPr id="22" name="Picture 30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4472432" y="3650996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9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4472432" y="2437892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3261360" y="3650996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 descr="bolha"/>
            <p:cNvPicPr>
              <a:picLocks noChangeAspect="1" noChangeArrowheads="1"/>
            </p:cNvPicPr>
            <p:nvPr/>
          </p:nvPicPr>
          <p:blipFill>
            <a:blip r:embed="rId4" cstate="print"/>
            <a:srcRect l="64166" t="21111" r="15834" b="52222"/>
            <a:stretch>
              <a:fillRect/>
            </a:stretch>
          </p:blipFill>
          <p:spPr bwMode="auto">
            <a:xfrm>
              <a:off x="3261360" y="2437892"/>
              <a:ext cx="1442212" cy="144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5145506" y="4078292"/>
            <a:ext cx="3438525" cy="1673225"/>
          </a:xfrm>
          <a:prstGeom prst="rect">
            <a:avLst/>
          </a:prstGeom>
        </p:spPr>
        <p:txBody>
          <a:bodyPr lIns="62920" tIns="31460" rIns="62920" bIns="31460"/>
          <a:lstStyle>
            <a:lvl1pPr marL="0" indent="0" algn="r">
              <a:buNone/>
              <a:defRPr sz="900" b="1"/>
            </a:lvl1pPr>
            <a:lvl2pPr marL="308046" indent="6554" algn="r">
              <a:buNone/>
              <a:defRPr sz="900"/>
            </a:lvl2pPr>
            <a:lvl3pPr marL="616092" indent="0" algn="r">
              <a:buNone/>
              <a:defRPr sz="900"/>
            </a:lvl3pPr>
            <a:lvl4pPr marL="925231" indent="0" algn="r">
              <a:buNone/>
              <a:defRPr sz="900"/>
            </a:lvl4pPr>
            <a:lvl5pPr marL="1233277" indent="0" algn="r"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1"/>
          </p:nvPr>
        </p:nvSpPr>
        <p:spPr>
          <a:xfrm>
            <a:off x="5145506" y="1576392"/>
            <a:ext cx="3438525" cy="1673225"/>
          </a:xfrm>
          <a:prstGeom prst="rect">
            <a:avLst/>
          </a:prstGeom>
        </p:spPr>
        <p:txBody>
          <a:bodyPr lIns="62920" tIns="31460" rIns="62920" bIns="31460"/>
          <a:lstStyle>
            <a:lvl1pPr marL="0" indent="0" algn="r">
              <a:buNone/>
              <a:defRPr sz="900" b="1"/>
            </a:lvl1pPr>
            <a:lvl2pPr marL="308046" indent="6554" algn="r">
              <a:buNone/>
              <a:defRPr sz="900"/>
            </a:lvl2pPr>
            <a:lvl3pPr marL="616092" indent="0" algn="r">
              <a:buNone/>
              <a:defRPr sz="900"/>
            </a:lvl3pPr>
            <a:lvl4pPr marL="925231" indent="0" algn="r">
              <a:buNone/>
              <a:defRPr sz="900"/>
            </a:lvl4pPr>
            <a:lvl5pPr marL="1233277" indent="0" algn="r"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0" name="Espaço Reservado para Texto 27"/>
          <p:cNvSpPr>
            <a:spLocks noGrp="1"/>
          </p:cNvSpPr>
          <p:nvPr>
            <p:ph type="body" sz="quarter" idx="12"/>
          </p:nvPr>
        </p:nvSpPr>
        <p:spPr>
          <a:xfrm>
            <a:off x="843763" y="1576392"/>
            <a:ext cx="3438525" cy="1673225"/>
          </a:xfrm>
          <a:prstGeom prst="rect">
            <a:avLst/>
          </a:prstGeom>
        </p:spPr>
        <p:txBody>
          <a:bodyPr lIns="62920" tIns="31460" rIns="62920" bIns="31460"/>
          <a:lstStyle>
            <a:lvl1pPr marL="0" indent="0" algn="l">
              <a:buNone/>
              <a:defRPr sz="900" b="1"/>
            </a:lvl1pPr>
            <a:lvl2pPr marL="308046" indent="6554" algn="l">
              <a:buNone/>
              <a:defRPr sz="900"/>
            </a:lvl2pPr>
            <a:lvl3pPr marL="616092" indent="0" algn="l">
              <a:buNone/>
              <a:defRPr sz="900"/>
            </a:lvl3pPr>
            <a:lvl4pPr marL="925231" indent="0" algn="l">
              <a:buNone/>
              <a:defRPr sz="900"/>
            </a:lvl4pPr>
            <a:lvl5pPr marL="1233277" indent="0" algn="l"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1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714477" y="4078292"/>
            <a:ext cx="3438525" cy="1673225"/>
          </a:xfrm>
          <a:prstGeom prst="rect">
            <a:avLst/>
          </a:prstGeom>
        </p:spPr>
        <p:txBody>
          <a:bodyPr lIns="62920" tIns="31460" rIns="62920" bIns="31460"/>
          <a:lstStyle>
            <a:lvl1pPr marL="0" indent="0" algn="l">
              <a:buNone/>
              <a:defRPr sz="900" b="1"/>
            </a:lvl1pPr>
            <a:lvl2pPr marL="308046" indent="6554" algn="l">
              <a:buNone/>
              <a:defRPr sz="900"/>
            </a:lvl2pPr>
            <a:lvl3pPr marL="616092" indent="0" algn="l">
              <a:buNone/>
              <a:defRPr sz="900"/>
            </a:lvl3pPr>
            <a:lvl4pPr marL="925231" indent="0" algn="l">
              <a:buNone/>
              <a:defRPr sz="900"/>
            </a:lvl4pPr>
            <a:lvl5pPr marL="1233277" indent="0" algn="l"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5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789488" y="1638905"/>
            <a:ext cx="3687762" cy="4742846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5203825" y="1740203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692151" y="1638905"/>
            <a:ext cx="3687763" cy="4742846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740203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16"/>
          <p:cNvSpPr>
            <a:spLocks noGrp="1"/>
          </p:cNvSpPr>
          <p:nvPr>
            <p:ph type="title"/>
          </p:nvPr>
        </p:nvSpPr>
        <p:spPr>
          <a:xfrm>
            <a:off x="911233" y="539756"/>
            <a:ext cx="5024243" cy="309756"/>
          </a:xfrm>
        </p:spPr>
        <p:txBody>
          <a:bodyPr/>
          <a:lstStyle>
            <a:lvl1pPr>
              <a:defRPr sz="1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3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8" y="1056010"/>
            <a:ext cx="7534655" cy="489331"/>
          </a:xfrm>
          <a:prstGeom prst="rect">
            <a:avLst/>
          </a:prstGeom>
        </p:spPr>
        <p:txBody>
          <a:bodyPr lIns="62920" tIns="31460" rIns="62920" bIns="31460"/>
          <a:lstStyle>
            <a:lvl1pPr>
              <a:buNone/>
              <a:defRPr lang="pt-BR" sz="9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747137" y="1917707"/>
            <a:ext cx="3546089" cy="438273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4861952" y="1925142"/>
            <a:ext cx="3546089" cy="438273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1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 dois t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492626" y="1638905"/>
            <a:ext cx="3971925" cy="4735286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4730751" y="1740203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lIns="62920" tIns="31460" rIns="62920" bIns="31460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ítulo 16"/>
          <p:cNvSpPr>
            <a:spLocks noGrp="1"/>
          </p:cNvSpPr>
          <p:nvPr>
            <p:ph type="title"/>
          </p:nvPr>
        </p:nvSpPr>
        <p:spPr>
          <a:xfrm>
            <a:off x="911233" y="539756"/>
            <a:ext cx="5024243" cy="309756"/>
          </a:xfrm>
        </p:spPr>
        <p:txBody>
          <a:bodyPr/>
          <a:lstStyle>
            <a:lvl1pPr>
              <a:defRPr sz="1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8" y="1056010"/>
            <a:ext cx="7534655" cy="489331"/>
          </a:xfrm>
          <a:prstGeom prst="rect">
            <a:avLst/>
          </a:prstGeom>
        </p:spPr>
        <p:txBody>
          <a:bodyPr lIns="62920" tIns="31460" rIns="62920" bIns="31460"/>
          <a:lstStyle>
            <a:lvl1pPr>
              <a:buNone/>
              <a:defRPr lang="pt-BR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4583158" y="1925142"/>
            <a:ext cx="3824883" cy="438273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7"/>
          </p:nvPr>
        </p:nvSpPr>
        <p:spPr>
          <a:xfrm>
            <a:off x="468357" y="1683839"/>
            <a:ext cx="3824883" cy="464262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9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 rot="5400000">
            <a:off x="2453104" y="3896896"/>
            <a:ext cx="423938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6"/>
          <p:cNvSpPr>
            <a:spLocks noGrp="1"/>
          </p:cNvSpPr>
          <p:nvPr>
            <p:ph type="title"/>
          </p:nvPr>
        </p:nvSpPr>
        <p:spPr>
          <a:xfrm>
            <a:off x="911233" y="539756"/>
            <a:ext cx="5024243" cy="309756"/>
          </a:xfrm>
        </p:spPr>
        <p:txBody>
          <a:bodyPr/>
          <a:lstStyle>
            <a:lvl1pPr>
              <a:defRPr sz="16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8" y="1056010"/>
            <a:ext cx="7534655" cy="489331"/>
          </a:xfrm>
          <a:prstGeom prst="rect">
            <a:avLst/>
          </a:prstGeom>
        </p:spPr>
        <p:txBody>
          <a:bodyPr lIns="62920" tIns="31460" rIns="62920" bIns="31460"/>
          <a:lstStyle>
            <a:lvl1pPr>
              <a:buNone/>
              <a:defRPr lang="pt-BR" sz="9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9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4850798" y="1705834"/>
            <a:ext cx="3546089" cy="438273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654225" y="1705834"/>
            <a:ext cx="3546089" cy="4382738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2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33" y="539756"/>
            <a:ext cx="5024243" cy="309756"/>
          </a:xfrm>
        </p:spPr>
        <p:txBody>
          <a:bodyPr/>
          <a:lstStyle>
            <a:lvl1pPr>
              <a:defRPr sz="16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524110" y="1115126"/>
            <a:ext cx="7883926" cy="5192754"/>
          </a:xfrm>
          <a:prstGeom prst="rect">
            <a:avLst/>
          </a:prstGeom>
        </p:spPr>
        <p:txBody>
          <a:bodyPr lIns="62920" tIns="31460" rIns="62920" bIns="31460"/>
          <a:lstStyle>
            <a:lvl1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3517" indent="-183517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15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70477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385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573983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135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399538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11917045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346"/>
            <a:ext cx="7772400" cy="3385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5751187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96692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5931432" cy="46166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11"/>
            <a:ext cx="4040188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491611"/>
            <a:ext cx="4041775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493094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4738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11074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5791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37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497619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86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64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46934576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1900714" y="1600202"/>
            <a:ext cx="10587514" cy="1797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571488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32802" y="539752"/>
            <a:ext cx="553998" cy="58390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07016" y="539752"/>
            <a:ext cx="2769989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4780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6" y="539752"/>
            <a:ext cx="5931432" cy="4616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38554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2824514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399730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fundo escu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0" descr="bolh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295275" y="328613"/>
            <a:ext cx="33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2" descr="logovazad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5554663"/>
            <a:ext cx="1274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80375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gráfic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fundo escu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4918075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pic>
        <p:nvPicPr>
          <p:cNvPr id="14" name="Imagem 3" descr="fundo_vazado_sem-marca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4" descr="logovazad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736600" y="1876425"/>
            <a:ext cx="3419475" cy="32416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7" name="Espaço Reservado para Gráfico 16"/>
          <p:cNvSpPr>
            <a:spLocks noGrp="1"/>
          </p:cNvSpPr>
          <p:nvPr>
            <p:ph type="chart" sz="quarter" idx="11"/>
          </p:nvPr>
        </p:nvSpPr>
        <p:spPr>
          <a:xfrm>
            <a:off x="4975225" y="1887538"/>
            <a:ext cx="3421063" cy="32543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/>
          </p:nvPr>
        </p:nvSpPr>
        <p:spPr>
          <a:xfrm>
            <a:off x="736600" y="5380037"/>
            <a:ext cx="7703065" cy="971335"/>
          </a:xfrm>
          <a:prstGeom prst="rect">
            <a:avLst/>
          </a:prstGeom>
        </p:spPr>
        <p:txBody>
          <a:bodyPr/>
          <a:lstStyle>
            <a:lvl1pPr marL="0">
              <a:defRPr lang="pt-BR" sz="16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83566680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m grá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9" descr="fundo escu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0" descr="bolh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0894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pt-BR" altLang="pt-BR" u="none" smtClean="0">
              <a:solidFill>
                <a:prstClr val="black"/>
              </a:solidFill>
            </a:endParaRPr>
          </a:p>
        </p:txBody>
      </p:sp>
      <p:pic>
        <p:nvPicPr>
          <p:cNvPr id="11" name="Imagem 9" descr="fundo_vazado_sem-marca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1" descr="logovazad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Gráfico 11"/>
          <p:cNvSpPr>
            <a:spLocks noGrp="1"/>
          </p:cNvSpPr>
          <p:nvPr>
            <p:ph type="chart" sz="quarter" idx="14"/>
          </p:nvPr>
        </p:nvSpPr>
        <p:spPr>
          <a:xfrm>
            <a:off x="4560888" y="1911350"/>
            <a:ext cx="3811587" cy="37528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723900" y="1650669"/>
            <a:ext cx="3598718" cy="4061362"/>
          </a:xfrm>
          <a:prstGeom prst="rect">
            <a:avLst/>
          </a:prstGeom>
        </p:spPr>
        <p:txBody>
          <a:bodyPr/>
          <a:lstStyle>
            <a:lvl1pPr marL="0">
              <a:defRPr sz="1800">
                <a:solidFill>
                  <a:srgbClr val="9A9A9A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73507015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9" descr="fundo escu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0" descr="bolh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to 8"/>
          <p:cNvCxnSpPr/>
          <p:nvPr userDrawn="1"/>
        </p:nvCxnSpPr>
        <p:spPr>
          <a:xfrm rot="5400000">
            <a:off x="2453481" y="3853657"/>
            <a:ext cx="423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8" descr="fundo_vazado_sem-marca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0" descr="logovazad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644525" y="1844675"/>
            <a:ext cx="357121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wrap="square">
            <a:spAutoFit/>
          </a:bodyPr>
          <a:lstStyle>
            <a:lvl1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sz="1800" kern="1200" baseline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dirty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4931519" y="1844675"/>
            <a:ext cx="35949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 wrap="square">
            <a:spAutoFit/>
          </a:bodyPr>
          <a:lstStyle>
            <a:lvl1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sz="1800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Tx/>
              <a:buBlip>
                <a:blip r:embed="rId6"/>
              </a:buBlip>
              <a:defRPr lang="pt-BR" kern="1200" dirty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29348885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69109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391378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76585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95860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6006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6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072875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/>
            <a:endParaRPr lang="en-US" u="none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11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44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61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1775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738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7193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5859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370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pag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D6ECFF"/>
                </a:solidFill>
              </a:rPr>
              <a:pPr/>
              <a:t>‹nº›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222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1412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73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5025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713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4277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1350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7796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9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6828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190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6D9-88F8-4DE7-BC12-25FEA46A88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DF57-10D8-4533-B67B-502F471F07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82988921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4731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451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675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65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955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81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479536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4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766824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A7B4-85A0-459B-AD90-C2BA2EA79D8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2487-286F-4E36-9BBE-0583C709E2F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4702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3" y="2130427"/>
            <a:ext cx="10709983" cy="7694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385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385694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2"/>
            <a:ext cx="10709983" cy="7694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465730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11917045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346"/>
            <a:ext cx="7772400" cy="3385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12647981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2"/>
            <a:ext cx="10709983" cy="7694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5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32813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10709983" cy="76944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11"/>
            <a:ext cx="4040188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491611"/>
            <a:ext cx="4041775" cy="6832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97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462748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2"/>
            <a:ext cx="10709983" cy="7694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341880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16052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034990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5791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37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6381321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4979248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86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64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691207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848310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9" y="539752"/>
            <a:ext cx="10709983" cy="7694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1900714" y="1600200"/>
            <a:ext cx="10587514" cy="17414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64187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25026" y="539748"/>
            <a:ext cx="861774" cy="10617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07012" y="539750"/>
            <a:ext cx="2769989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376577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áfic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7750175" cy="44386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m 10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2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861300" cy="144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1" name="Espaço Reservado para Gráfico 10"/>
          <p:cNvSpPr>
            <a:spLocks noGrp="1"/>
          </p:cNvSpPr>
          <p:nvPr>
            <p:ph type="chart" sz="quarter" idx="10"/>
          </p:nvPr>
        </p:nvSpPr>
        <p:spPr>
          <a:xfrm>
            <a:off x="784225" y="1887538"/>
            <a:ext cx="7575550" cy="4097337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pic>
        <p:nvPicPr>
          <p:cNvPr id="1026" name="Picture 2" descr="F:\Backup\Pen_16GB_2\figuras\sabesp\GE_outline_whit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1" y="5005387"/>
            <a:ext cx="994491" cy="150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806399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gráfic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4918075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m 3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4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661275" cy="3698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736600" y="1876425"/>
            <a:ext cx="3419475" cy="32416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7" name="Espaço Reservado para Gráfico 16"/>
          <p:cNvSpPr>
            <a:spLocks noGrp="1"/>
          </p:cNvSpPr>
          <p:nvPr>
            <p:ph type="chart" sz="quarter" idx="11"/>
          </p:nvPr>
        </p:nvSpPr>
        <p:spPr>
          <a:xfrm>
            <a:off x="4975225" y="1887538"/>
            <a:ext cx="3421063" cy="3254375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/>
          </p:nvPr>
        </p:nvSpPr>
        <p:spPr>
          <a:xfrm>
            <a:off x="736600" y="5380037"/>
            <a:ext cx="7703065" cy="971335"/>
          </a:xfrm>
          <a:prstGeom prst="rect">
            <a:avLst/>
          </a:prstGeom>
        </p:spPr>
        <p:txBody>
          <a:bodyPr/>
          <a:lstStyle>
            <a:lvl1pPr marL="0">
              <a:defRPr lang="pt-BR" sz="16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1076325" y="873125"/>
            <a:ext cx="3044488" cy="264688"/>
          </a:xfrm>
          <a:prstGeom prst="rect">
            <a:avLst/>
          </a:prstGeom>
        </p:spPr>
        <p:txBody>
          <a:bodyPr/>
          <a:lstStyle>
            <a:lvl1pPr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8" name="Picture 2" descr="F:\Backup\Pen_16GB_2\figuras\sabesp\GE_outline_whit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1" y="5005387"/>
            <a:ext cx="994491" cy="150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017739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m grá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0" descr="bolha.png"/>
          <p:cNvPicPr>
            <a:picLocks noChangeAspect="1"/>
          </p:cNvPicPr>
          <p:nvPr userDrawn="1"/>
        </p:nvPicPr>
        <p:blipFill>
          <a:blip r:embed="rId3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9" descr="fundo_vazado_sem-marca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1" descr="logovazad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Backup\Pen_16GB_2\figuras\sabesp\GE_outline_whit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1" y="5005387"/>
            <a:ext cx="994491" cy="150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785015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775575" cy="3698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3" name="Picture 2" descr="F:\Backup\Pen_16GB_2\figuras\sabesp\GE_outline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1" y="5005387"/>
            <a:ext cx="994491" cy="150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724480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fundo_vazado_sem-marca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 bwMode="auto">
          <a:xfrm>
            <a:off x="368300" y="2466975"/>
            <a:ext cx="8429625" cy="24574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u="none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 bwMode="auto">
          <a:xfrm>
            <a:off x="1141413" y="3551238"/>
            <a:ext cx="7324725" cy="11636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 err="1">
                <a:solidFill>
                  <a:prstClr val="white"/>
                </a:solidFill>
                <a:latin typeface="Verdana" pitchFamily="34" charset="0"/>
                <a:cs typeface="Arial" charset="0"/>
              </a:rPr>
              <a:t>SaneamentoSabesp</a:t>
            </a: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4" cstate="print"/>
          <a:srcRect l="65234" t="22604" r="17656" b="52118"/>
          <a:stretch>
            <a:fillRect/>
          </a:stretch>
        </p:blipFill>
        <p:spPr bwMode="auto">
          <a:xfrm>
            <a:off x="6270625" y="746125"/>
            <a:ext cx="2349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 bwMode="auto">
          <a:xfrm>
            <a:off x="547778" y="2572880"/>
            <a:ext cx="8143376" cy="9350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Nome</a:t>
            </a:r>
            <a:endParaRPr lang="es-ES_tradnl" sz="16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pt-BR" sz="1600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Cargo: </a:t>
            </a:r>
            <a:endParaRPr lang="es-ES_tradnl" sz="1600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Dados para </a:t>
            </a:r>
            <a:r>
              <a:rPr lang="es-ES_tradnl" sz="1600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contato</a:t>
            </a: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913" y="45434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 userDrawn="1"/>
        </p:nvSpPr>
        <p:spPr>
          <a:xfrm>
            <a:off x="1136650" y="4535488"/>
            <a:ext cx="22574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www.flickr.com/sabesp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141413" y="4287838"/>
            <a:ext cx="33797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www.facebook.com.br/oficialSabesp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41388" y="3540125"/>
            <a:ext cx="19510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www.sabesp.com.br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1122363" y="3821113"/>
            <a:ext cx="11811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es-ES_tradnl" sz="1200" b="1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@</a:t>
            </a:r>
            <a:r>
              <a:rPr lang="es-ES_tradnl" sz="1200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ciasabesp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576263" y="1077913"/>
            <a:ext cx="2027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b="1" u="none" dirty="0" smtClean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Obrigado</a:t>
            </a:r>
            <a:endParaRPr lang="pt-BR" sz="2800" b="1" u="none" dirty="0">
              <a:solidFill>
                <a:srgbClr val="4E4E4E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 descr="C:\Users\asousa\Documents\alexsandro\2011\ALEXSANDRO\santa ideia\logo_facebook_f [Converted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353" y="4291425"/>
            <a:ext cx="213060" cy="213060"/>
          </a:xfrm>
          <a:prstGeom prst="rect">
            <a:avLst/>
          </a:prstGeom>
          <a:noFill/>
        </p:spPr>
      </p:pic>
      <p:pic>
        <p:nvPicPr>
          <p:cNvPr id="1027" name="Picture 3" descr="C:\Users\asousa\Documents\alexsandro\2011\ALEXSANDRO\santa ideia\Twitter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643" y="3865124"/>
            <a:ext cx="213372" cy="214285"/>
          </a:xfrm>
          <a:prstGeom prst="rect">
            <a:avLst/>
          </a:prstGeom>
          <a:noFill/>
        </p:spPr>
      </p:pic>
      <p:pic>
        <p:nvPicPr>
          <p:cNvPr id="1028" name="Picture 4" descr="C:\Users\asousa\Documents\alexsandro\2011\ALEXSANDRO\santa ideia\youtube_lo-01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41" y="4067774"/>
            <a:ext cx="369910" cy="187703"/>
          </a:xfrm>
          <a:prstGeom prst="rect">
            <a:avLst/>
          </a:prstGeom>
          <a:noFill/>
        </p:spPr>
      </p:pic>
      <p:pic>
        <p:nvPicPr>
          <p:cNvPr id="24" name="Imagem 23" descr="GESP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709863" y="4833663"/>
            <a:ext cx="1500437" cy="1652480"/>
          </a:xfrm>
          <a:prstGeom prst="rect">
            <a:avLst/>
          </a:prstGeom>
        </p:spPr>
      </p:pic>
      <p:pic>
        <p:nvPicPr>
          <p:cNvPr id="25" name="Imagem 24" descr="Sabesp1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3275" y="5133975"/>
            <a:ext cx="944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250442"/>
      </p:ext>
    </p:extLst>
  </p:cSld>
  <p:clrMapOvr>
    <a:masterClrMapping/>
  </p:clrMapOvr>
  <p:transition>
    <p:cut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brig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fundo escu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fundo_vazado_sem-marca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 bwMode="auto">
          <a:xfrm>
            <a:off x="368300" y="2466975"/>
            <a:ext cx="8429625" cy="24574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u="none" dirty="0">
              <a:solidFill>
                <a:srgbClr val="0070C0"/>
              </a:solidFill>
            </a:endParaRPr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 bwMode="auto">
          <a:xfrm>
            <a:off x="1141413" y="3551238"/>
            <a:ext cx="7324725" cy="11636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 err="1">
                <a:solidFill>
                  <a:prstClr val="white"/>
                </a:solidFill>
                <a:latin typeface="Verdana" pitchFamily="34" charset="0"/>
                <a:cs typeface="Arial" charset="0"/>
              </a:rPr>
              <a:t>SaneamentoSabesp</a:t>
            </a: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1200" b="1" u="none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Imagem 10" descr="bolha.png"/>
          <p:cNvPicPr>
            <a:picLocks noChangeAspect="1"/>
          </p:cNvPicPr>
          <p:nvPr userDrawn="1"/>
        </p:nvPicPr>
        <p:blipFill>
          <a:blip r:embed="rId4" cstate="print"/>
          <a:srcRect l="65234" t="22604" r="17656" b="52118"/>
          <a:stretch>
            <a:fillRect/>
          </a:stretch>
        </p:blipFill>
        <p:spPr bwMode="auto">
          <a:xfrm>
            <a:off x="6270625" y="746125"/>
            <a:ext cx="23495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 bwMode="auto">
          <a:xfrm>
            <a:off x="547778" y="2572880"/>
            <a:ext cx="8143376" cy="935037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7" dist="17961" dir="2700000">
              <a:srgbClr val="005C99"/>
            </a:prstShdw>
          </a:effectLst>
        </p:spPr>
        <p:txBody>
          <a:bodyPr/>
          <a:lstStyle/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Nome</a:t>
            </a:r>
            <a:endParaRPr lang="es-ES_tradnl" sz="16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pt-BR" sz="1600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Cargo: </a:t>
            </a:r>
            <a:endParaRPr lang="es-ES_tradnl" sz="1600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algn="l" eaLnBrk="0" hangingPunct="0">
              <a:buFont typeface="Arial" pitchFamily="34" charset="0"/>
              <a:buNone/>
              <a:defRPr/>
            </a:pP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Dados para </a:t>
            </a:r>
            <a:r>
              <a:rPr lang="es-ES_tradnl" sz="1600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contato</a:t>
            </a:r>
            <a:r>
              <a:rPr lang="es-ES_tradnl" sz="1600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marL="342900" indent="-342900" algn="l" eaLnBrk="0" hangingPunct="0">
              <a:buFont typeface="Arial" pitchFamily="34" charset="0"/>
              <a:buNone/>
              <a:defRPr/>
            </a:pPr>
            <a:endParaRPr lang="pt-BR" sz="8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40000"/>
              </a:spcBef>
              <a:buFont typeface="Arial" pitchFamily="34" charset="0"/>
              <a:buNone/>
              <a:defRPr/>
            </a:pPr>
            <a:endParaRPr lang="pt-BR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913" y="454342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 userDrawn="1"/>
        </p:nvSpPr>
        <p:spPr>
          <a:xfrm>
            <a:off x="1136650" y="4535488"/>
            <a:ext cx="22574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www.flickr.com/sabesp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1141413" y="4287838"/>
            <a:ext cx="33797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www.facebook.com.br/oficialSabesp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41388" y="3540125"/>
            <a:ext cx="19510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defRPr/>
            </a:pPr>
            <a:r>
              <a:rPr lang="pt-BR" sz="1200" b="1" u="none" dirty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www.sabesp.com.br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1122363" y="3821113"/>
            <a:ext cx="11811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0" hangingPunct="0">
              <a:buFont typeface="Arial" pitchFamily="34" charset="0"/>
              <a:buNone/>
              <a:defRPr/>
            </a:pPr>
            <a:r>
              <a:rPr lang="es-ES_tradnl" sz="1200" b="1" u="none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@</a:t>
            </a:r>
            <a:r>
              <a:rPr lang="es-ES_tradnl" sz="1200" b="1" u="none" dirty="0" err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ciasabesp</a:t>
            </a:r>
            <a:endParaRPr lang="es-ES_tradnl" sz="1200" b="1" u="none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576263" y="1077913"/>
            <a:ext cx="2027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b="1" u="none" dirty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Obrigada</a:t>
            </a:r>
          </a:p>
        </p:txBody>
      </p:sp>
      <p:pic>
        <p:nvPicPr>
          <p:cNvPr id="1026" name="Picture 2" descr="C:\Users\asousa\Documents\alexsandro\2011\ALEXSANDRO\santa ideia\logo_facebook_f [Converted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353" y="4291425"/>
            <a:ext cx="213060" cy="213060"/>
          </a:xfrm>
          <a:prstGeom prst="rect">
            <a:avLst/>
          </a:prstGeom>
          <a:noFill/>
        </p:spPr>
      </p:pic>
      <p:pic>
        <p:nvPicPr>
          <p:cNvPr id="1027" name="Picture 3" descr="C:\Users\asousa\Documents\alexsandro\2011\ALEXSANDRO\santa ideia\Twitter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643" y="3865124"/>
            <a:ext cx="213372" cy="214285"/>
          </a:xfrm>
          <a:prstGeom prst="rect">
            <a:avLst/>
          </a:prstGeom>
          <a:noFill/>
        </p:spPr>
      </p:pic>
      <p:pic>
        <p:nvPicPr>
          <p:cNvPr id="1028" name="Picture 4" descr="C:\Users\asousa\Documents\alexsandro\2011\ALEXSANDRO\santa ideia\youtube_lo-01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41" y="4067774"/>
            <a:ext cx="369910" cy="187703"/>
          </a:xfrm>
          <a:prstGeom prst="rect">
            <a:avLst/>
          </a:prstGeom>
          <a:noFill/>
        </p:spPr>
      </p:pic>
      <p:pic>
        <p:nvPicPr>
          <p:cNvPr id="20" name="Imagem 19" descr="GESP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709863" y="4833663"/>
            <a:ext cx="1500437" cy="1652480"/>
          </a:xfrm>
          <a:prstGeom prst="rect">
            <a:avLst/>
          </a:prstGeom>
        </p:spPr>
      </p:pic>
      <p:pic>
        <p:nvPicPr>
          <p:cNvPr id="21" name="Imagem 20" descr="Sabesp1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3275" y="5133975"/>
            <a:ext cx="944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894129"/>
      </p:ext>
    </p:extLst>
  </p:cSld>
  <p:clrMapOvr>
    <a:masterClrMapping/>
  </p:clrMapOvr>
  <p:transition>
    <p:cut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7750175" cy="44386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7558088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8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814388" y="1917700"/>
            <a:ext cx="7481887" cy="4059238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7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3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44914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631825" y="39497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5043488" y="39497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762000" y="1447800"/>
            <a:ext cx="36036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5043488" y="1447800"/>
            <a:ext cx="3641725" cy="1930400"/>
          </a:xfrm>
          <a:prstGeom prst="rect">
            <a:avLst/>
          </a:prstGeom>
          <a:solidFill>
            <a:srgbClr val="D3D3D3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5" descr="bolh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0" y="15113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 userDrawn="1"/>
        </p:nvSpPr>
        <p:spPr bwMode="auto">
          <a:xfrm>
            <a:off x="4889500" y="15113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 userDrawn="1"/>
        </p:nvSpPr>
        <p:spPr bwMode="auto">
          <a:xfrm>
            <a:off x="0" y="5753100"/>
            <a:ext cx="4211638" cy="65088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4889500" y="5753100"/>
            <a:ext cx="4229100" cy="635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" name="Picture 4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templa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templa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templa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o 31"/>
          <p:cNvGrpSpPr>
            <a:grpSpLocks/>
          </p:cNvGrpSpPr>
          <p:nvPr userDrawn="1"/>
        </p:nvGrpSpPr>
        <p:grpSpPr bwMode="auto">
          <a:xfrm>
            <a:off x="3260725" y="2438400"/>
            <a:ext cx="2654300" cy="2654300"/>
            <a:chOff x="3261360" y="2437892"/>
            <a:chExt cx="2653284" cy="2655316"/>
          </a:xfrm>
        </p:grpSpPr>
        <p:pic>
          <p:nvPicPr>
            <p:cNvPr id="22" name="Picture 30" descr="bolh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4472432" y="3650996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9" descr="bolh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4472432" y="2437892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8" descr="bolh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3261360" y="3650996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bolh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6" t="21111" r="15834" b="52222"/>
            <a:stretch>
              <a:fillRect/>
            </a:stretch>
          </p:blipFill>
          <p:spPr bwMode="auto">
            <a:xfrm>
              <a:off x="3261360" y="2437892"/>
              <a:ext cx="1442212" cy="14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514550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1"/>
          </p:nvPr>
        </p:nvSpPr>
        <p:spPr>
          <a:xfrm>
            <a:off x="5145501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47675" indent="9525" algn="r">
              <a:buNone/>
              <a:defRPr sz="1200"/>
            </a:lvl2pPr>
            <a:lvl3pPr marL="895350" indent="0" algn="r">
              <a:buNone/>
              <a:defRPr sz="1200"/>
            </a:lvl3pPr>
            <a:lvl4pPr marL="1344613" indent="0" algn="r">
              <a:buNone/>
              <a:defRPr sz="1200"/>
            </a:lvl4pPr>
            <a:lvl5pPr marL="1792288" indent="0" algn="r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0" name="Espaço Reservado para Texto 27"/>
          <p:cNvSpPr>
            <a:spLocks noGrp="1"/>
          </p:cNvSpPr>
          <p:nvPr>
            <p:ph type="body" sz="quarter" idx="12"/>
          </p:nvPr>
        </p:nvSpPr>
        <p:spPr>
          <a:xfrm>
            <a:off x="843757" y="15763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1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714471" y="4078288"/>
            <a:ext cx="3438525" cy="167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  <a:lvl2pPr marL="447675" indent="9525" algn="l">
              <a:buNone/>
              <a:defRPr sz="1200"/>
            </a:lvl2pPr>
            <a:lvl3pPr marL="895350" indent="0" algn="l">
              <a:buNone/>
              <a:defRPr sz="1200"/>
            </a:lvl3pPr>
            <a:lvl4pPr marL="1344613" indent="0" algn="l">
              <a:buNone/>
              <a:defRPr sz="1200"/>
            </a:lvl4pPr>
            <a:lvl5pPr marL="1792288" indent="0" algn="l">
              <a:buNone/>
              <a:defRPr sz="1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6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789488" y="1638300"/>
            <a:ext cx="3687762" cy="47434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687763" cy="47434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3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747132" y="1917699"/>
            <a:ext cx="3546089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4861945" y="1925136"/>
            <a:ext cx="3546089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6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 dois ti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735513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4583151" y="1925136"/>
            <a:ext cx="3824883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7"/>
          </p:nvPr>
        </p:nvSpPr>
        <p:spPr>
          <a:xfrm>
            <a:off x="468351" y="1683834"/>
            <a:ext cx="3824883" cy="464262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5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textos em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 rot="5400000">
            <a:off x="2453481" y="3896519"/>
            <a:ext cx="423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6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14"/>
          <p:cNvSpPr>
            <a:spLocks noGrp="1"/>
          </p:cNvSpPr>
          <p:nvPr>
            <p:ph type="body" sz="quarter" idx="13"/>
          </p:nvPr>
        </p:nvSpPr>
        <p:spPr>
          <a:xfrm>
            <a:off x="914400" y="1056005"/>
            <a:ext cx="7534655" cy="489332"/>
          </a:xfrm>
          <a:prstGeom prst="rect">
            <a:avLst/>
          </a:prstGeom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1pPr>
            <a:lvl2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2pPr>
            <a:lvl3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3pPr>
            <a:lvl4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4pPr>
            <a:lvl5pPr>
              <a:defRPr lang="pt-BR" sz="1400" kern="1200" dirty="0" smtClean="0">
                <a:solidFill>
                  <a:srgbClr val="4E4E4E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4850794" y="1705828"/>
            <a:ext cx="3546089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654219" y="1705828"/>
            <a:ext cx="3546089" cy="4382739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1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20007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524107" y="1115122"/>
            <a:ext cx="7883927" cy="5192753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66700" indent="-26670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lang="pt-BR" sz="22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80596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48363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11146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1416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357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8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11752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7309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4669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1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025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0511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92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9150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79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939-5CB1-43CC-8AC1-CA3A4AAFC0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14/04/2015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861-EB26-465D-93CC-CA13003D9E3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7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6941792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252508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498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15321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0467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357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987173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97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307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989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975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6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55731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2308958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958496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584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575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575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2435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075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9370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113382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824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0200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2005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8005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5041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922631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33283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974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5309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325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373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528277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5281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786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8012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5342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1190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7862365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95788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6923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23406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35013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0078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978289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4456080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9676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3983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8951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662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209414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605572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81030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683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8445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554681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9419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574050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4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3101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0261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35208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2535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172729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1862963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64513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9750"/>
            <a:ext cx="2057400" cy="28019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019800" cy="28019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484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8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26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23" Type="http://schemas.openxmlformats.org/officeDocument/2006/relationships/image" Target="../media/image13.emf"/><Relationship Id="rId10" Type="http://schemas.openxmlformats.org/officeDocument/2006/relationships/slideLayout" Target="../slideLayouts/slideLayout27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Relationship Id="rId22" Type="http://schemas.openxmlformats.org/officeDocument/2006/relationships/image" Target="../media/image1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9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94.xml"/><Relationship Id="rId9" Type="http://schemas.openxmlformats.org/officeDocument/2006/relationships/image" Target="../media/image7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14.xml"/><Relationship Id="rId9" Type="http://schemas.openxmlformats.org/officeDocument/2006/relationships/image" Target="../media/image7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333.xml"/><Relationship Id="rId9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image" Target="../media/image2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84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86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85.xml"/><Relationship Id="rId9" Type="http://schemas.openxmlformats.org/officeDocument/2006/relationships/image" Target="../media/image8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92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030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52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10247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" name="Espaço Reservado para Data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fld id="{8535ABEC-47B7-4C28-B735-99293281E6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251" name="Rectangle 15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76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11271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fld id="{94A13753-F455-4D4E-9C7B-C9733BB56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275" name="Rectangle 15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7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12294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650288" y="6597650"/>
            <a:ext cx="493712" cy="260350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fld id="{05F155A1-F0B7-488A-AEDC-B7F30EC408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296" name="Rectangle 12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1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13319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3320" name="Rectangle 12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S_z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2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4868863" y="574675"/>
            <a:ext cx="3649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4400" b="1" u="none" dirty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OBRIGADO</a:t>
            </a:r>
          </a:p>
        </p:txBody>
      </p:sp>
      <p:sp>
        <p:nvSpPr>
          <p:cNvPr id="14341" name="Rectangle 9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S_z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6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4876800" y="574675"/>
            <a:ext cx="3641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4400" b="1" u="none" dirty="0">
                <a:solidFill>
                  <a:srgbClr val="4E4E4E"/>
                </a:solidFill>
                <a:latin typeface="Verdana" pitchFamily="34" charset="0"/>
                <a:cs typeface="Arial" charset="0"/>
              </a:rPr>
              <a:t>OBRIGADA</a:t>
            </a:r>
          </a:p>
        </p:txBody>
      </p:sp>
      <p:sp>
        <p:nvSpPr>
          <p:cNvPr id="15365" name="Rectangle 9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templa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4" name="Picture 5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7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8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9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19" descr="bolh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3"/>
          <p:cNvSpPr>
            <a:spLocks noChangeArrowheads="1"/>
          </p:cNvSpPr>
          <p:nvPr userDrawn="1"/>
        </p:nvSpPr>
        <p:spPr bwMode="auto">
          <a:xfrm>
            <a:off x="692150" y="1376363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 userDrawn="1"/>
        </p:nvSpPr>
        <p:spPr bwMode="auto">
          <a:xfrm>
            <a:off x="349250" y="12509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6392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97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6393" name="Rectangle 13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97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7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444500"/>
            <a:ext cx="775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7415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7416" name="Rectangle 12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41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6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444500"/>
            <a:ext cx="775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8438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10425" y="6400800"/>
            <a:ext cx="1905000" cy="457200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charset="0"/>
                <a:cs typeface="+mj-cs"/>
              </a:defRPr>
            </a:lvl1pPr>
          </a:lstStyle>
          <a:p>
            <a:pPr>
              <a:defRPr/>
            </a:pPr>
            <a:fld id="{314603F1-93FE-4081-BCD1-1DBC367D1E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8440" name="Rectangle 12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9" descr="fundo escur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10" descr="bolha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2" name="Picture 5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7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14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S_z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3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8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E4E4E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9" descr="fundo escur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m 10" descr="bolha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9" name="Picture 5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7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9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 u="none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56BD558-3F39-42B6-B47F-14E4FF4D8B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14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templa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3" name="Picture 5" descr="templat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 descr="templat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8" descr="templat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9" descr="templat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19" descr="bolh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15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444500"/>
            <a:ext cx="775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4102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7391400" y="6553200"/>
            <a:ext cx="14398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t-BR" u="non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2" r:id="rId10"/>
    <p:sldLayoutId id="2147483903" r:id="rId11"/>
    <p:sldLayoutId id="21474839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28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charset="0"/>
        <a:buChar char="•"/>
        <a:defRPr lang="pt-BR" sz="2000" kern="1200" dirty="0">
          <a:solidFill>
            <a:srgbClr val="4E4E4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 dirty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9" descr="fundo escuro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10" descr="bolha.png"/>
          <p:cNvPicPr>
            <a:picLocks noChangeAspect="1"/>
          </p:cNvPicPr>
          <p:nvPr userDrawn="1"/>
        </p:nvPicPr>
        <p:blipFill>
          <a:blip r:embed="rId19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4" name="Picture 5" descr="template"/>
            <p:cNvPicPr>
              <a:picLocks noChangeAspect="1" noChangeArrowheads="1"/>
            </p:cNvPicPr>
            <p:nvPr/>
          </p:nvPicPr>
          <p:blipFill>
            <a:blip r:embed="rId20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template"/>
            <p:cNvPicPr>
              <a:picLocks noChangeAspect="1" noChangeArrowheads="1"/>
            </p:cNvPicPr>
            <p:nvPr/>
          </p:nvPicPr>
          <p:blipFill>
            <a:blip r:embed="rId20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 descr="template"/>
            <p:cNvPicPr>
              <a:picLocks noChangeAspect="1" noChangeArrowheads="1"/>
            </p:cNvPicPr>
            <p:nvPr/>
          </p:nvPicPr>
          <p:blipFill>
            <a:blip r:embed="rId20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template"/>
            <p:cNvPicPr>
              <a:picLocks noChangeAspect="1" noChangeArrowheads="1"/>
            </p:cNvPicPr>
            <p:nvPr/>
          </p:nvPicPr>
          <p:blipFill>
            <a:blip r:embed="rId20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0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28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0" name="Picture 5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7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8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9" descr="bolh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3"/>
          <p:cNvSpPr>
            <a:spLocks noChangeArrowheads="1"/>
          </p:cNvSpPr>
          <p:nvPr userDrawn="1"/>
        </p:nvSpPr>
        <p:spPr bwMode="auto">
          <a:xfrm>
            <a:off x="692150" y="1376363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24"/>
          <p:cNvSpPr>
            <a:spLocks noChangeArrowheads="1"/>
          </p:cNvSpPr>
          <p:nvPr userDrawn="1"/>
        </p:nvSpPr>
        <p:spPr bwMode="auto">
          <a:xfrm>
            <a:off x="349250" y="12509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5128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97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13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9" descr="fundo escuro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8051800" y="368302"/>
            <a:ext cx="719138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10" descr="3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3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44"/>
            <a:stretch>
              <a:fillRect/>
            </a:stretch>
          </p:blipFill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2" descr="3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33"/>
            <a:stretch>
              <a:fillRect/>
            </a:stretch>
          </p:blipFill>
          <p:spPr bwMode="auto">
            <a:xfrm>
              <a:off x="0" y="0"/>
              <a:ext cx="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3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Imagem 10" descr="bolha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2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951" r="43147" b="15546"/>
          <a:stretch>
            <a:fillRect/>
          </a:stretch>
        </p:blipFill>
        <p:spPr bwMode="auto">
          <a:xfrm>
            <a:off x="7524754" y="6523040"/>
            <a:ext cx="1254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38" y="375806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7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2" r:id="rId16"/>
    <p:sldLayoutId id="2147483993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0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3"/>
          <p:cNvSpPr>
            <a:spLocks noChangeArrowheads="1"/>
          </p:cNvSpPr>
          <p:nvPr userDrawn="1"/>
        </p:nvSpPr>
        <p:spPr bwMode="auto">
          <a:xfrm>
            <a:off x="692154" y="1376365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24"/>
          <p:cNvSpPr>
            <a:spLocks noChangeArrowheads="1"/>
          </p:cNvSpPr>
          <p:nvPr userDrawn="1"/>
        </p:nvSpPr>
        <p:spPr bwMode="auto">
          <a:xfrm>
            <a:off x="349250" y="1250952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5128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13"/>
          <p:cNvSpPr>
            <a:spLocks noChangeArrowheads="1"/>
          </p:cNvSpPr>
          <p:nvPr userDrawn="1"/>
        </p:nvSpPr>
        <p:spPr bwMode="auto">
          <a:xfrm>
            <a:off x="7334250" y="6492877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9" descr="fundo escur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10" descr="bolha.png"/>
          <p:cNvPicPr>
            <a:picLocks noChangeAspect="1"/>
          </p:cNvPicPr>
          <p:nvPr/>
        </p:nvPicPr>
        <p:blipFill>
          <a:blip r:embed="rId10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5" descr="fundo_vazado_sem-marca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7" descr="logovazad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73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templa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4" name="Picture 5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7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8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9" descr="templat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19" descr="bolh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3"/>
          <p:cNvSpPr>
            <a:spLocks noChangeArrowheads="1"/>
          </p:cNvSpPr>
          <p:nvPr userDrawn="1"/>
        </p:nvSpPr>
        <p:spPr bwMode="auto">
          <a:xfrm>
            <a:off x="692154" y="1376365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 userDrawn="1"/>
        </p:nvSpPr>
        <p:spPr bwMode="auto">
          <a:xfrm>
            <a:off x="349250" y="1250952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6392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6393" name="Rectangle 13"/>
          <p:cNvSpPr>
            <a:spLocks noChangeArrowheads="1"/>
          </p:cNvSpPr>
          <p:nvPr userDrawn="1"/>
        </p:nvSpPr>
        <p:spPr bwMode="auto">
          <a:xfrm>
            <a:off x="7334250" y="6492877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E5F5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  <a:gs pos="100000">
              <a:srgbClr val="AFF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9" descr="fundo escur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m 10" descr="bolha.png"/>
          <p:cNvPicPr>
            <a:picLocks noChangeAspect="1"/>
          </p:cNvPicPr>
          <p:nvPr/>
        </p:nvPicPr>
        <p:blipFill>
          <a:blip r:embed="rId10" cstate="print"/>
          <a:srcRect l="65234" t="22604" r="17656" b="52118"/>
          <a:stretch>
            <a:fillRect/>
          </a:stretch>
        </p:blipFill>
        <p:spPr bwMode="auto">
          <a:xfrm>
            <a:off x="552450" y="551846"/>
            <a:ext cx="331788" cy="36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2" name="Picture 5" descr="template"/>
            <p:cNvPicPr>
              <a:picLocks noChangeAspect="1" noChangeArrowheads="1"/>
            </p:cNvPicPr>
            <p:nvPr/>
          </p:nvPicPr>
          <p:blipFill>
            <a:blip r:embed="rId11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 descr="template"/>
            <p:cNvPicPr>
              <a:picLocks noChangeAspect="1" noChangeArrowheads="1"/>
            </p:cNvPicPr>
            <p:nvPr/>
          </p:nvPicPr>
          <p:blipFill>
            <a:blip r:embed="rId11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8" descr="template"/>
            <p:cNvPicPr>
              <a:picLocks noChangeAspect="1" noChangeArrowheads="1"/>
            </p:cNvPicPr>
            <p:nvPr/>
          </p:nvPicPr>
          <p:blipFill>
            <a:blip r:embed="rId11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9" descr="template"/>
            <p:cNvPicPr>
              <a:picLocks noChangeAspect="1" noChangeArrowheads="1"/>
            </p:cNvPicPr>
            <p:nvPr/>
          </p:nvPicPr>
          <p:blipFill>
            <a:blip r:embed="rId11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6" y="539750"/>
            <a:ext cx="5102790" cy="3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2920" tIns="31460" rIns="62920" bIns="31460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19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99DA"/>
          </a:solidFill>
          <a:latin typeface="Verdana" pitchFamily="34" charset="0"/>
          <a:cs typeface="Arial" charset="0"/>
        </a:defRPr>
      </a:lvl5pPr>
      <a:lvl6pPr marL="314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629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943801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258401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234950" indent="-23495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lang="pt-BR" sz="9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511175" indent="-1952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785813" indent="-157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00138" indent="-157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14463" indent="-157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0302" indent="-157300" algn="l" defTabSz="629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4901" indent="-157300" algn="l" defTabSz="629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9501" indent="-157300" algn="l" defTabSz="629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74102" indent="-157300" algn="l" defTabSz="6292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4600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9200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3801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401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73002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7601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02201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16801" algn="l" defTabSz="629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templa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4" name="Picture 5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7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8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9" descr="templa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19" descr="bolh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3"/>
          <p:cNvSpPr>
            <a:spLocks noChangeArrowheads="1"/>
          </p:cNvSpPr>
          <p:nvPr userDrawn="1"/>
        </p:nvSpPr>
        <p:spPr bwMode="auto">
          <a:xfrm>
            <a:off x="692154" y="1376365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 userDrawn="1"/>
        </p:nvSpPr>
        <p:spPr bwMode="auto">
          <a:xfrm>
            <a:off x="349250" y="1250952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9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6392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6393" name="Rectangle 13"/>
          <p:cNvSpPr>
            <a:spLocks noChangeArrowheads="1"/>
          </p:cNvSpPr>
          <p:nvPr userDrawn="1"/>
        </p:nvSpPr>
        <p:spPr bwMode="auto">
          <a:xfrm>
            <a:off x="7334250" y="6492877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1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81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apaX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3079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80" name="Rectangle 12"/>
          <p:cNvSpPr>
            <a:spLocks noChangeArrowheads="1"/>
          </p:cNvSpPr>
          <p:nvPr userDrawn="1"/>
        </p:nvSpPr>
        <p:spPr bwMode="auto">
          <a:xfrm>
            <a:off x="433388" y="5313363"/>
            <a:ext cx="3478212" cy="973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9" descr="fundo escur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0" descr="bolha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295275" y="328613"/>
            <a:ext cx="33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2" descr="logovazad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5554663"/>
            <a:ext cx="1274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anose="020B0604020202020204" pitchFamily="34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u="none" dirty="0">
              <a:solidFill>
                <a:prstClr val="white"/>
              </a:solidFill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u="none" dirty="0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u="none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t>pag</a:t>
            </a:r>
            <a:endParaRPr lang="en-US" u="none" dirty="0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CEB3EB-F4F2-46F4-8867-D3C68411A9A0}" type="slidenum">
              <a:rPr lang="en-US" u="none" smtClean="0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u="none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73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7C16D9-88F8-4DE7-BC12-25FEA46A88D6}" type="datetimeFigureOut">
              <a:rPr lang="pt-BR" u="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14/04/2015</a:t>
            </a:fld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24DF57-10D8-4533-B67B-502F471F07F4}" type="slidenum">
              <a:rPr lang="pt-BR" u="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2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5DA7B4-85A0-459B-AD90-C2BA2EA79D8E}" type="datetimeFigureOut">
              <a:rPr lang="en-US" u="none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4/14/2015</a:t>
            </a:fld>
            <a:endParaRPr lang="en-US" u="none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372487-286F-4E36-9BBE-0583C709E2F6}" type="slidenum">
              <a:rPr lang="en-US" u="none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u="none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u="none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u="none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7" y="539752"/>
            <a:ext cx="117006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1030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7334250" y="6492877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9" descr="fundo escur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10" descr="bolha.png"/>
          <p:cNvPicPr>
            <a:picLocks noChangeAspect="1"/>
          </p:cNvPicPr>
          <p:nvPr/>
        </p:nvPicPr>
        <p:blipFill>
          <a:blip r:embed="rId9" cstate="print"/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5" descr="fundo_vazado_sem-marca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7" descr="logovazad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0625" y="5202238"/>
            <a:ext cx="1274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71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9" descr="fundo escur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0" descr="bolh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4" t="22604" r="17656" b="52118"/>
          <a:stretch>
            <a:fillRect/>
          </a:stretch>
        </p:blipFill>
        <p:spPr bwMode="auto">
          <a:xfrm>
            <a:off x="552450" y="552450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4" name="Picture 5" descr="templa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templa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 descr="templa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templa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751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8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2800" b="1" kern="1200" dirty="0">
          <a:solidFill>
            <a:srgbClr val="0099DA"/>
          </a:solidFill>
          <a:latin typeface="Verdana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D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99D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lang="pt-BR" sz="1400" kern="1200" dirty="0">
          <a:solidFill>
            <a:srgbClr val="4E4E4E"/>
          </a:solidFill>
          <a:latin typeface="Verdana" pitchFamily="34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2C1939-5CB1-43CC-8AC1-CA3A4AAFC0F2}" type="datetimeFigureOut">
              <a:rPr lang="pt-BR" u="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14/04/2015</a:t>
            </a:fld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D0861-EB26-465D-93CC-CA13003D9E32}" type="slidenum">
              <a:rPr lang="pt-BR" u="non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u="non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4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5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subcapaX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4103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4" name="Rectangle 12"/>
          <p:cNvSpPr>
            <a:spLocks noChangeArrowheads="1"/>
          </p:cNvSpPr>
          <p:nvPr userDrawn="1"/>
        </p:nvSpPr>
        <p:spPr bwMode="auto">
          <a:xfrm>
            <a:off x="242888" y="5313363"/>
            <a:ext cx="3478212" cy="973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0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3"/>
          <p:cNvSpPr>
            <a:spLocks noChangeArrowheads="1"/>
          </p:cNvSpPr>
          <p:nvPr userDrawn="1"/>
        </p:nvSpPr>
        <p:spPr bwMode="auto">
          <a:xfrm>
            <a:off x="692150" y="1376363"/>
            <a:ext cx="7750175" cy="4700587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24"/>
          <p:cNvSpPr>
            <a:spLocks noChangeArrowheads="1"/>
          </p:cNvSpPr>
          <p:nvPr userDrawn="1"/>
        </p:nvSpPr>
        <p:spPr bwMode="auto">
          <a:xfrm>
            <a:off x="349250" y="12509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ADICIONAR O TÍTULO</a:t>
            </a:r>
          </a:p>
        </p:txBody>
      </p:sp>
      <p:sp>
        <p:nvSpPr>
          <p:cNvPr id="5128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97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13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6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3"/>
          <p:cNvSpPr>
            <a:spLocks noChangeArrowheads="1"/>
          </p:cNvSpPr>
          <p:nvPr userDrawn="1"/>
        </p:nvSpPr>
        <p:spPr bwMode="auto">
          <a:xfrm>
            <a:off x="4918075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24"/>
          <p:cNvSpPr>
            <a:spLocks noChangeArrowheads="1"/>
          </p:cNvSpPr>
          <p:nvPr userDrawn="1"/>
        </p:nvSpPr>
        <p:spPr bwMode="auto">
          <a:xfrm>
            <a:off x="5203825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23"/>
          <p:cNvSpPr>
            <a:spLocks noChangeArrowheads="1"/>
          </p:cNvSpPr>
          <p:nvPr userDrawn="1"/>
        </p:nvSpPr>
        <p:spPr bwMode="auto">
          <a:xfrm>
            <a:off x="692150" y="1638300"/>
            <a:ext cx="3533775" cy="353695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24"/>
          <p:cNvSpPr>
            <a:spLocks noChangeArrowheads="1"/>
          </p:cNvSpPr>
          <p:nvPr userDrawn="1"/>
        </p:nvSpPr>
        <p:spPr bwMode="auto">
          <a:xfrm>
            <a:off x="349250" y="173990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6154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155" name="Rectangle 15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8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3"/>
          <p:cNvSpPr>
            <a:spLocks noChangeArrowheads="1"/>
          </p:cNvSpPr>
          <p:nvPr userDrawn="1"/>
        </p:nvSpPr>
        <p:spPr bwMode="auto">
          <a:xfrm>
            <a:off x="4492625" y="1638300"/>
            <a:ext cx="3971925" cy="4089400"/>
          </a:xfrm>
          <a:prstGeom prst="rect">
            <a:avLst/>
          </a:prstGeom>
          <a:solidFill>
            <a:srgbClr val="0099DA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24"/>
          <p:cNvSpPr>
            <a:spLocks noChangeArrowheads="1"/>
          </p:cNvSpPr>
          <p:nvPr userDrawn="1"/>
        </p:nvSpPr>
        <p:spPr bwMode="auto">
          <a:xfrm>
            <a:off x="4730750" y="1739900"/>
            <a:ext cx="4073525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7176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177" name="Rectangle 13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3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5"/>
          <p:cNvCxnSpPr/>
          <p:nvPr userDrawn="1"/>
        </p:nvCxnSpPr>
        <p:spPr>
          <a:xfrm rot="5400000">
            <a:off x="2453481" y="3853657"/>
            <a:ext cx="423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Rectangle 24"/>
          <p:cNvSpPr>
            <a:spLocks noChangeArrowheads="1"/>
          </p:cNvSpPr>
          <p:nvPr userDrawn="1"/>
        </p:nvSpPr>
        <p:spPr bwMode="auto">
          <a:xfrm>
            <a:off x="376238" y="16700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24"/>
          <p:cNvSpPr>
            <a:spLocks noChangeArrowheads="1"/>
          </p:cNvSpPr>
          <p:nvPr userDrawn="1"/>
        </p:nvSpPr>
        <p:spPr bwMode="auto">
          <a:xfrm>
            <a:off x="5224463" y="1670050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8201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202" name="Rectangle 14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5" name="Picture 5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7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8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9" descr="templat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19" descr="bolh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21111" r="15834" b="52222"/>
          <a:stretch>
            <a:fillRect/>
          </a:stretch>
        </p:blipFill>
        <p:spPr bwMode="auto">
          <a:xfrm>
            <a:off x="5334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4"/>
          <p:cNvSpPr>
            <a:spLocks noChangeArrowheads="1"/>
          </p:cNvSpPr>
          <p:nvPr userDrawn="1"/>
        </p:nvSpPr>
        <p:spPr bwMode="auto">
          <a:xfrm>
            <a:off x="358775" y="1304925"/>
            <a:ext cx="3581400" cy="63500"/>
          </a:xfrm>
          <a:prstGeom prst="rect">
            <a:avLst/>
          </a:prstGeom>
          <a:solidFill>
            <a:srgbClr val="93C6DC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ço Reservado para Título 17"/>
          <p:cNvSpPr>
            <a:spLocks noGrp="1"/>
          </p:cNvSpPr>
          <p:nvPr>
            <p:ph type="title"/>
          </p:nvPr>
        </p:nvSpPr>
        <p:spPr>
          <a:xfrm>
            <a:off x="911225" y="539750"/>
            <a:ext cx="490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pt-BR" dirty="0" smtClean="0"/>
              <a:t>CLIQUE PARA ADICIONAR O TÍTULO</a:t>
            </a:r>
            <a:endParaRPr lang="pt-BR" dirty="0"/>
          </a:p>
        </p:txBody>
      </p:sp>
      <p:sp>
        <p:nvSpPr>
          <p:cNvPr id="9223" name="Espaço Reservado para Tex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74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224" name="Rectangle 12"/>
          <p:cNvSpPr>
            <a:spLocks noChangeArrowheads="1"/>
          </p:cNvSpPr>
          <p:nvPr userDrawn="1"/>
        </p:nvSpPr>
        <p:spPr bwMode="auto">
          <a:xfrm>
            <a:off x="7334250" y="6492875"/>
            <a:ext cx="14986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DA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40000"/>
        </a:spcBef>
        <a:spcAft>
          <a:spcPct val="0"/>
        </a:spcAft>
        <a:buFont typeface="Arial" pitchFamily="34" charset="0"/>
        <a:buChar char="•"/>
        <a:defRPr sz="2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8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8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8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2.xml"/><Relationship Id="rId5" Type="http://schemas.openxmlformats.org/officeDocument/2006/relationships/chart" Target="../charts/char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180481" y="2718933"/>
            <a:ext cx="3891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u="none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b="1" u="none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Interligação       </a:t>
            </a:r>
            <a:r>
              <a:rPr lang="pt-BR" sz="3600" b="1" u="none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Jaguari</a:t>
            </a:r>
            <a:r>
              <a:rPr lang="pt-BR" sz="3600" b="1" u="none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- Atibainha</a:t>
            </a:r>
            <a:endParaRPr lang="pt-BR" sz="3600" i="1" u="none" dirty="0" smtClean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333375" y="5478463"/>
            <a:ext cx="3943350" cy="903287"/>
            <a:chOff x="333375" y="5478463"/>
            <a:chExt cx="3943350" cy="903287"/>
          </a:xfrm>
        </p:grpSpPr>
        <p:pic>
          <p:nvPicPr>
            <p:cNvPr id="7" name="Imagem 5" descr="SabespGov_H_1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5478463"/>
              <a:ext cx="3819525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057400" y="6029325"/>
              <a:ext cx="2219325" cy="35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10" name="Retângulo 10"/>
          <p:cNvSpPr>
            <a:spLocks noChangeArrowheads="1"/>
          </p:cNvSpPr>
          <p:nvPr/>
        </p:nvSpPr>
        <p:spPr bwMode="auto">
          <a:xfrm>
            <a:off x="4914900" y="3316288"/>
            <a:ext cx="3044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004D86"/>
                </a:solidFill>
              </a:rPr>
              <a:t>Segurança Hídrica na </a:t>
            </a:r>
            <a:r>
              <a:rPr lang="pt-BR" altLang="pt-BR" sz="2400" b="1" dirty="0" err="1">
                <a:solidFill>
                  <a:srgbClr val="004D86"/>
                </a:solidFill>
              </a:rPr>
              <a:t>Macrometrópole</a:t>
            </a:r>
            <a:r>
              <a:rPr lang="pt-BR" altLang="pt-BR" sz="2400" b="1" dirty="0">
                <a:solidFill>
                  <a:srgbClr val="004D86"/>
                </a:solidFill>
              </a:rPr>
              <a:t> Paulista</a:t>
            </a:r>
            <a:endParaRPr lang="pt-BR" altLang="pt-BR" sz="2400" dirty="0">
              <a:solidFill>
                <a:srgbClr val="004D86"/>
              </a:solidFill>
            </a:endParaRP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3702570" y="6146298"/>
            <a:ext cx="52765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669900"/>
              </a:buClr>
              <a:buSzPct val="125000"/>
              <a:buFont typeface="Wingdings" pitchFamily="2" charset="2"/>
              <a:buNone/>
              <a:defRPr/>
            </a:pPr>
            <a:r>
              <a:rPr lang="pt-BR" b="1" u="none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Piracicaba - 14 de abril de 2015</a:t>
            </a:r>
            <a:endParaRPr lang="pt-BR" b="1" u="none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2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0171" r="13083" b="13786"/>
          <a:stretch/>
        </p:blipFill>
        <p:spPr bwMode="auto">
          <a:xfrm>
            <a:off x="363681" y="1262628"/>
            <a:ext cx="8389399" cy="52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982419" y="6015912"/>
            <a:ext cx="1030637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ELEVATÓRIA  S/E ELÉTRICA</a:t>
            </a:r>
            <a:endParaRPr lang="pt-BR" sz="12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 bwMode="auto">
          <a:xfrm flipV="1">
            <a:off x="7927759" y="5314746"/>
            <a:ext cx="283385" cy="392718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Conector de seta reta 16"/>
          <p:cNvCxnSpPr/>
          <p:nvPr/>
        </p:nvCxnSpPr>
        <p:spPr bwMode="auto">
          <a:xfrm flipH="1">
            <a:off x="7208668" y="5902030"/>
            <a:ext cx="441948" cy="113882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50531" y="411558"/>
            <a:ext cx="745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Solução de Engenharia – Concepção Adotada</a:t>
            </a:r>
            <a:endParaRPr lang="pt-BR" sz="2800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>
            <a:off x="7770482" y="5707465"/>
            <a:ext cx="81849" cy="101782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503253" y="4757057"/>
            <a:ext cx="1249827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ESTRUTURA DE DISSIPAÇÃO</a:t>
            </a:r>
            <a:endParaRPr lang="pt-BR" sz="12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741190" y="1883329"/>
            <a:ext cx="931189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EMBOQUE TÚNEL</a:t>
            </a:r>
            <a:endParaRPr lang="pt-BR" sz="12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 flipV="1">
            <a:off x="4247452" y="2435927"/>
            <a:ext cx="800995" cy="320726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CaixaDeTexto 29"/>
          <p:cNvSpPr txBox="1"/>
          <p:nvPr/>
        </p:nvSpPr>
        <p:spPr>
          <a:xfrm>
            <a:off x="1637922" y="1264292"/>
            <a:ext cx="1178391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DESEMBOQUE TÚNEL</a:t>
            </a:r>
            <a:endParaRPr lang="pt-BR" sz="12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07041" y="2741324"/>
            <a:ext cx="1251759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ESTRUTURA DE </a:t>
            </a:r>
            <a:r>
              <a:rPr lang="pt-BR" sz="1200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CAPTAÇÃO</a:t>
            </a:r>
          </a:p>
          <a:p>
            <a:r>
              <a:rPr lang="pt-BR" sz="1200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E DESCARGA</a:t>
            </a:r>
          </a:p>
        </p:txBody>
      </p:sp>
      <p:cxnSp>
        <p:nvCxnSpPr>
          <p:cNvPr id="34" name="Conector de seta reta 33"/>
          <p:cNvCxnSpPr/>
          <p:nvPr/>
        </p:nvCxnSpPr>
        <p:spPr bwMode="auto">
          <a:xfrm flipV="1">
            <a:off x="1541966" y="1785281"/>
            <a:ext cx="417330" cy="148204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Conector de seta reta 36"/>
          <p:cNvCxnSpPr/>
          <p:nvPr/>
        </p:nvCxnSpPr>
        <p:spPr bwMode="auto">
          <a:xfrm flipH="1">
            <a:off x="1142233" y="2185261"/>
            <a:ext cx="194851" cy="298599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CaixaDeTexto 38"/>
          <p:cNvSpPr txBox="1"/>
          <p:nvPr/>
        </p:nvSpPr>
        <p:spPr>
          <a:xfrm>
            <a:off x="2563433" y="3572321"/>
            <a:ext cx="1296974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TÚNEL INTERMEDIÁRIO DE ACESSO</a:t>
            </a:r>
            <a:endParaRPr lang="pt-BR" sz="12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 bwMode="auto">
          <a:xfrm flipH="1" flipV="1">
            <a:off x="2684666" y="2707256"/>
            <a:ext cx="482693" cy="730668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2" name="Pentagon 16"/>
          <p:cNvSpPr/>
          <p:nvPr/>
        </p:nvSpPr>
        <p:spPr>
          <a:xfrm>
            <a:off x="932836" y="537177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5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flipH="1" flipV="1">
            <a:off x="1499483" y="1984258"/>
            <a:ext cx="2462919" cy="91807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1499483" y="1984258"/>
            <a:ext cx="2462919" cy="9180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Conector reto 28"/>
          <p:cNvCxnSpPr/>
          <p:nvPr/>
        </p:nvCxnSpPr>
        <p:spPr bwMode="auto">
          <a:xfrm>
            <a:off x="3947492" y="2930357"/>
            <a:ext cx="39756" cy="67286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Conector reto 42"/>
          <p:cNvCxnSpPr/>
          <p:nvPr/>
        </p:nvCxnSpPr>
        <p:spPr bwMode="auto">
          <a:xfrm>
            <a:off x="3977309" y="2868090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Conector reto 47"/>
          <p:cNvCxnSpPr/>
          <p:nvPr/>
        </p:nvCxnSpPr>
        <p:spPr bwMode="auto">
          <a:xfrm flipH="1">
            <a:off x="3947492" y="2867578"/>
            <a:ext cx="29817" cy="6277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Conector reto 49"/>
          <p:cNvCxnSpPr/>
          <p:nvPr/>
        </p:nvCxnSpPr>
        <p:spPr bwMode="auto">
          <a:xfrm>
            <a:off x="1481593" y="1883329"/>
            <a:ext cx="39756" cy="67286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Conector reto 52"/>
          <p:cNvCxnSpPr/>
          <p:nvPr/>
        </p:nvCxnSpPr>
        <p:spPr bwMode="auto">
          <a:xfrm>
            <a:off x="1408706" y="2013325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Conector reto 53"/>
          <p:cNvCxnSpPr/>
          <p:nvPr/>
        </p:nvCxnSpPr>
        <p:spPr bwMode="auto">
          <a:xfrm flipH="1">
            <a:off x="1488219" y="1950615"/>
            <a:ext cx="29817" cy="6277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Conector reto 58"/>
          <p:cNvCxnSpPr/>
          <p:nvPr/>
        </p:nvCxnSpPr>
        <p:spPr bwMode="auto">
          <a:xfrm flipH="1">
            <a:off x="2323581" y="2435927"/>
            <a:ext cx="361085" cy="7655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Conector reto 56"/>
          <p:cNvCxnSpPr/>
          <p:nvPr/>
        </p:nvCxnSpPr>
        <p:spPr bwMode="auto">
          <a:xfrm flipH="1">
            <a:off x="2323581" y="2435927"/>
            <a:ext cx="361085" cy="7655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CaixaDeTexto 61"/>
          <p:cNvSpPr txBox="1"/>
          <p:nvPr/>
        </p:nvSpPr>
        <p:spPr>
          <a:xfrm>
            <a:off x="7586230" y="6015912"/>
            <a:ext cx="124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endParaRPr lang="pt-BR" sz="1200" b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58215" y="1720883"/>
            <a:ext cx="124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ATIBAINHA</a:t>
            </a:r>
            <a:endParaRPr lang="pt-BR" sz="1200" b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riângulo isósceles 63"/>
          <p:cNvSpPr/>
          <p:nvPr/>
        </p:nvSpPr>
        <p:spPr bwMode="auto">
          <a:xfrm>
            <a:off x="1400207" y="1887588"/>
            <a:ext cx="81849" cy="101782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 rot="2605809">
            <a:off x="7408391" y="5530053"/>
            <a:ext cx="421451" cy="16388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</a:endParaRPr>
          </a:p>
        </p:txBody>
      </p:sp>
      <p:sp>
        <p:nvSpPr>
          <p:cNvPr id="36" name="Retângulo 35"/>
          <p:cNvSpPr/>
          <p:nvPr/>
        </p:nvSpPr>
        <p:spPr bwMode="auto">
          <a:xfrm rot="2888192">
            <a:off x="6767487" y="5568320"/>
            <a:ext cx="419255" cy="16388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tângulo 37"/>
          <p:cNvSpPr/>
          <p:nvPr/>
        </p:nvSpPr>
        <p:spPr bwMode="auto">
          <a:xfrm rot="18990723">
            <a:off x="7053563" y="5442967"/>
            <a:ext cx="482582" cy="16388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tângulo 40"/>
          <p:cNvSpPr/>
          <p:nvPr/>
        </p:nvSpPr>
        <p:spPr bwMode="auto">
          <a:xfrm rot="1511755">
            <a:off x="3963078" y="2884541"/>
            <a:ext cx="371506" cy="16388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571500" y="6080760"/>
            <a:ext cx="361336" cy="16598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955843" y="6048112"/>
            <a:ext cx="2211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DESAPROPRIAÇÃO / SERVIDÃO</a:t>
            </a:r>
            <a:endParaRPr lang="pt-BR" sz="1100" b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 bwMode="auto">
          <a:xfrm flipH="1">
            <a:off x="2261870" y="2565236"/>
            <a:ext cx="80461" cy="37363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Conector reto 46"/>
          <p:cNvCxnSpPr/>
          <p:nvPr/>
        </p:nvCxnSpPr>
        <p:spPr bwMode="auto">
          <a:xfrm>
            <a:off x="2234066" y="2455246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Conector reto 48"/>
          <p:cNvCxnSpPr/>
          <p:nvPr/>
        </p:nvCxnSpPr>
        <p:spPr bwMode="auto">
          <a:xfrm>
            <a:off x="2311983" y="2448706"/>
            <a:ext cx="30348" cy="11653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Retângulo 43"/>
          <p:cNvSpPr/>
          <p:nvPr/>
        </p:nvSpPr>
        <p:spPr bwMode="auto">
          <a:xfrm rot="20724154">
            <a:off x="2304008" y="2446763"/>
            <a:ext cx="169717" cy="12041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73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0171" r="13083" b="13786"/>
          <a:stretch/>
        </p:blipFill>
        <p:spPr bwMode="auto">
          <a:xfrm>
            <a:off x="363681" y="1262628"/>
            <a:ext cx="8389399" cy="52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37084" y="438452"/>
            <a:ext cx="7455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400" u="none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Adutora e Túnel</a:t>
            </a:r>
          </a:p>
        </p:txBody>
      </p:sp>
      <p:sp>
        <p:nvSpPr>
          <p:cNvPr id="24" name="Triângulo isósceles 23"/>
          <p:cNvSpPr/>
          <p:nvPr/>
        </p:nvSpPr>
        <p:spPr bwMode="auto">
          <a:xfrm>
            <a:off x="7770482" y="5707465"/>
            <a:ext cx="81849" cy="101782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 flipV="1">
            <a:off x="5025263" y="3477061"/>
            <a:ext cx="800995" cy="320726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Retângulo 32"/>
          <p:cNvSpPr/>
          <p:nvPr/>
        </p:nvSpPr>
        <p:spPr bwMode="auto">
          <a:xfrm>
            <a:off x="1409272" y="1912460"/>
            <a:ext cx="45719" cy="57015"/>
          </a:xfrm>
          <a:prstGeom prst="rect">
            <a:avLst/>
          </a:pr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cxnSp>
        <p:nvCxnSpPr>
          <p:cNvPr id="40" name="Conector de seta reta 39"/>
          <p:cNvCxnSpPr/>
          <p:nvPr/>
        </p:nvCxnSpPr>
        <p:spPr bwMode="auto">
          <a:xfrm flipV="1">
            <a:off x="2323581" y="2774197"/>
            <a:ext cx="90271" cy="592778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2" name="Pentagon 16"/>
          <p:cNvSpPr/>
          <p:nvPr/>
        </p:nvSpPr>
        <p:spPr>
          <a:xfrm>
            <a:off x="932836" y="537177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5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flipH="1" flipV="1">
            <a:off x="1499483" y="1984258"/>
            <a:ext cx="2462919" cy="91807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1499483" y="1984258"/>
            <a:ext cx="2462919" cy="91807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Conector reto 28"/>
          <p:cNvCxnSpPr/>
          <p:nvPr/>
        </p:nvCxnSpPr>
        <p:spPr bwMode="auto">
          <a:xfrm>
            <a:off x="3947492" y="2930357"/>
            <a:ext cx="39756" cy="67286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Conector reto 42"/>
          <p:cNvCxnSpPr/>
          <p:nvPr/>
        </p:nvCxnSpPr>
        <p:spPr bwMode="auto">
          <a:xfrm>
            <a:off x="3977309" y="2868090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Conector reto 47"/>
          <p:cNvCxnSpPr/>
          <p:nvPr/>
        </p:nvCxnSpPr>
        <p:spPr bwMode="auto">
          <a:xfrm flipH="1">
            <a:off x="3947492" y="2867578"/>
            <a:ext cx="29817" cy="6277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Conector reto 49"/>
          <p:cNvCxnSpPr/>
          <p:nvPr/>
        </p:nvCxnSpPr>
        <p:spPr bwMode="auto">
          <a:xfrm>
            <a:off x="1481593" y="1883329"/>
            <a:ext cx="39756" cy="67286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Conector reto 52"/>
          <p:cNvCxnSpPr/>
          <p:nvPr/>
        </p:nvCxnSpPr>
        <p:spPr bwMode="auto">
          <a:xfrm>
            <a:off x="1408706" y="2013325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Conector reto 53"/>
          <p:cNvCxnSpPr/>
          <p:nvPr/>
        </p:nvCxnSpPr>
        <p:spPr bwMode="auto">
          <a:xfrm flipH="1">
            <a:off x="1488219" y="1950615"/>
            <a:ext cx="29817" cy="62779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Conector reto 58"/>
          <p:cNvCxnSpPr/>
          <p:nvPr/>
        </p:nvCxnSpPr>
        <p:spPr bwMode="auto">
          <a:xfrm flipH="1">
            <a:off x="2323581" y="2435927"/>
            <a:ext cx="361085" cy="7655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Conector reto 56"/>
          <p:cNvCxnSpPr/>
          <p:nvPr/>
        </p:nvCxnSpPr>
        <p:spPr bwMode="auto">
          <a:xfrm flipH="1">
            <a:off x="2323581" y="2435927"/>
            <a:ext cx="361085" cy="7655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CaixaDeTexto 30"/>
          <p:cNvSpPr txBox="1"/>
          <p:nvPr/>
        </p:nvSpPr>
        <p:spPr>
          <a:xfrm>
            <a:off x="5684557" y="2412867"/>
            <a:ext cx="2828378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 u="none">
                <a:latin typeface="Calibri" panose="020F0502020204030204" pitchFamily="34" charset="0"/>
              </a:defRPr>
            </a:lvl1pPr>
          </a:lstStyle>
          <a:p>
            <a:r>
              <a:rPr lang="pt-BR" sz="1400" dirty="0" smtClean="0">
                <a:solidFill>
                  <a:srgbClr val="000000"/>
                </a:solidFill>
              </a:rPr>
              <a:t>ADUTORA EM VALA</a:t>
            </a:r>
            <a:endParaRPr lang="pt-BR" sz="1400" dirty="0">
              <a:solidFill>
                <a:srgbClr val="000000"/>
              </a:solidFill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</a:rPr>
              <a:t>Diâmetro: </a:t>
            </a:r>
            <a:r>
              <a:rPr lang="pt-BR" sz="1400" dirty="0" smtClean="0">
                <a:solidFill>
                  <a:srgbClr val="000000"/>
                </a:solidFill>
              </a:rPr>
              <a:t>2.200 </a:t>
            </a:r>
            <a:r>
              <a:rPr lang="pt-BR" sz="1400" dirty="0">
                <a:solidFill>
                  <a:srgbClr val="000000"/>
                </a:solidFill>
              </a:rPr>
              <a:t>mm</a:t>
            </a:r>
          </a:p>
          <a:p>
            <a:pPr algn="l"/>
            <a:r>
              <a:rPr lang="pt-BR" sz="1400" dirty="0">
                <a:solidFill>
                  <a:srgbClr val="000000"/>
                </a:solidFill>
              </a:rPr>
              <a:t>Extensão: </a:t>
            </a:r>
            <a:r>
              <a:rPr lang="pt-BR" sz="1400" dirty="0" smtClean="0">
                <a:solidFill>
                  <a:srgbClr val="000000"/>
                </a:solidFill>
              </a:rPr>
              <a:t>13,4 </a:t>
            </a:r>
            <a:r>
              <a:rPr lang="pt-BR" sz="1400" dirty="0">
                <a:solidFill>
                  <a:srgbClr val="000000"/>
                </a:solidFill>
              </a:rPr>
              <a:t>km</a:t>
            </a:r>
          </a:p>
          <a:p>
            <a:pPr algn="l"/>
            <a:r>
              <a:rPr lang="pt-BR" sz="1400" dirty="0" smtClean="0">
                <a:solidFill>
                  <a:srgbClr val="000000"/>
                </a:solidFill>
              </a:rPr>
              <a:t>Dispositivos </a:t>
            </a:r>
            <a:r>
              <a:rPr lang="pt-BR" sz="1400" dirty="0">
                <a:solidFill>
                  <a:srgbClr val="000000"/>
                </a:solidFill>
              </a:rPr>
              <a:t>de </a:t>
            </a:r>
            <a:r>
              <a:rPr lang="pt-BR" sz="1400" dirty="0" smtClean="0">
                <a:solidFill>
                  <a:srgbClr val="000000"/>
                </a:solidFill>
              </a:rPr>
              <a:t>proteção </a:t>
            </a:r>
            <a:r>
              <a:rPr lang="pt-BR" sz="1400" dirty="0" err="1" smtClean="0">
                <a:solidFill>
                  <a:srgbClr val="000000"/>
                </a:solidFill>
              </a:rPr>
              <a:t>anti-golpe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93299" y="3655007"/>
            <a:ext cx="3121080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 u="none">
                <a:latin typeface="Calibri" panose="020F0502020204030204" pitchFamily="34" charset="0"/>
              </a:defRPr>
            </a:lvl1pPr>
          </a:lstStyle>
          <a:p>
            <a:r>
              <a:rPr lang="pt-BR" sz="1400" dirty="0" smtClean="0">
                <a:solidFill>
                  <a:srgbClr val="000000"/>
                </a:solidFill>
              </a:rPr>
              <a:t>TÚNEL</a:t>
            </a:r>
            <a:endParaRPr lang="pt-BR" sz="1400" dirty="0">
              <a:solidFill>
                <a:srgbClr val="000000"/>
              </a:solidFill>
            </a:endParaRPr>
          </a:p>
          <a:p>
            <a:pPr algn="l"/>
            <a:r>
              <a:rPr lang="pt-BR" sz="1400" dirty="0" smtClean="0">
                <a:solidFill>
                  <a:srgbClr val="000000"/>
                </a:solidFill>
              </a:rPr>
              <a:t>Seção: base </a:t>
            </a:r>
            <a:r>
              <a:rPr lang="pt-BR" sz="1400" dirty="0">
                <a:solidFill>
                  <a:srgbClr val="000000"/>
                </a:solidFill>
              </a:rPr>
              <a:t>5</a:t>
            </a:r>
            <a:r>
              <a:rPr lang="pt-BR" sz="1400" dirty="0" smtClean="0">
                <a:solidFill>
                  <a:srgbClr val="000000"/>
                </a:solidFill>
              </a:rPr>
              <a:t> m / altura </a:t>
            </a:r>
            <a:r>
              <a:rPr lang="pt-BR" sz="1400" dirty="0">
                <a:solidFill>
                  <a:srgbClr val="000000"/>
                </a:solidFill>
              </a:rPr>
              <a:t>5</a:t>
            </a:r>
            <a:r>
              <a:rPr lang="pt-BR" sz="1400" dirty="0" smtClean="0">
                <a:solidFill>
                  <a:srgbClr val="000000"/>
                </a:solidFill>
              </a:rPr>
              <a:t> m</a:t>
            </a:r>
            <a:endParaRPr lang="pt-BR" sz="1400" dirty="0">
              <a:solidFill>
                <a:srgbClr val="000000"/>
              </a:solidFill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</a:rPr>
              <a:t>Extensão: </a:t>
            </a:r>
            <a:r>
              <a:rPr lang="pt-BR" sz="1400" dirty="0" smtClean="0">
                <a:solidFill>
                  <a:srgbClr val="000000"/>
                </a:solidFill>
              </a:rPr>
              <a:t>6,13 km</a:t>
            </a:r>
          </a:p>
          <a:p>
            <a:pPr algn="l"/>
            <a:r>
              <a:rPr lang="pt-BR" sz="1400" dirty="0">
                <a:solidFill>
                  <a:srgbClr val="000000"/>
                </a:solidFill>
              </a:rPr>
              <a:t>Túnel intermediário de acesso : </a:t>
            </a:r>
            <a:r>
              <a:rPr lang="pt-BR" sz="1400" dirty="0" smtClean="0">
                <a:solidFill>
                  <a:srgbClr val="000000"/>
                </a:solidFill>
              </a:rPr>
              <a:t>0,4 km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586230" y="6015912"/>
            <a:ext cx="124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endParaRPr lang="pt-BR" sz="1200" b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22929" y="1715900"/>
            <a:ext cx="124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ATIBAINHA</a:t>
            </a:r>
            <a:endParaRPr lang="pt-BR" sz="1200" b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 bwMode="auto">
          <a:xfrm flipH="1">
            <a:off x="2269796" y="2571212"/>
            <a:ext cx="80461" cy="37363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Conector reto 24"/>
          <p:cNvCxnSpPr/>
          <p:nvPr/>
        </p:nvCxnSpPr>
        <p:spPr bwMode="auto">
          <a:xfrm>
            <a:off x="2241992" y="2461222"/>
            <a:ext cx="79513" cy="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Conector reto 25"/>
          <p:cNvCxnSpPr/>
          <p:nvPr/>
        </p:nvCxnSpPr>
        <p:spPr bwMode="auto">
          <a:xfrm>
            <a:off x="2319909" y="2454682"/>
            <a:ext cx="30348" cy="116530"/>
          </a:xfrm>
          <a:prstGeom prst="lin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83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1" name="Picture 5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7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8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9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8" name="Text Box 59"/>
          <p:cNvSpPr txBox="1">
            <a:spLocks noChangeArrowheads="1"/>
          </p:cNvSpPr>
          <p:nvPr/>
        </p:nvSpPr>
        <p:spPr bwMode="auto">
          <a:xfrm>
            <a:off x="530225" y="2246313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just"/>
            <a:endParaRPr lang="pt-BR" sz="2000" u="none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315200" y="6539022"/>
            <a:ext cx="1600200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u="none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4"/>
          <a:srcRect l="8832" t="22011" r="6416" b="18750"/>
          <a:stretch/>
        </p:blipFill>
        <p:spPr bwMode="auto">
          <a:xfrm>
            <a:off x="-8125" y="1456256"/>
            <a:ext cx="9140641" cy="4161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395536" y="4031527"/>
            <a:ext cx="8720283" cy="866310"/>
            <a:chOff x="395536" y="3786826"/>
            <a:chExt cx="8720283" cy="866310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916154" y="4205186"/>
              <a:ext cx="2520000" cy="3683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sp>
          <p:nvSpPr>
            <p:cNvPr id="14" name="CaixaDeTexto 13"/>
            <p:cNvSpPr txBox="1"/>
            <p:nvPr/>
          </p:nvSpPr>
          <p:spPr>
            <a:xfrm>
              <a:off x="8287819" y="3786826"/>
              <a:ext cx="82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00" i="1" u="none" kern="0" dirty="0" smtClean="0">
                  <a:solidFill>
                    <a:srgbClr val="000000"/>
                  </a:solidFill>
                </a:rPr>
                <a:t>RESERV. ATIBAINHA (CANTAREIRA)</a:t>
              </a: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395536" y="3990458"/>
              <a:ext cx="886528" cy="662678"/>
              <a:chOff x="395536" y="3990458"/>
              <a:chExt cx="886528" cy="662678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526064" y="3990458"/>
                <a:ext cx="756000" cy="21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600" i="1" u="none" kern="0" dirty="0" smtClean="0">
                    <a:solidFill>
                      <a:srgbClr val="000000"/>
                    </a:solidFill>
                  </a:rPr>
                  <a:t>RESERVATÓRIO JAGUARI (UHE)</a:t>
                </a:r>
              </a:p>
            </p:txBody>
          </p:sp>
          <p:grpSp>
            <p:nvGrpSpPr>
              <p:cNvPr id="18" name="Grupo 17"/>
              <p:cNvGrpSpPr/>
              <p:nvPr/>
            </p:nvGrpSpPr>
            <p:grpSpPr>
              <a:xfrm>
                <a:off x="395536" y="4221088"/>
                <a:ext cx="684088" cy="432048"/>
                <a:chOff x="467544" y="4149080"/>
                <a:chExt cx="684088" cy="432048"/>
              </a:xfrm>
            </p:grpSpPr>
            <p:cxnSp>
              <p:nvCxnSpPr>
                <p:cNvPr id="19" name="Conector reto 18"/>
                <p:cNvCxnSpPr/>
                <p:nvPr/>
              </p:nvCxnSpPr>
              <p:spPr>
                <a:xfrm flipH="1">
                  <a:off x="647632" y="4149080"/>
                  <a:ext cx="50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0" name="Conector de seta reta 19"/>
                <p:cNvCxnSpPr/>
                <p:nvPr/>
              </p:nvCxnSpPr>
              <p:spPr>
                <a:xfrm flipH="1">
                  <a:off x="467544" y="4149080"/>
                  <a:ext cx="180088" cy="43204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headEnd type="none"/>
                  <a:tailEnd type="stealth"/>
                </a:ln>
                <a:effectLst/>
              </p:spPr>
            </p:cxnSp>
          </p:grpSp>
        </p:grpSp>
      </p:grpSp>
      <p:sp>
        <p:nvSpPr>
          <p:cNvPr id="21" name="CaixaDeTexto 20"/>
          <p:cNvSpPr txBox="1"/>
          <p:nvPr/>
        </p:nvSpPr>
        <p:spPr>
          <a:xfrm>
            <a:off x="159301" y="1875837"/>
            <a:ext cx="756000" cy="252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 i="1" u="none" kern="0" dirty="0" smtClean="0">
                <a:solidFill>
                  <a:srgbClr val="000000"/>
                </a:solidFill>
              </a:rPr>
              <a:t>RESERVATÓRIO JAGUARI (UHE)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185781" y="2242926"/>
            <a:ext cx="75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 i="1" u="none" kern="0" dirty="0" smtClean="0">
                <a:solidFill>
                  <a:srgbClr val="000000"/>
                </a:solidFill>
              </a:rPr>
              <a:t>RESERVATÓRIO  ATIBAINHA (CANTAREIRA)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37084" y="438452"/>
            <a:ext cx="7455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400" u="none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Adutora e </a:t>
            </a:r>
            <a:r>
              <a:rPr lang="pt-BR" sz="2400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Túnel </a:t>
            </a:r>
            <a:r>
              <a:rPr lang="pt-BR" i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(Planta e Perfil)</a:t>
            </a:r>
            <a:endParaRPr lang="pt-BR" i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Pentagon 16"/>
          <p:cNvSpPr/>
          <p:nvPr/>
        </p:nvSpPr>
        <p:spPr>
          <a:xfrm>
            <a:off x="932836" y="537177"/>
            <a:ext cx="457200" cy="32004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42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23"/>
            <a:ext cx="9144000" cy="5238554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 flipV="1">
            <a:off x="2306472" y="4271749"/>
            <a:ext cx="1201003" cy="4230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678675" y="4148919"/>
            <a:ext cx="627798" cy="1228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887104" y="4148919"/>
            <a:ext cx="791571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525439" y="3739487"/>
            <a:ext cx="395785" cy="40943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409433" y="3002507"/>
            <a:ext cx="167186" cy="7642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95534" y="2763344"/>
            <a:ext cx="313899" cy="22909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3227696" y="4148919"/>
            <a:ext cx="416257" cy="45395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3521122" y="3882788"/>
            <a:ext cx="300250" cy="2661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431231" y="3123035"/>
            <a:ext cx="1920796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 u="none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sz="1200" dirty="0" smtClean="0">
                <a:solidFill>
                  <a:srgbClr val="000000"/>
                </a:solidFill>
              </a:rPr>
              <a:t>ESTRUTURA DE DISSIPAÇÃO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8880" y="4665232"/>
            <a:ext cx="2199589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 u="none">
                <a:latin typeface="Calibri" panose="020F0502020204030204" pitchFamily="34" charset="0"/>
              </a:defRPr>
            </a:lvl1pPr>
          </a:lstStyle>
          <a:p>
            <a:r>
              <a:rPr lang="pt-BR" sz="1200" dirty="0" smtClean="0">
                <a:solidFill>
                  <a:srgbClr val="000000"/>
                </a:solidFill>
              </a:rPr>
              <a:t>ESTAÇÃO ELEVATÓRIA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Vazão </a:t>
            </a:r>
            <a:r>
              <a:rPr lang="pt-BR" sz="1200" dirty="0" smtClean="0">
                <a:solidFill>
                  <a:srgbClr val="000000"/>
                </a:solidFill>
              </a:rPr>
              <a:t>máx.: </a:t>
            </a:r>
            <a:r>
              <a:rPr lang="pt-BR" sz="1200" dirty="0">
                <a:solidFill>
                  <a:srgbClr val="000000"/>
                </a:solidFill>
              </a:rPr>
              <a:t>8,5 </a:t>
            </a:r>
            <a:r>
              <a:rPr lang="pt-BR" sz="1200" dirty="0" smtClean="0">
                <a:solidFill>
                  <a:srgbClr val="000000"/>
                </a:solidFill>
              </a:rPr>
              <a:t>m³/s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AMT: </a:t>
            </a:r>
            <a:r>
              <a:rPr lang="pt-BR" sz="1200" dirty="0" smtClean="0">
                <a:solidFill>
                  <a:srgbClr val="000000"/>
                </a:solidFill>
              </a:rPr>
              <a:t>215 </a:t>
            </a:r>
            <a:r>
              <a:rPr lang="pt-BR" sz="1200" dirty="0" err="1">
                <a:solidFill>
                  <a:srgbClr val="000000"/>
                </a:solidFill>
              </a:rPr>
              <a:t>mca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Nº de conjuntos: </a:t>
            </a:r>
            <a:r>
              <a:rPr lang="pt-BR" sz="1200" dirty="0" smtClean="0">
                <a:solidFill>
                  <a:srgbClr val="000000"/>
                </a:solidFill>
              </a:rPr>
              <a:t>6 grupos </a:t>
            </a:r>
          </a:p>
          <a:p>
            <a:pPr algn="l"/>
            <a:r>
              <a:rPr lang="pt-BR" sz="1200" dirty="0" smtClean="0">
                <a:solidFill>
                  <a:srgbClr val="000000"/>
                </a:solidFill>
              </a:rPr>
              <a:t>Potência Total: 30.000 </a:t>
            </a:r>
            <a:r>
              <a:rPr lang="pt-BR" sz="1200" dirty="0">
                <a:solidFill>
                  <a:srgbClr val="000000"/>
                </a:solidFill>
              </a:rPr>
              <a:t>CV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Subestação de Energia Elétrica</a:t>
            </a:r>
          </a:p>
        </p:txBody>
      </p:sp>
      <p:cxnSp>
        <p:nvCxnSpPr>
          <p:cNvPr id="23" name="Conector de seta reta 22"/>
          <p:cNvCxnSpPr/>
          <p:nvPr/>
        </p:nvCxnSpPr>
        <p:spPr bwMode="auto">
          <a:xfrm>
            <a:off x="3192012" y="3730232"/>
            <a:ext cx="243812" cy="251765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Conector de seta reta 23"/>
          <p:cNvCxnSpPr/>
          <p:nvPr/>
        </p:nvCxnSpPr>
        <p:spPr bwMode="auto">
          <a:xfrm flipV="1">
            <a:off x="2913797" y="4756750"/>
            <a:ext cx="469895" cy="513227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37084" y="301972"/>
            <a:ext cx="7455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400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Estrutura de dissipação, Elevatória e S/E – Represa </a:t>
            </a:r>
            <a:r>
              <a:rPr lang="pt-BR" sz="2400" u="non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Jaguari</a:t>
            </a:r>
            <a:endParaRPr lang="pt-BR" sz="2400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Pentagon 16"/>
          <p:cNvSpPr/>
          <p:nvPr/>
        </p:nvSpPr>
        <p:spPr>
          <a:xfrm>
            <a:off x="921224" y="391547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1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5758" y="0"/>
            <a:ext cx="9144000" cy="6858000"/>
            <a:chOff x="0" y="0"/>
            <a:chExt cx="5760" cy="4320"/>
          </a:xfrm>
        </p:grpSpPr>
        <p:pic>
          <p:nvPicPr>
            <p:cNvPr id="5131" name="Picture 5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7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8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9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8" name="Text Box 59"/>
          <p:cNvSpPr txBox="1">
            <a:spLocks noChangeArrowheads="1"/>
          </p:cNvSpPr>
          <p:nvPr/>
        </p:nvSpPr>
        <p:spPr bwMode="auto">
          <a:xfrm>
            <a:off x="1019627" y="2289170"/>
            <a:ext cx="185314" cy="379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endParaRPr lang="pt-BR" sz="2000" u="none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50531" y="384664"/>
            <a:ext cx="745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Estação Elevatória </a:t>
            </a:r>
            <a:r>
              <a:rPr lang="pt-BR" sz="2800" u="non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Jaguari</a:t>
            </a:r>
            <a:r>
              <a:rPr lang="pt-BR" sz="2800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- perfil da captação</a:t>
            </a:r>
          </a:p>
        </p:txBody>
      </p:sp>
      <p:sp>
        <p:nvSpPr>
          <p:cNvPr id="18" name="Pentagon 16"/>
          <p:cNvSpPr/>
          <p:nvPr/>
        </p:nvSpPr>
        <p:spPr>
          <a:xfrm>
            <a:off x="932836" y="530276"/>
            <a:ext cx="459710" cy="31349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7869822" y="4628183"/>
            <a:ext cx="117548" cy="554579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1142" y="5867342"/>
            <a:ext cx="3134170" cy="63094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(*) projeto e obra garantirão a operação: cotas </a:t>
            </a:r>
            <a:b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606 a 603,2 m </a:t>
            </a:r>
            <a: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(elevatória principal + flutuante </a:t>
            </a:r>
            <a:b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com bombas da reserva técnica do Cantareira)</a:t>
            </a:r>
            <a:endParaRPr lang="pt-BR" sz="1100" i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67516" y="4748075"/>
            <a:ext cx="3987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(*)</a:t>
            </a:r>
            <a:endParaRPr lang="pt-BR" sz="1500" i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50197" y="895652"/>
            <a:ext cx="7674749" cy="5845716"/>
            <a:chOff x="611560" y="773566"/>
            <a:chExt cx="7632849" cy="5967802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773566"/>
              <a:ext cx="7040859" cy="596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Caixa de Texto 2"/>
            <p:cNvSpPr txBox="1">
              <a:spLocks noChangeArrowheads="1"/>
            </p:cNvSpPr>
            <p:nvPr/>
          </p:nvSpPr>
          <p:spPr bwMode="auto">
            <a:xfrm>
              <a:off x="4139951" y="4733998"/>
              <a:ext cx="2209651" cy="335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10% (79,8 hm</a:t>
              </a:r>
              <a:r>
                <a:rPr kumimoji="0" lang="pt-BR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3</a:t>
              </a: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) </a:t>
              </a:r>
              <a:endPara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33" name="Conector de seta reta 32"/>
            <p:cNvCxnSpPr/>
            <p:nvPr/>
          </p:nvCxnSpPr>
          <p:spPr>
            <a:xfrm>
              <a:off x="3923929" y="4606483"/>
              <a:ext cx="7017" cy="59021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5" name="Chave direita 34"/>
            <p:cNvSpPr/>
            <p:nvPr/>
          </p:nvSpPr>
          <p:spPr>
            <a:xfrm>
              <a:off x="6941594" y="2069709"/>
              <a:ext cx="294703" cy="3091579"/>
            </a:xfrm>
            <a:prstGeom prst="rightBrac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3347865" y="3005813"/>
              <a:ext cx="2561908" cy="2880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Conector de seta reta 36"/>
            <p:cNvCxnSpPr/>
            <p:nvPr/>
          </p:nvCxnSpPr>
          <p:spPr>
            <a:xfrm flipH="1">
              <a:off x="3923929" y="2069709"/>
              <a:ext cx="3509" cy="2473583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8" name="Caixa de Texto 2"/>
            <p:cNvSpPr txBox="1">
              <a:spLocks noChangeArrowheads="1"/>
            </p:cNvSpPr>
            <p:nvPr/>
          </p:nvSpPr>
          <p:spPr bwMode="auto">
            <a:xfrm>
              <a:off x="4131989" y="3160769"/>
              <a:ext cx="1777784" cy="29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b="1" u="none" kern="0" dirty="0" smtClean="0">
                  <a:solidFill>
                    <a:srgbClr val="0070C0"/>
                  </a:solidFill>
                  <a:latin typeface="Arial"/>
                  <a:ea typeface="Times New Roman"/>
                  <a:cs typeface="Times New Roman"/>
                </a:rPr>
                <a:t>90</a:t>
              </a: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% (712,7 hm</a:t>
              </a:r>
              <a:r>
                <a:rPr kumimoji="0" lang="pt-BR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3</a:t>
              </a: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)</a:t>
              </a:r>
              <a:r>
                <a:rPr lang="pt-BR" sz="1400" b="1" u="none" kern="0" dirty="0">
                  <a:solidFill>
                    <a:srgbClr val="0070C0"/>
                  </a:solidFill>
                  <a:latin typeface="Arial"/>
                  <a:ea typeface="Times New Roman"/>
                  <a:cs typeface="Times New Roman"/>
                </a:rPr>
                <a:t> </a:t>
              </a:r>
              <a:r>
                <a:rPr lang="pt-BR" sz="1200" i="1" u="none" kern="0" dirty="0" smtClean="0">
                  <a:solidFill>
                    <a:srgbClr val="0070C0"/>
                  </a:solidFill>
                  <a:latin typeface="Arial"/>
                  <a:ea typeface="Times New Roman"/>
                  <a:cs typeface="Times New Roman"/>
                </a:rPr>
                <a:t>elevatória principal</a:t>
              </a:r>
              <a:endParaRPr lang="pt-BR" sz="2000" i="1" u="none" kern="0" noProof="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40" name="Conector reto 39"/>
            <p:cNvCxnSpPr>
              <a:stCxn id="35" idx="2"/>
            </p:cNvCxnSpPr>
            <p:nvPr/>
          </p:nvCxnSpPr>
          <p:spPr>
            <a:xfrm>
              <a:off x="6941594" y="5161288"/>
              <a:ext cx="130281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41" name="Caixa de Texto 2"/>
          <p:cNvSpPr txBox="1">
            <a:spLocks noChangeArrowheads="1"/>
          </p:cNvSpPr>
          <p:nvPr/>
        </p:nvSpPr>
        <p:spPr bwMode="auto">
          <a:xfrm>
            <a:off x="7319667" y="3286949"/>
            <a:ext cx="1538485" cy="71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u="none" kern="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v</a:t>
            </a:r>
            <a:r>
              <a:rPr kumimoji="0" lang="pt-B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olume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</a:t>
            </a:r>
            <a:r>
              <a:rPr lang="pt-BR" sz="1400" b="1" u="none" kern="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ú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til total = 793 hm</a:t>
            </a:r>
            <a:r>
              <a:rPr kumimoji="0" lang="pt-BR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3 </a:t>
            </a:r>
            <a:r>
              <a:rPr lang="pt-BR" sz="1600" i="1" u="none" kern="0" baseline="30000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(geração elétrica)</a:t>
            </a:r>
            <a:endParaRPr kumimoji="0" lang="pt-BR" sz="28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49167" y="5841557"/>
            <a:ext cx="3117059" cy="63094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(*)</a:t>
            </a:r>
            <a: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projeto e obra garantirão a operação: cotas </a:t>
            </a:r>
            <a:b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2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606 a 603,2 m </a:t>
            </a:r>
            <a: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(elevatória principal + flutuante </a:t>
            </a:r>
            <a:b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100" i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com bombas da reserva técnica do Cantareira)</a:t>
            </a:r>
            <a:endParaRPr lang="pt-BR" sz="1100" i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068" y="2426137"/>
            <a:ext cx="2199589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 u="none">
                <a:latin typeface="Calibri" panose="020F0502020204030204" pitchFamily="34" charset="0"/>
              </a:defRPr>
            </a:lvl1pPr>
          </a:lstStyle>
          <a:p>
            <a:r>
              <a:rPr lang="pt-BR" sz="1200" dirty="0" smtClean="0">
                <a:solidFill>
                  <a:srgbClr val="000000"/>
                </a:solidFill>
              </a:rPr>
              <a:t>ESTAÇÃO ELEVATÓRIA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Vazão </a:t>
            </a:r>
            <a:r>
              <a:rPr lang="pt-BR" sz="1200" dirty="0" smtClean="0">
                <a:solidFill>
                  <a:srgbClr val="000000"/>
                </a:solidFill>
              </a:rPr>
              <a:t>máx.: </a:t>
            </a:r>
            <a:r>
              <a:rPr lang="pt-BR" sz="1200" dirty="0">
                <a:solidFill>
                  <a:srgbClr val="000000"/>
                </a:solidFill>
              </a:rPr>
              <a:t>8,5 </a:t>
            </a:r>
            <a:r>
              <a:rPr lang="pt-BR" sz="1200" dirty="0" smtClean="0">
                <a:solidFill>
                  <a:srgbClr val="000000"/>
                </a:solidFill>
              </a:rPr>
              <a:t>m³/s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AMT: </a:t>
            </a:r>
            <a:r>
              <a:rPr lang="pt-BR" sz="1200" dirty="0" smtClean="0">
                <a:solidFill>
                  <a:srgbClr val="000000"/>
                </a:solidFill>
              </a:rPr>
              <a:t>215 </a:t>
            </a:r>
            <a:r>
              <a:rPr lang="pt-BR" sz="1200" dirty="0" err="1">
                <a:solidFill>
                  <a:srgbClr val="000000"/>
                </a:solidFill>
              </a:rPr>
              <a:t>mca</a:t>
            </a:r>
            <a:endParaRPr lang="pt-BR" sz="1200" dirty="0">
              <a:solidFill>
                <a:srgbClr val="000000"/>
              </a:solidFill>
            </a:endParaRP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Nº de conjuntos: </a:t>
            </a:r>
            <a:r>
              <a:rPr lang="pt-BR" sz="1200" dirty="0" smtClean="0">
                <a:solidFill>
                  <a:srgbClr val="000000"/>
                </a:solidFill>
              </a:rPr>
              <a:t>6 grupos </a:t>
            </a:r>
          </a:p>
          <a:p>
            <a:pPr algn="l"/>
            <a:r>
              <a:rPr lang="pt-BR" sz="1200" dirty="0" smtClean="0">
                <a:solidFill>
                  <a:srgbClr val="000000"/>
                </a:solidFill>
              </a:rPr>
              <a:t>Potência Total: 30.000 </a:t>
            </a:r>
            <a:r>
              <a:rPr lang="pt-BR" sz="1200" dirty="0">
                <a:solidFill>
                  <a:srgbClr val="000000"/>
                </a:solidFill>
              </a:rPr>
              <a:t>CV</a:t>
            </a:r>
          </a:p>
          <a:p>
            <a:pPr algn="l"/>
            <a:r>
              <a:rPr lang="pt-BR" sz="1200" dirty="0">
                <a:solidFill>
                  <a:srgbClr val="000000"/>
                </a:solidFill>
              </a:rPr>
              <a:t>Subestação de Energia Elétrica</a:t>
            </a:r>
          </a:p>
        </p:txBody>
      </p:sp>
    </p:spTree>
    <p:extLst>
      <p:ext uri="{BB962C8B-B14F-4D97-AF65-F5344CB8AC3E}">
        <p14:creationId xmlns:p14="http://schemas.microsoft.com/office/powerpoint/2010/main" val="40353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65831" y="425791"/>
            <a:ext cx="7792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Situação Atual</a:t>
            </a:r>
            <a:endParaRPr lang="pt-BR" sz="2800" b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entagon 17"/>
          <p:cNvSpPr/>
          <p:nvPr/>
        </p:nvSpPr>
        <p:spPr>
          <a:xfrm>
            <a:off x="961963" y="563839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1662" y="1414442"/>
            <a:ext cx="7914456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1. Autorização ANA e Outorga DAEE: concluído</a:t>
            </a: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2. Anteprojeto de Engenharia: concluído</a:t>
            </a: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3. Orçamento: concluído</a:t>
            </a: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4. Enquadramento no PAC: concluído</a:t>
            </a: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5. Publicação da Licitação: 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30.01/23.03 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(fase.1: pré-qualificação</a:t>
            </a:r>
            <a:r>
              <a:rPr lang="pt-BR" sz="15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RDC </a:t>
            </a:r>
            <a:r>
              <a:rPr lang="pt-BR" sz="15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Integrado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pt-BR" sz="15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pt-BR" sz="1500" b="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6. Edital de Licitação com Pacote Técnico: em ajustes finais</a:t>
            </a:r>
          </a:p>
          <a:p>
            <a:pPr eaLnBrk="1" hangingPunct="1">
              <a:lnSpc>
                <a:spcPts val="36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7. EIA/RIMA: 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concluído </a:t>
            </a:r>
            <a:r>
              <a:rPr lang="pt-BR" sz="15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(entregue na Cetesb em 24.02.15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pt-BR" sz="15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2500"/>
              </a:lnSpc>
              <a:spcAft>
                <a:spcPts val="600"/>
              </a:spcAft>
              <a:defRPr/>
            </a:pPr>
            <a:r>
              <a:rPr lang="pt-BR" sz="2000" u="none" dirty="0">
                <a:solidFill>
                  <a:srgbClr val="FFFFFF"/>
                </a:solidFill>
                <a:latin typeface="Calibri" panose="020F0502020204030204" pitchFamily="34" charset="0"/>
              </a:rPr>
              <a:t>8. Alimentação Elétrica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(Elektro)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pt-BR" sz="23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disponível </a:t>
            </a:r>
          </a:p>
          <a:p>
            <a:pPr marL="800100" lvl="1" indent="-216000" eaLnBrk="1" hangingPunct="1"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30.000 </a:t>
            </a:r>
            <a:r>
              <a:rPr lang="pt-BR" sz="1800" b="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cv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para a ida (</a:t>
            </a:r>
            <a:r>
              <a:rPr lang="pt-BR" sz="1800" b="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- Atibainha)</a:t>
            </a:r>
          </a:p>
        </p:txBody>
      </p:sp>
    </p:spTree>
    <p:extLst>
      <p:ext uri="{BB962C8B-B14F-4D97-AF65-F5344CB8AC3E}">
        <p14:creationId xmlns:p14="http://schemas.microsoft.com/office/powerpoint/2010/main" val="293625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03667" y="427458"/>
            <a:ext cx="6989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Próximos passos</a:t>
            </a:r>
          </a:p>
        </p:txBody>
      </p:sp>
      <p:sp>
        <p:nvSpPr>
          <p:cNvPr id="3" name="Pentagon 17"/>
          <p:cNvSpPr/>
          <p:nvPr/>
        </p:nvSpPr>
        <p:spPr>
          <a:xfrm>
            <a:off x="969712" y="530361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6341" y="1649023"/>
            <a:ext cx="7513599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457200" indent="-324000" algn="just" eaLnBrk="1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Continuação </a:t>
            </a:r>
            <a:r>
              <a:rPr lang="pt-BR" u="none" dirty="0">
                <a:solidFill>
                  <a:srgbClr val="FFFFFF"/>
                </a:solidFill>
                <a:latin typeface="Calibri" panose="020F0502020204030204" pitchFamily="34" charset="0"/>
              </a:rPr>
              <a:t>da </a:t>
            </a: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licitação: publicação do edital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(fase.2)</a:t>
            </a:r>
          </a:p>
          <a:p>
            <a:pPr marL="457200" indent="-324000" algn="just" eaLnBrk="1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Desapropriações: </a:t>
            </a:r>
            <a:r>
              <a:rPr lang="pt-BR" sz="1800" b="0" i="1" u="none" dirty="0" err="1">
                <a:solidFill>
                  <a:srgbClr val="FFFFFF"/>
                </a:solidFill>
                <a:latin typeface="Calibri" panose="020F0502020204030204" pitchFamily="34" charset="0"/>
              </a:rPr>
              <a:t>DUPs</a:t>
            </a:r>
            <a:r>
              <a:rPr lang="pt-BR" sz="18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 protocolados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nas prefeituras </a:t>
            </a:r>
            <a:r>
              <a:rPr lang="pt-BR" sz="18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de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Igaratá,  Nazaré </a:t>
            </a:r>
            <a:r>
              <a:rPr lang="pt-BR" sz="1800" b="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Pta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e Santa Isabel em </a:t>
            </a:r>
            <a:r>
              <a:rPr lang="pt-BR" sz="1800" b="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jan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/15</a:t>
            </a:r>
            <a:endParaRPr lang="pt-BR" sz="18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324000" algn="just" eaLnBrk="1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Obtenção de Licença Prévia: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prev.: </a:t>
            </a:r>
            <a:r>
              <a:rPr lang="pt-BR" sz="1800" b="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jun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/15</a:t>
            </a:r>
            <a:endParaRPr lang="pt-BR" sz="2600" b="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324000" algn="just" eaLnBrk="1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Conclusão da licitação, contratação e execução dos </a:t>
            </a:r>
            <a:r>
              <a:rPr lang="pt-BR" u="none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r>
              <a:rPr lang="pt-BR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rojetos Básico e Executivo e da Obra: 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sendo projetos + Licença de Instalação = 4 meses e obra = 14 meses, 18 meses de execução (ida</a:t>
            </a:r>
            <a:r>
              <a:rPr lang="pt-BR" sz="18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pt-BR" sz="18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9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3" descr="S_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79388"/>
            <a:ext cx="8428038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99013" y="782638"/>
            <a:ext cx="354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sz="4000" b="1">
                <a:solidFill>
                  <a:srgbClr val="4E4E4E"/>
                </a:solidFill>
                <a:latin typeface="Verdana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0405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309407" y="1585318"/>
            <a:ext cx="7107762" cy="4708981"/>
          </a:xfrm>
          <a:prstGeom prst="rect">
            <a:avLst/>
          </a:prstGeom>
        </p:spPr>
        <p:txBody>
          <a:bodyPr/>
          <a:lstStyle/>
          <a:p>
            <a:pPr indent="-216000">
              <a:lnSpc>
                <a:spcPct val="100000"/>
              </a:lnSpc>
            </a:pPr>
            <a:r>
              <a:rPr lang="en-US" b="1" dirty="0" smtClean="0"/>
              <a:t>Sistema </a:t>
            </a:r>
            <a:r>
              <a:rPr lang="en-US" b="1" dirty="0" err="1" smtClean="0"/>
              <a:t>Cantareira</a:t>
            </a:r>
            <a:r>
              <a:rPr lang="en-US" b="1" dirty="0" smtClean="0"/>
              <a:t> – RMSP e PCJ </a:t>
            </a:r>
            <a:r>
              <a:rPr lang="en-US" sz="1500" i="1" dirty="0" smtClean="0"/>
              <a:t>(</a:t>
            </a:r>
            <a:r>
              <a:rPr lang="en-US" sz="1500" i="1" dirty="0" err="1" smtClean="0"/>
              <a:t>escassez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hídrica</a:t>
            </a:r>
            <a:r>
              <a:rPr lang="en-US" sz="1500" i="1" dirty="0" smtClean="0"/>
              <a:t>)</a:t>
            </a:r>
          </a:p>
          <a:p>
            <a:pPr indent="-216000">
              <a:lnSpc>
                <a:spcPct val="100000"/>
              </a:lnSpc>
            </a:pPr>
            <a:endParaRPr lang="en-US" sz="1000" i="1" dirty="0" smtClean="0"/>
          </a:p>
          <a:p>
            <a:pPr indent="-216000">
              <a:lnSpc>
                <a:spcPct val="100000"/>
              </a:lnSpc>
            </a:pPr>
            <a:r>
              <a:rPr lang="en-US" b="1" dirty="0" err="1" smtClean="0"/>
              <a:t>Benefícios</a:t>
            </a:r>
            <a:r>
              <a:rPr lang="en-US" b="1" dirty="0" smtClean="0"/>
              <a:t> e </a:t>
            </a:r>
            <a:r>
              <a:rPr lang="en-US" b="1" dirty="0" err="1" smtClean="0"/>
              <a:t>Impactos</a:t>
            </a:r>
            <a:r>
              <a:rPr lang="en-US" b="1" dirty="0" smtClean="0"/>
              <a:t> da </a:t>
            </a:r>
            <a:r>
              <a:rPr lang="en-US" b="1" dirty="0" err="1" smtClean="0"/>
              <a:t>Interligação</a:t>
            </a:r>
            <a:endParaRPr lang="en-US" b="1" dirty="0" smtClean="0"/>
          </a:p>
          <a:p>
            <a:pPr indent="-216000">
              <a:lnSpc>
                <a:spcPct val="100000"/>
              </a:lnSpc>
            </a:pPr>
            <a:endParaRPr lang="en-US" sz="1000" b="1" dirty="0" smtClean="0"/>
          </a:p>
          <a:p>
            <a:pPr indent="-216000">
              <a:lnSpc>
                <a:spcPct val="100000"/>
              </a:lnSpc>
            </a:pPr>
            <a:r>
              <a:rPr lang="en-US" b="1" dirty="0" smtClean="0"/>
              <a:t>O </a:t>
            </a:r>
            <a:r>
              <a:rPr lang="en-US" b="1" dirty="0" err="1" smtClean="0"/>
              <a:t>Paraíba</a:t>
            </a:r>
            <a:r>
              <a:rPr lang="en-US" b="1" dirty="0" smtClean="0"/>
              <a:t> do </a:t>
            </a:r>
            <a:r>
              <a:rPr lang="en-US" b="1" dirty="0" err="1" smtClean="0"/>
              <a:t>Sul</a:t>
            </a:r>
            <a:r>
              <a:rPr lang="en-US" b="1" dirty="0" smtClean="0"/>
              <a:t> e a </a:t>
            </a:r>
            <a:r>
              <a:rPr lang="en-US" b="1" dirty="0" err="1" smtClean="0"/>
              <a:t>Interligação</a:t>
            </a:r>
            <a:endParaRPr lang="en-US" b="1" dirty="0" smtClean="0"/>
          </a:p>
          <a:p>
            <a:pPr indent="-216000">
              <a:lnSpc>
                <a:spcPct val="100000"/>
              </a:lnSpc>
            </a:pPr>
            <a:endParaRPr lang="en-US" sz="1000" b="1" dirty="0"/>
          </a:p>
          <a:p>
            <a:pPr indent="-216000">
              <a:lnSpc>
                <a:spcPct val="100000"/>
              </a:lnSpc>
            </a:pPr>
            <a:r>
              <a:rPr lang="en-US" b="1" dirty="0" err="1" smtClean="0"/>
              <a:t>Interligação</a:t>
            </a:r>
            <a:r>
              <a:rPr lang="en-US" b="1" dirty="0" smtClean="0"/>
              <a:t> </a:t>
            </a:r>
            <a:r>
              <a:rPr lang="en-US" b="1" dirty="0" err="1" smtClean="0"/>
              <a:t>Jaguari-Atibainha</a:t>
            </a:r>
            <a:endParaRPr lang="en-US" b="1" dirty="0" smtClean="0"/>
          </a:p>
          <a:p>
            <a:pPr>
              <a:lnSpc>
                <a:spcPct val="100000"/>
              </a:lnSpc>
            </a:pPr>
            <a:endParaRPr lang="en-US" sz="1000" b="1" dirty="0"/>
          </a:p>
          <a:p>
            <a:pPr indent="-216000">
              <a:lnSpc>
                <a:spcPct val="100000"/>
              </a:lnSpc>
            </a:pPr>
            <a:r>
              <a:rPr lang="en-US" b="1" dirty="0" err="1" smtClean="0"/>
              <a:t>Solução</a:t>
            </a:r>
            <a:r>
              <a:rPr lang="en-US" b="1" dirty="0" smtClean="0"/>
              <a:t> de </a:t>
            </a:r>
            <a:r>
              <a:rPr lang="en-US" b="1" dirty="0" err="1" smtClean="0"/>
              <a:t>Engenharia</a:t>
            </a:r>
            <a:r>
              <a:rPr lang="en-US" b="1" dirty="0" smtClean="0"/>
              <a:t> – </a:t>
            </a:r>
            <a:r>
              <a:rPr lang="en-US" b="1" dirty="0" err="1" smtClean="0"/>
              <a:t>Concepção</a:t>
            </a:r>
            <a:r>
              <a:rPr lang="en-US" b="1" dirty="0" smtClean="0"/>
              <a:t> </a:t>
            </a:r>
            <a:r>
              <a:rPr lang="en-US" b="1" dirty="0" err="1" smtClean="0"/>
              <a:t>Adotada</a:t>
            </a:r>
            <a:endParaRPr lang="en-US" b="1" dirty="0" smtClean="0"/>
          </a:p>
          <a:p>
            <a:pPr>
              <a:lnSpc>
                <a:spcPct val="100000"/>
              </a:lnSpc>
            </a:pPr>
            <a:endParaRPr lang="en-US" sz="1000" b="1" dirty="0" smtClean="0"/>
          </a:p>
          <a:p>
            <a:pPr indent="-216000">
              <a:lnSpc>
                <a:spcPct val="100000"/>
              </a:lnSpc>
            </a:pPr>
            <a:r>
              <a:rPr lang="en-US" b="1" dirty="0" err="1" smtClean="0"/>
              <a:t>Situação</a:t>
            </a:r>
            <a:r>
              <a:rPr lang="en-US" b="1" dirty="0" smtClean="0"/>
              <a:t> </a:t>
            </a:r>
            <a:r>
              <a:rPr lang="en-US" b="1" dirty="0" err="1" smtClean="0"/>
              <a:t>Atual</a:t>
            </a:r>
            <a:endParaRPr lang="en-US" b="1" dirty="0" smtClean="0"/>
          </a:p>
          <a:p>
            <a:pPr>
              <a:lnSpc>
                <a:spcPct val="100000"/>
              </a:lnSpc>
            </a:pPr>
            <a:endParaRPr lang="en-US" sz="1000" b="1" dirty="0"/>
          </a:p>
          <a:p>
            <a:pPr indent="-216000">
              <a:lnSpc>
                <a:spcPct val="100000"/>
              </a:lnSpc>
            </a:pPr>
            <a:r>
              <a:rPr lang="en-US" b="1" dirty="0" err="1" smtClean="0"/>
              <a:t>Próximos</a:t>
            </a:r>
            <a:r>
              <a:rPr lang="en-US" b="1" dirty="0" smtClean="0"/>
              <a:t> </a:t>
            </a:r>
            <a:r>
              <a:rPr lang="en-US" b="1" dirty="0" err="1" smtClean="0"/>
              <a:t>Passos</a:t>
            </a: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 smtClean="0"/>
          </a:p>
        </p:txBody>
      </p:sp>
      <p:sp>
        <p:nvSpPr>
          <p:cNvPr id="5" name="Pentagon 5"/>
          <p:cNvSpPr/>
          <p:nvPr/>
        </p:nvSpPr>
        <p:spPr>
          <a:xfrm>
            <a:off x="912179" y="1621006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Pentagon 15"/>
          <p:cNvSpPr/>
          <p:nvPr/>
        </p:nvSpPr>
        <p:spPr>
          <a:xfrm>
            <a:off x="912179" y="2912879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" name="Pentagon 16"/>
          <p:cNvSpPr/>
          <p:nvPr/>
        </p:nvSpPr>
        <p:spPr>
          <a:xfrm>
            <a:off x="912179" y="3555733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" name="Pentagon 17"/>
          <p:cNvSpPr/>
          <p:nvPr/>
        </p:nvSpPr>
        <p:spPr>
          <a:xfrm>
            <a:off x="912179" y="4195391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" name="Pentagon 18"/>
          <p:cNvSpPr/>
          <p:nvPr/>
        </p:nvSpPr>
        <p:spPr>
          <a:xfrm>
            <a:off x="912179" y="4837936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731" y="462249"/>
            <a:ext cx="7792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itchFamily="34" charset="0"/>
                <a:cs typeface="Tahoma" pitchFamily="34" charset="0"/>
              </a:rPr>
              <a:t>Resumo</a:t>
            </a:r>
            <a:endParaRPr lang="pt-BR" sz="2800" b="1" u="none" dirty="0">
              <a:solidFill>
                <a:srgbClr val="1F497D">
                  <a:lumMod val="60000"/>
                  <a:lumOff val="40000"/>
                </a:srgb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Pentagon 15"/>
          <p:cNvSpPr/>
          <p:nvPr/>
        </p:nvSpPr>
        <p:spPr>
          <a:xfrm>
            <a:off x="914679" y="2262925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Pentagon 18"/>
          <p:cNvSpPr/>
          <p:nvPr/>
        </p:nvSpPr>
        <p:spPr>
          <a:xfrm>
            <a:off x="923903" y="5459256"/>
            <a:ext cx="56769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772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u="none" dirty="0" smtClean="0">
                <a:solidFill>
                  <a:prstClr val="black"/>
                </a:solidFill>
                <a:latin typeface="Calibri"/>
              </a:rPr>
              <a:t>RMSP – 2014: SECA HISTÓRICA</a:t>
            </a:r>
            <a:endParaRPr lang="pt-BR" sz="2800" b="1" u="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177" y="5832572"/>
            <a:ext cx="84084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534988" indent="-273050" algn="l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i="1" u="none" dirty="0" smtClean="0">
                <a:solidFill>
                  <a:prstClr val="black"/>
                </a:solidFill>
                <a:latin typeface="Calibri"/>
              </a:rPr>
              <a:t>META: </a:t>
            </a:r>
            <a:r>
              <a:rPr lang="pt-BR" u="none" dirty="0" smtClean="0">
                <a:solidFill>
                  <a:prstClr val="black"/>
                </a:solidFill>
                <a:latin typeface="Calibri"/>
              </a:rPr>
              <a:t>recuperar o manancial e aumentar a segurança hídrica </a:t>
            </a:r>
            <a:r>
              <a:rPr lang="pt-BR" sz="1400" i="1" u="none" dirty="0" smtClean="0">
                <a:solidFill>
                  <a:prstClr val="black"/>
                </a:solidFill>
                <a:latin typeface="Calibri"/>
              </a:rPr>
              <a:t>(a </a:t>
            </a:r>
            <a:r>
              <a:rPr lang="pt-BR" sz="1400" b="1" i="1" u="none" dirty="0" smtClean="0">
                <a:solidFill>
                  <a:prstClr val="black"/>
                </a:solidFill>
                <a:latin typeface="Calibri"/>
              </a:rPr>
              <a:t>interligação </a:t>
            </a:r>
            <a:r>
              <a:rPr lang="pt-BR" sz="1400" b="1" i="1" u="none" dirty="0" err="1" smtClean="0">
                <a:solidFill>
                  <a:prstClr val="black"/>
                </a:solidFill>
                <a:latin typeface="Calibri"/>
              </a:rPr>
              <a:t>Jaguari</a:t>
            </a:r>
            <a:r>
              <a:rPr lang="pt-BR" sz="1400" b="1" i="1" u="none" dirty="0" smtClean="0">
                <a:solidFill>
                  <a:prstClr val="black"/>
                </a:solidFill>
                <a:latin typeface="Calibri"/>
              </a:rPr>
              <a:t> – Atibainha </a:t>
            </a:r>
            <a:r>
              <a:rPr lang="pt-BR" sz="1400" i="1" u="none" dirty="0" smtClean="0">
                <a:solidFill>
                  <a:prstClr val="black"/>
                </a:solidFill>
                <a:latin typeface="Calibri"/>
              </a:rPr>
              <a:t>é essencial para o cumprimento da meta)</a:t>
            </a:r>
            <a:endParaRPr lang="pt-BR" i="1" u="none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5835" y="956920"/>
            <a:ext cx="7849671" cy="4731186"/>
            <a:chOff x="683568" y="1124744"/>
            <a:chExt cx="7776865" cy="4752529"/>
          </a:xfrm>
        </p:grpSpPr>
        <p:pic>
          <p:nvPicPr>
            <p:cNvPr id="8" name="Imagem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26"/>
            <a:stretch/>
          </p:blipFill>
          <p:spPr bwMode="auto">
            <a:xfrm>
              <a:off x="1115617" y="1412777"/>
              <a:ext cx="7344816" cy="4464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719573" y="3723032"/>
              <a:ext cx="79208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u="none">
                <a:solidFill>
                  <a:prstClr val="white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83568" y="1124744"/>
              <a:ext cx="79208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u="none">
                <a:solidFill>
                  <a:prstClr val="white"/>
                </a:solidFill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5780" y="8794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u="none" dirty="0" smtClean="0">
                <a:solidFill>
                  <a:prstClr val="black"/>
                </a:solidFill>
                <a:latin typeface="Calibri"/>
              </a:rPr>
              <a:t>EVOLUÇÃO DAS AFLUÊNCIAS AO SISTEMA CANTAREIRA</a:t>
            </a:r>
            <a:endParaRPr lang="pt-BR" b="1" u="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62006" y="4051246"/>
            <a:ext cx="7621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u="none" dirty="0" smtClean="0">
                <a:solidFill>
                  <a:prstClr val="black"/>
                </a:solidFill>
                <a:latin typeface="Calibri"/>
              </a:rPr>
              <a:t>8,46</a:t>
            </a:r>
            <a:endParaRPr lang="pt-BR" sz="1400" u="none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7673119" y="4186914"/>
            <a:ext cx="432047" cy="2211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780898" y="951478"/>
            <a:ext cx="138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u="none" dirty="0" smtClean="0">
                <a:solidFill>
                  <a:prstClr val="black"/>
                </a:solidFill>
                <a:latin typeface="Calibri"/>
              </a:rPr>
              <a:t>Médias do Período (m³/s)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200" i="1" u="none" dirty="0" smtClean="0">
                <a:solidFill>
                  <a:prstClr val="black"/>
                </a:solidFill>
                <a:latin typeface="Calibri"/>
              </a:rPr>
              <a:t>-Túnel 5-</a:t>
            </a:r>
            <a:endParaRPr lang="pt-BR" sz="1200" i="1" u="none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7703467" y="3472370"/>
            <a:ext cx="432047" cy="2211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7690022" y="1804858"/>
            <a:ext cx="401697" cy="2405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8162006" y="3256346"/>
            <a:ext cx="7621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u="none" dirty="0" smtClean="0">
                <a:solidFill>
                  <a:prstClr val="black"/>
                </a:solidFill>
                <a:latin typeface="Calibri"/>
              </a:rPr>
              <a:t>23,35</a:t>
            </a:r>
            <a:endParaRPr lang="pt-BR" sz="1400" u="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162006" y="1891475"/>
            <a:ext cx="7621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400" u="none" dirty="0" smtClean="0">
                <a:solidFill>
                  <a:prstClr val="black"/>
                </a:solidFill>
                <a:latin typeface="Calibri"/>
              </a:rPr>
              <a:t>41,69</a:t>
            </a:r>
            <a:endParaRPr lang="pt-BR" sz="1400" u="non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4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5758" y="0"/>
            <a:ext cx="9144000" cy="6858000"/>
            <a:chOff x="0" y="0"/>
            <a:chExt cx="5760" cy="4320"/>
          </a:xfrm>
        </p:grpSpPr>
        <p:pic>
          <p:nvPicPr>
            <p:cNvPr id="5131" name="Picture 5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t="93333"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7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b="93333"/>
            <a:stretch>
              <a:fillRect/>
            </a:stretch>
          </p:blipFill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8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l="95000"/>
            <a:stretch>
              <a:fillRect/>
            </a:stretch>
          </p:blipFill>
          <p:spPr bwMode="auto">
            <a:xfrm>
              <a:off x="5472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9" descr="template"/>
            <p:cNvPicPr>
              <a:picLocks noChangeAspect="1" noChangeArrowheads="1"/>
            </p:cNvPicPr>
            <p:nvPr/>
          </p:nvPicPr>
          <p:blipFill>
            <a:blip r:embed="rId3" cstate="print"/>
            <a:srcRect r="95000"/>
            <a:stretch>
              <a:fillRect/>
            </a:stretch>
          </p:blipFill>
          <p:spPr bwMode="auto">
            <a:xfrm>
              <a:off x="0" y="0"/>
              <a:ext cx="28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07422" y="356391"/>
            <a:ext cx="74550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Sistema Cantareira: RMSP e PCJ</a:t>
            </a:r>
          </a:p>
          <a:p>
            <a:pPr algn="l" eaLnBrk="0" hangingPunct="0">
              <a:spcBef>
                <a:spcPts val="0"/>
              </a:spcBef>
            </a:pPr>
            <a:r>
              <a:rPr lang="pt-BR" i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escassez hídrica (muita gente: 25 milhões de pessoas e pouca água)</a:t>
            </a:r>
            <a:endParaRPr lang="pt-BR" sz="2400" i="1" u="none" dirty="0" smtClean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Pentagon 16"/>
          <p:cNvSpPr/>
          <p:nvPr/>
        </p:nvSpPr>
        <p:spPr>
          <a:xfrm>
            <a:off x="930882" y="489174"/>
            <a:ext cx="459710" cy="31349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25" name="Picture 2" descr="foto7"/>
          <p:cNvPicPr>
            <a:picLocks noChangeAspect="1" noChangeArrowheads="1"/>
          </p:cNvPicPr>
          <p:nvPr/>
        </p:nvPicPr>
        <p:blipFill>
          <a:blip r:embed="rId4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4" b="9586"/>
          <a:stretch>
            <a:fillRect/>
          </a:stretch>
        </p:blipFill>
        <p:spPr bwMode="auto">
          <a:xfrm>
            <a:off x="237758" y="1745745"/>
            <a:ext cx="8754319" cy="45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833697" y="1999348"/>
            <a:ext cx="13364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u="non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Bragança </a:t>
            </a:r>
            <a:r>
              <a:rPr lang="en-US" altLang="en-US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Paulista</a:t>
            </a:r>
            <a:endParaRPr lang="pt-BR" altLang="en-US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014113" y="4147743"/>
            <a:ext cx="1336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Piracaia</a:t>
            </a:r>
            <a:endParaRPr lang="pt-BR" altLang="en-US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253154" y="3548516"/>
            <a:ext cx="1336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Mairiporã</a:t>
            </a:r>
            <a:endParaRPr lang="pt-BR" altLang="en-US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530361" y="4491173"/>
            <a:ext cx="13364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Nazaré</a:t>
            </a:r>
            <a:r>
              <a:rPr lang="en-US" altLang="en-US" u="non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Paulista</a:t>
            </a:r>
            <a:endParaRPr lang="pt-BR" altLang="en-US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550057" y="1911077"/>
            <a:ext cx="13364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u="non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Franco da Rocha</a:t>
            </a:r>
            <a:endParaRPr lang="pt-BR" altLang="en-US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760883" y="5757792"/>
            <a:ext cx="13364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1500" u="non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São Paulo</a:t>
            </a:r>
            <a:endParaRPr lang="pt-BR" altLang="en-US" sz="1500" u="none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45" name="Conector reto 44"/>
          <p:cNvCxnSpPr/>
          <p:nvPr/>
        </p:nvCxnSpPr>
        <p:spPr>
          <a:xfrm flipH="1">
            <a:off x="7215187" y="3823550"/>
            <a:ext cx="319088" cy="6676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3253155" y="5458454"/>
            <a:ext cx="5288173" cy="60016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500" b="1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Escassez hídrica</a:t>
            </a:r>
            <a:r>
              <a:rPr lang="pt-BR" b="1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pt-BR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RMSP = </a:t>
            </a:r>
            <a:r>
              <a:rPr lang="pt-BR" b="1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146</a:t>
            </a:r>
            <a:r>
              <a:rPr lang="pt-BR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t-BR" sz="1500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m³/hab./ano </a:t>
            </a:r>
            <a:r>
              <a:rPr lang="pt-BR" sz="1500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e </a:t>
            </a:r>
            <a:r>
              <a:rPr lang="pt-BR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PCJ = </a:t>
            </a:r>
            <a:r>
              <a:rPr lang="pt-BR" b="1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400</a:t>
            </a:r>
            <a:r>
              <a:rPr lang="pt-BR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r>
              <a:rPr lang="pt-BR" sz="1500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m³/hab./</a:t>
            </a:r>
            <a:r>
              <a:rPr lang="pt-BR" sz="1500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ano – recomendado entre </a:t>
            </a:r>
            <a:r>
              <a:rPr lang="pt-BR" sz="1500" b="1" i="1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1000 e 2000 </a:t>
            </a:r>
            <a:r>
              <a:rPr lang="pt-BR" sz="1500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m³/</a:t>
            </a:r>
            <a:r>
              <a:rPr lang="pt-BR" sz="1500" i="1" u="none" dirty="0" err="1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hab</a:t>
            </a:r>
            <a:r>
              <a:rPr lang="pt-BR" sz="1500" i="1" u="none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/ano</a:t>
            </a:r>
            <a:r>
              <a:rPr lang="pt-BR" sz="1500" u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pt-BR" sz="1500" u="none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805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73408" y="448056"/>
            <a:ext cx="6970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Benefícios x </a:t>
            </a:r>
            <a:r>
              <a:rPr lang="pt-BR" sz="2800" b="1" u="none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mpactos</a:t>
            </a:r>
            <a:endParaRPr lang="pt-BR" sz="2800" b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8185" y="1476227"/>
            <a:ext cx="7900451" cy="48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36000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I. Benefícios:</a:t>
            </a: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umento </a:t>
            </a:r>
            <a:r>
              <a:rPr lang="pt-BR" sz="1800" b="0" u="none" dirty="0">
                <a:solidFill>
                  <a:srgbClr val="FFFFFF"/>
                </a:solidFill>
                <a:latin typeface="Calibri" panose="020F0502020204030204" pitchFamily="34" charset="0"/>
              </a:rPr>
              <a:t>da segurança hídrica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(premissa: otimização dos usos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c/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prioridade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p/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abastecimento)</a:t>
            </a:r>
            <a:endParaRPr lang="pt-BR" sz="15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opulação envolvida 37 milhões de pessoas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(RMSP, PCJ, V. Paraíba e RJ = 18,6% do Brasil)</a:t>
            </a: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PIB </a:t>
            </a:r>
            <a:r>
              <a:rPr lang="pt-BR" sz="1800" b="0" u="none" dirty="0">
                <a:solidFill>
                  <a:srgbClr val="FFFFFF"/>
                </a:solidFill>
                <a:latin typeface="Calibri" panose="020F0502020204030204" pitchFamily="34" charset="0"/>
              </a:rPr>
              <a:t>de R$ 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1,26 trilhão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(RMSP, PCJ, Vale do Paraíba e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RJ = 30% do PIB-BR)</a:t>
            </a: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fontes: SEADE/IBGE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- 2011</a:t>
            </a:r>
            <a:endParaRPr lang="pt-BR" sz="1800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6000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II. 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Aspectos </a:t>
            </a: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relevantes:</a:t>
            </a:r>
            <a:endParaRPr lang="pt-BR" sz="2000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xequibilidade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(represas existentes e próximas, baixo impacto ambiental)</a:t>
            </a:r>
            <a:endParaRPr lang="pt-BR" sz="14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conjuntural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(necessidade premente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 água ditada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por seca sem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precedentes, obra + rápida: </a:t>
            </a:r>
            <a:r>
              <a:rPr lang="pt-BR" sz="14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18 meses de projeto + obra 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e a única possível,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curto-prazo, para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recuperar o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Cantareira) </a:t>
            </a: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político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(União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, SP, RJ e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MG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) 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 institucional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(ANA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ONS,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ANEEL, DAEE, CESP,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Sabesp, Comitês ...)</a:t>
            </a:r>
          </a:p>
          <a:p>
            <a:pPr marL="36000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20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III. Impactos na bacia do Paraíba do Sul:</a:t>
            </a:r>
            <a:endParaRPr lang="pt-BR" sz="2000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vazão de 5,13 m³/s: 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1,7%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da média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(296 m³/s) 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e 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2,7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% da mín.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(196 m³/s)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Sta. Cecília</a:t>
            </a:r>
            <a:endParaRPr lang="pt-BR" sz="1500" b="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8000" lvl="1" eaLnBrk="1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0" u="none" dirty="0" err="1">
                <a:solidFill>
                  <a:srgbClr val="FFFFFF"/>
                </a:solidFill>
                <a:latin typeface="Calibri" panose="020F0502020204030204" pitchFamily="34" charset="0"/>
              </a:rPr>
              <a:t>r</a:t>
            </a:r>
            <a:r>
              <a:rPr lang="pt-BR" sz="1800" b="0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eservação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pt-BR" sz="1800" b="0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oper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4,3 bi m³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(4,4 x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o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Cantareira)</a:t>
            </a:r>
            <a:r>
              <a:rPr lang="pt-BR" sz="16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t-BR" sz="1800" b="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 total 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7,3 </a:t>
            </a:r>
            <a:r>
              <a:rPr lang="pt-BR" sz="1800" u="none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  <a:r>
              <a:rPr lang="pt-BR" sz="18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i m³ </a:t>
            </a:r>
            <a:r>
              <a:rPr lang="pt-BR" sz="14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(7,4 </a:t>
            </a:r>
            <a:r>
              <a:rPr lang="pt-BR" sz="14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x o Cantareira)</a:t>
            </a:r>
          </a:p>
          <a:p>
            <a:pPr marL="36000" eaLnBrk="1" hangingPunct="1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pt-BR" sz="150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entagon 17"/>
          <p:cNvSpPr/>
          <p:nvPr/>
        </p:nvSpPr>
        <p:spPr>
          <a:xfrm>
            <a:off x="961963" y="563839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392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528" y="1593558"/>
            <a:ext cx="779488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Atendimento à RMSP e bacias PCJ via </a:t>
            </a: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</a:rPr>
              <a:t>Sistema Cantareira</a:t>
            </a:r>
            <a:endParaRPr lang="pt-BR" sz="200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48650" indent="-2160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Cantareira - essencial à segurança do abastecimento de 12 milhões de hab.</a:t>
            </a:r>
          </a:p>
          <a:p>
            <a:pPr marL="800100" lvl="1" indent="-216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RMSP:  9,5 milhões </a:t>
            </a:r>
            <a:r>
              <a:rPr lang="pt-BR" sz="14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(direto) </a:t>
            </a:r>
            <a:r>
              <a:rPr lang="pt-BR" sz="16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 20 milhões </a:t>
            </a:r>
            <a:r>
              <a:rPr lang="pt-BR" sz="14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(sistema integrado)</a:t>
            </a:r>
          </a:p>
          <a:p>
            <a:pPr marL="800100" lvl="1" indent="-216000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 PCJ:  2,5 milhões  </a:t>
            </a:r>
            <a:r>
              <a:rPr lang="pt-BR" sz="14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(direto) </a:t>
            </a:r>
            <a:r>
              <a:rPr lang="pt-BR" sz="16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/ 5,1 milhões </a:t>
            </a:r>
            <a:r>
              <a:rPr lang="pt-BR" sz="14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(bacia)</a:t>
            </a:r>
            <a:endParaRPr lang="pt-BR" sz="1600" i="1" u="none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00" i="1" dirty="0" smtClean="0">
              <a:solidFill>
                <a:srgbClr val="FFFF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Recuperação da </a:t>
            </a:r>
            <a:r>
              <a:rPr lang="pt-BR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Reservação</a:t>
            </a: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e Aumento da Garantia: Sistema Cantareira</a:t>
            </a:r>
          </a:p>
          <a:p>
            <a:pPr marL="391500" indent="-1800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Transferência média anual de 5,13 m³/s: + 162 milhões m³ </a:t>
            </a:r>
            <a:r>
              <a:rPr lang="pt-BR" sz="15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(17% vol. Cantareira) </a:t>
            </a:r>
          </a:p>
          <a:p>
            <a:pPr marL="391500" indent="-1800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Aumento da garantia hídrica</a:t>
            </a:r>
            <a:endParaRPr lang="pt-BR" sz="180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pt-BR" sz="10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Atendimento às Demandas Futuras da RMSP e PCJ</a:t>
            </a:r>
          </a:p>
          <a:p>
            <a:pPr marL="391500" indent="-1800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Crescimento populacional e desenvolvimento </a:t>
            </a:r>
            <a:r>
              <a:rPr lang="pt-BR" sz="1800" i="1" u="none" dirty="0" err="1">
                <a:solidFill>
                  <a:srgbClr val="FFFFFF"/>
                </a:solidFill>
                <a:latin typeface="Calibri" panose="020F0502020204030204" pitchFamily="34" charset="0"/>
              </a:rPr>
              <a:t>sócio-econômico</a:t>
            </a:r>
            <a:endParaRPr lang="pt-BR" sz="180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pt-BR" sz="10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Transferência do Atibainha para o </a:t>
            </a:r>
            <a:r>
              <a:rPr lang="pt-BR" sz="2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r>
              <a:rPr lang="pt-BR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(bacia do Paraíba do Sul) </a:t>
            </a:r>
            <a:endParaRPr lang="pt-BR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91500" indent="-1800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80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Até 12,2 m³/s: maximização do uso dos recursos hídricos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6166" y="462249"/>
            <a:ext cx="6958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Benefícios – RMSP e PCJ</a:t>
            </a:r>
            <a:endParaRPr lang="pt-BR" sz="2800" b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entagon 17"/>
          <p:cNvSpPr/>
          <p:nvPr/>
        </p:nvSpPr>
        <p:spPr>
          <a:xfrm>
            <a:off x="961963" y="563839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173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/>
          <p:nvPr/>
        </p:nvPicPr>
        <p:blipFill rotWithShape="1">
          <a:blip r:embed="rId2"/>
          <a:srcRect l="31606" t="18731" r="12318" b="9366"/>
          <a:stretch/>
        </p:blipFill>
        <p:spPr bwMode="auto">
          <a:xfrm>
            <a:off x="376016" y="1343318"/>
            <a:ext cx="8470272" cy="5206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6166" y="410733"/>
            <a:ext cx="74201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6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pt-BR" sz="2600" b="1" u="none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hidráulico do Paraíba do </a:t>
            </a:r>
            <a:r>
              <a:rPr lang="pt-BR" sz="26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Sul e a Interligação</a:t>
            </a:r>
            <a:endParaRPr lang="pt-BR" sz="2600" b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entagon 5"/>
          <p:cNvSpPr/>
          <p:nvPr/>
        </p:nvSpPr>
        <p:spPr>
          <a:xfrm>
            <a:off x="992213" y="512323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3</a:t>
            </a:r>
            <a:endParaRPr lang="en-US" sz="1600" b="1" u="none" dirty="0" smtClean="0">
              <a:ln>
                <a:solidFill>
                  <a:srgbClr val="1F497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550076" flipH="1">
            <a:off x="2187081" y="1688923"/>
            <a:ext cx="683339" cy="8873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17" y="3674"/>
                </a:moveTo>
                <a:cubicBezTo>
                  <a:pt x="15054" y="2293"/>
                  <a:pt x="12961" y="1538"/>
                  <a:pt x="10800" y="1538"/>
                </a:cubicBezTo>
                <a:cubicBezTo>
                  <a:pt x="6556" y="1537"/>
                  <a:pt x="2856" y="4421"/>
                  <a:pt x="1819" y="8535"/>
                </a:cubicBezTo>
                <a:lnTo>
                  <a:pt x="327" y="8159"/>
                </a:lnTo>
                <a:cubicBezTo>
                  <a:pt x="1537" y="3362"/>
                  <a:pt x="5852" y="-1"/>
                  <a:pt x="10800" y="0"/>
                </a:cubicBezTo>
                <a:cubicBezTo>
                  <a:pt x="13320" y="0"/>
                  <a:pt x="15761" y="881"/>
                  <a:pt x="17699" y="2491"/>
                </a:cubicBezTo>
                <a:lnTo>
                  <a:pt x="19424" y="414"/>
                </a:lnTo>
                <a:lnTo>
                  <a:pt x="19876" y="5299"/>
                </a:lnTo>
                <a:lnTo>
                  <a:pt x="14992" y="5751"/>
                </a:lnTo>
                <a:lnTo>
                  <a:pt x="16717" y="3674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D94343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0000"/>
            </a:extrusionClr>
            <a:contourClr>
              <a:srgbClr val="CC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2469335" flipH="1">
            <a:off x="2279789" y="1566637"/>
            <a:ext cx="751910" cy="74195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17" y="3674"/>
                </a:moveTo>
                <a:cubicBezTo>
                  <a:pt x="15054" y="2293"/>
                  <a:pt x="12961" y="1538"/>
                  <a:pt x="10800" y="1538"/>
                </a:cubicBezTo>
                <a:cubicBezTo>
                  <a:pt x="6556" y="1537"/>
                  <a:pt x="2856" y="4421"/>
                  <a:pt x="1819" y="8535"/>
                </a:cubicBezTo>
                <a:lnTo>
                  <a:pt x="327" y="8159"/>
                </a:lnTo>
                <a:cubicBezTo>
                  <a:pt x="1537" y="3362"/>
                  <a:pt x="5852" y="-1"/>
                  <a:pt x="10800" y="0"/>
                </a:cubicBezTo>
                <a:cubicBezTo>
                  <a:pt x="13320" y="0"/>
                  <a:pt x="15761" y="881"/>
                  <a:pt x="17699" y="2491"/>
                </a:cubicBezTo>
                <a:lnTo>
                  <a:pt x="19424" y="414"/>
                </a:lnTo>
                <a:lnTo>
                  <a:pt x="19876" y="5299"/>
                </a:lnTo>
                <a:lnTo>
                  <a:pt x="14992" y="5751"/>
                </a:lnTo>
                <a:lnTo>
                  <a:pt x="16717" y="3674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D94343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0000"/>
            </a:extrusionClr>
            <a:contourClr>
              <a:srgbClr val="CC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33780" y="2404165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u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Qméd</a:t>
            </a:r>
            <a:r>
              <a:rPr lang="pt-BR" sz="10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296 m³/s</a:t>
            </a:r>
            <a:endParaRPr lang="pt-BR" sz="10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71450" y="2751974"/>
            <a:ext cx="103586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50" b="1" u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Qmín</a:t>
            </a:r>
            <a:r>
              <a:rPr lang="pt-BR" sz="95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190 m³/s</a:t>
            </a:r>
            <a:endParaRPr lang="pt-BR" sz="95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51820" y="1537241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u="none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(total 0,985 bilhões m³)</a:t>
            </a:r>
            <a:endParaRPr lang="pt-BR" sz="800" b="1" u="none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3521611" y="3130813"/>
          <a:ext cx="3178016" cy="237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rio</a:t>
            </a:r>
            <a:r>
              <a:rPr lang="en-US" dirty="0" smtClean="0"/>
              <a:t> Paraiba 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águas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" y="941800"/>
            <a:ext cx="9144000" cy="646524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1165313" y="1186766"/>
            <a:ext cx="4950138" cy="3315298"/>
            <a:chOff x="1165313" y="1186766"/>
            <a:chExt cx="4950138" cy="3315298"/>
          </a:xfrm>
        </p:grpSpPr>
        <p:sp>
          <p:nvSpPr>
            <p:cNvPr id="11" name="CaixaDeTexto 10"/>
            <p:cNvSpPr txBox="1"/>
            <p:nvPr/>
          </p:nvSpPr>
          <p:spPr>
            <a:xfrm>
              <a:off x="1165313" y="1186766"/>
              <a:ext cx="4950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2000" u="none" dirty="0" smtClean="0">
                  <a:solidFill>
                    <a:schemeClr val="bg1"/>
                  </a:solidFill>
                  <a:latin typeface="Constantia"/>
                </a:rPr>
                <a:t>Nova Resolução ANA, DAEE, IGAM e INEA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600" i="1" u="none" dirty="0" smtClean="0">
                  <a:solidFill>
                    <a:schemeClr val="bg1"/>
                  </a:solidFill>
                  <a:latin typeface="Constantia"/>
                </a:rPr>
                <a:t>(prioridade para o abastecimento humano) </a:t>
              </a:r>
              <a:endParaRPr lang="pt-BR" sz="1600" i="1" u="none" dirty="0">
                <a:solidFill>
                  <a:schemeClr val="bg1"/>
                </a:solidFill>
                <a:latin typeface="Constantia"/>
              </a:endParaRPr>
            </a:p>
          </p:txBody>
        </p:sp>
        <p:sp>
          <p:nvSpPr>
            <p:cNvPr id="6" name="Seta para a direita 5"/>
            <p:cNvSpPr/>
            <p:nvPr/>
          </p:nvSpPr>
          <p:spPr>
            <a:xfrm rot="20914550">
              <a:off x="2139222" y="4262305"/>
              <a:ext cx="658075" cy="2397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u="none" dirty="0" smtClean="0">
                  <a:solidFill>
                    <a:prstClr val="white"/>
                  </a:solidFill>
                </a:rPr>
                <a:t>10/20</a:t>
              </a:r>
              <a:endParaRPr lang="pt-BR" sz="1050" u="none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321236" y="215863"/>
            <a:ext cx="74201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600" b="1" u="none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pt-BR" sz="2600" b="1" u="none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hidráulico do Paraíba do </a:t>
            </a:r>
            <a:r>
              <a:rPr lang="pt-BR" sz="2600" b="1" u="none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Sul e a Interligação</a:t>
            </a:r>
            <a:endParaRPr lang="pt-BR" sz="2600" b="1" u="none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Pentagon 5"/>
          <p:cNvSpPr/>
          <p:nvPr/>
        </p:nvSpPr>
        <p:spPr>
          <a:xfrm>
            <a:off x="887283" y="317453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chemeClr val="tx1"/>
                </a:solidFill>
              </a:rPr>
              <a:t>3</a:t>
            </a:r>
            <a:endParaRPr lang="en-US" sz="1600" b="1" u="none" dirty="0" smtClean="0">
              <a:ln>
                <a:solidFill>
                  <a:srgbClr val="1F497D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exto Explicativo 1 15"/>
          <p:cNvSpPr/>
          <p:nvPr/>
        </p:nvSpPr>
        <p:spPr>
          <a:xfrm>
            <a:off x="6884277" y="1211482"/>
            <a:ext cx="1540370" cy="1011404"/>
          </a:xfrm>
          <a:prstGeom prst="borderCallout1">
            <a:avLst>
              <a:gd name="adj1" fmla="val 101395"/>
              <a:gd name="adj2" fmla="val 50825"/>
              <a:gd name="adj3" fmla="val 148023"/>
              <a:gd name="adj4" fmla="val 91118"/>
            </a:avLst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pt-BR" sz="900" b="1" u="none" dirty="0">
                <a:solidFill>
                  <a:prstClr val="white"/>
                </a:solidFill>
              </a:rPr>
              <a:t>  </a:t>
            </a:r>
            <a:r>
              <a:rPr lang="pt-BR" sz="1200" b="1" u="none" dirty="0">
                <a:solidFill>
                  <a:prstClr val="white"/>
                </a:solidFill>
              </a:rPr>
              <a:t>VU </a:t>
            </a:r>
            <a:r>
              <a:rPr lang="pt-BR" sz="1200" b="1" u="none" dirty="0" err="1">
                <a:solidFill>
                  <a:prstClr val="white"/>
                </a:solidFill>
              </a:rPr>
              <a:t>acum</a:t>
            </a:r>
            <a:r>
              <a:rPr lang="pt-BR" sz="1200" b="1" u="none" dirty="0">
                <a:solidFill>
                  <a:prstClr val="white"/>
                </a:solidFill>
              </a:rPr>
              <a:t>= 4342 </a:t>
            </a:r>
            <a:r>
              <a:rPr lang="pt-BR" sz="1200" b="1" u="none" dirty="0" smtClean="0">
                <a:solidFill>
                  <a:prstClr val="white"/>
                </a:solidFill>
              </a:rPr>
              <a:t>hm³</a:t>
            </a:r>
            <a:endParaRPr lang="pt-BR" sz="1200" b="1" u="none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u="none" dirty="0" err="1" smtClean="0">
                <a:solidFill>
                  <a:prstClr val="white"/>
                </a:solidFill>
              </a:rPr>
              <a:t>Qr</a:t>
            </a:r>
            <a:r>
              <a:rPr lang="pt-BR" sz="1200" b="1" u="none" dirty="0">
                <a:solidFill>
                  <a:prstClr val="white"/>
                </a:solidFill>
              </a:rPr>
              <a:t>= 190 </a:t>
            </a:r>
            <a:r>
              <a:rPr lang="pt-BR" sz="1200" b="1" u="none" dirty="0" smtClean="0">
                <a:solidFill>
                  <a:prstClr val="white"/>
                </a:solidFill>
              </a:rPr>
              <a:t>m³/s</a:t>
            </a:r>
            <a:r>
              <a:rPr lang="pt-BR" sz="1200" b="1" u="none" dirty="0">
                <a:solidFill>
                  <a:prstClr val="white"/>
                </a:solidFill>
              </a:rPr>
              <a:t> </a:t>
            </a:r>
            <a:r>
              <a:rPr lang="pt-BR" sz="1100" b="1" i="1" u="none" dirty="0" smtClean="0">
                <a:solidFill>
                  <a:prstClr val="white"/>
                </a:solidFill>
              </a:rPr>
              <a:t>(operação normal)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099866" y="2131250"/>
            <a:ext cx="6677536" cy="3025714"/>
            <a:chOff x="2099866" y="2131250"/>
            <a:chExt cx="6677536" cy="3025714"/>
          </a:xfrm>
        </p:grpSpPr>
        <p:sp>
          <p:nvSpPr>
            <p:cNvPr id="18" name="Seta para a direita 17"/>
            <p:cNvSpPr/>
            <p:nvPr/>
          </p:nvSpPr>
          <p:spPr>
            <a:xfrm rot="19828511">
              <a:off x="6002528" y="2378769"/>
              <a:ext cx="425973" cy="2586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u="none" dirty="0">
                  <a:solidFill>
                    <a:prstClr val="white"/>
                  </a:solidFill>
                </a:rPr>
                <a:t>80</a:t>
              </a:r>
            </a:p>
          </p:txBody>
        </p:sp>
        <p:sp>
          <p:nvSpPr>
            <p:cNvPr id="19" name="Seta para a direita 18"/>
            <p:cNvSpPr/>
            <p:nvPr/>
          </p:nvSpPr>
          <p:spPr>
            <a:xfrm rot="20714968">
              <a:off x="7699636" y="2342551"/>
              <a:ext cx="472517" cy="2586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u="none" dirty="0">
                  <a:solidFill>
                    <a:prstClr val="white"/>
                  </a:solidFill>
                </a:rPr>
                <a:t>190</a:t>
              </a:r>
            </a:p>
          </p:txBody>
        </p:sp>
        <p:sp>
          <p:nvSpPr>
            <p:cNvPr id="7" name="Seta para baixo 6"/>
            <p:cNvSpPr/>
            <p:nvPr/>
          </p:nvSpPr>
          <p:spPr>
            <a:xfrm rot="19768476">
              <a:off x="8295078" y="2566209"/>
              <a:ext cx="292856" cy="50923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u="none" dirty="0">
                  <a:solidFill>
                    <a:prstClr val="white"/>
                  </a:solidFill>
                </a:rPr>
                <a:t>119</a:t>
              </a:r>
            </a:p>
          </p:txBody>
        </p:sp>
        <p:sp>
          <p:nvSpPr>
            <p:cNvPr id="20" name="Seta para a direita 19"/>
            <p:cNvSpPr/>
            <p:nvPr/>
          </p:nvSpPr>
          <p:spPr>
            <a:xfrm rot="19864759">
              <a:off x="8347841" y="2131250"/>
              <a:ext cx="429561" cy="31294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u="none" dirty="0">
                  <a:solidFill>
                    <a:prstClr val="white"/>
                  </a:solidFill>
                </a:rPr>
                <a:t>71</a:t>
              </a:r>
            </a:p>
          </p:txBody>
        </p:sp>
        <p:sp>
          <p:nvSpPr>
            <p:cNvPr id="31" name="Seta para a esquerda 30"/>
            <p:cNvSpPr/>
            <p:nvPr/>
          </p:nvSpPr>
          <p:spPr>
            <a:xfrm rot="1237083">
              <a:off x="3069026" y="4888275"/>
              <a:ext cx="401076" cy="268689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u="none" dirty="0">
                  <a:solidFill>
                    <a:prstClr val="white"/>
                  </a:solidFill>
                </a:rPr>
                <a:t>30</a:t>
              </a:r>
            </a:p>
          </p:txBody>
        </p:sp>
        <p:sp>
          <p:nvSpPr>
            <p:cNvPr id="32" name="Seta para a esquerda 31"/>
            <p:cNvSpPr/>
            <p:nvPr/>
          </p:nvSpPr>
          <p:spPr>
            <a:xfrm rot="20501952">
              <a:off x="2099866" y="4698621"/>
              <a:ext cx="438653" cy="312917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900" u="none" dirty="0">
                  <a:solidFill>
                    <a:prstClr val="white"/>
                  </a:solidFill>
                </a:rPr>
                <a:t>40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295647" y="1858663"/>
            <a:ext cx="3178016" cy="2377880"/>
            <a:chOff x="1000247" y="1885557"/>
            <a:chExt cx="3178016" cy="2377880"/>
          </a:xfrm>
        </p:grpSpPr>
        <p:graphicFrame>
          <p:nvGraphicFramePr>
            <p:cNvPr id="33" name="Gráfico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2291367"/>
                </p:ext>
              </p:extLst>
            </p:nvPr>
          </p:nvGraphicFramePr>
          <p:xfrm>
            <a:off x="1000247" y="1885557"/>
            <a:ext cx="3178016" cy="2377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4" name="Forma livre 33"/>
            <p:cNvSpPr/>
            <p:nvPr/>
          </p:nvSpPr>
          <p:spPr>
            <a:xfrm>
              <a:off x="3245697" y="3552835"/>
              <a:ext cx="789370" cy="134361"/>
            </a:xfrm>
            <a:custGeom>
              <a:avLst/>
              <a:gdLst>
                <a:gd name="connsiteX0" fmla="*/ 0 w 1052493"/>
                <a:gd name="connsiteY0" fmla="*/ 3732 h 179148"/>
                <a:gd name="connsiteX1" fmla="*/ 201541 w 1052493"/>
                <a:gd name="connsiteY1" fmla="*/ 3732 h 179148"/>
                <a:gd name="connsiteX2" fmla="*/ 403082 w 1052493"/>
                <a:gd name="connsiteY2" fmla="*/ 11197 h 179148"/>
                <a:gd name="connsiteX3" fmla="*/ 705394 w 1052493"/>
                <a:gd name="connsiteY3" fmla="*/ 3732 h 179148"/>
                <a:gd name="connsiteX4" fmla="*/ 944258 w 1052493"/>
                <a:gd name="connsiteY4" fmla="*/ 0 h 179148"/>
                <a:gd name="connsiteX5" fmla="*/ 1048760 w 1052493"/>
                <a:gd name="connsiteY5" fmla="*/ 0 h 179148"/>
                <a:gd name="connsiteX6" fmla="*/ 1052493 w 1052493"/>
                <a:gd name="connsiteY6" fmla="*/ 179148 h 179148"/>
                <a:gd name="connsiteX7" fmla="*/ 955454 w 1052493"/>
                <a:gd name="connsiteY7" fmla="*/ 149290 h 179148"/>
                <a:gd name="connsiteX8" fmla="*/ 824826 w 1052493"/>
                <a:gd name="connsiteY8" fmla="*/ 126896 h 179148"/>
                <a:gd name="connsiteX9" fmla="*/ 597159 w 1052493"/>
                <a:gd name="connsiteY9" fmla="*/ 93306 h 179148"/>
                <a:gd name="connsiteX10" fmla="*/ 477727 w 1052493"/>
                <a:gd name="connsiteY10" fmla="*/ 85841 h 179148"/>
                <a:gd name="connsiteX11" fmla="*/ 369492 w 1052493"/>
                <a:gd name="connsiteY11" fmla="*/ 70912 h 179148"/>
                <a:gd name="connsiteX12" fmla="*/ 264989 w 1052493"/>
                <a:gd name="connsiteY12" fmla="*/ 59716 h 179148"/>
                <a:gd name="connsiteX13" fmla="*/ 190344 w 1052493"/>
                <a:gd name="connsiteY13" fmla="*/ 48519 h 179148"/>
                <a:gd name="connsiteX14" fmla="*/ 85841 w 1052493"/>
                <a:gd name="connsiteY14" fmla="*/ 26126 h 179148"/>
                <a:gd name="connsiteX15" fmla="*/ 0 w 1052493"/>
                <a:gd name="connsiteY15" fmla="*/ 3732 h 1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493" h="179148">
                  <a:moveTo>
                    <a:pt x="0" y="3732"/>
                  </a:moveTo>
                  <a:lnTo>
                    <a:pt x="201541" y="3732"/>
                  </a:lnTo>
                  <a:lnTo>
                    <a:pt x="403082" y="11197"/>
                  </a:lnTo>
                  <a:lnTo>
                    <a:pt x="705394" y="3732"/>
                  </a:lnTo>
                  <a:lnTo>
                    <a:pt x="944258" y="0"/>
                  </a:lnTo>
                  <a:lnTo>
                    <a:pt x="1048760" y="0"/>
                  </a:lnTo>
                  <a:cubicBezTo>
                    <a:pt x="1050004" y="59716"/>
                    <a:pt x="1051249" y="119432"/>
                    <a:pt x="1052493" y="179148"/>
                  </a:cubicBezTo>
                  <a:lnTo>
                    <a:pt x="955454" y="149290"/>
                  </a:lnTo>
                  <a:lnTo>
                    <a:pt x="824826" y="126896"/>
                  </a:lnTo>
                  <a:lnTo>
                    <a:pt x="597159" y="93306"/>
                  </a:lnTo>
                  <a:lnTo>
                    <a:pt x="477727" y="85841"/>
                  </a:lnTo>
                  <a:lnTo>
                    <a:pt x="369492" y="70912"/>
                  </a:lnTo>
                  <a:lnTo>
                    <a:pt x="264989" y="59716"/>
                  </a:lnTo>
                  <a:lnTo>
                    <a:pt x="190344" y="48519"/>
                  </a:lnTo>
                  <a:lnTo>
                    <a:pt x="85841" y="26126"/>
                  </a:lnTo>
                  <a:lnTo>
                    <a:pt x="0" y="3732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u="none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308488" y="3652104"/>
            <a:ext cx="3512406" cy="1779003"/>
            <a:chOff x="5888343" y="4143292"/>
            <a:chExt cx="4392721" cy="237200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6799950" y="4839715"/>
              <a:ext cx="3481114" cy="16755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b="1" u="none" dirty="0">
                  <a:solidFill>
                    <a:prstClr val="white"/>
                  </a:solidFill>
                </a:rPr>
                <a:t>Volumes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u="none" dirty="0">
                  <a:solidFill>
                    <a:prstClr val="white"/>
                  </a:solidFill>
                </a:rPr>
                <a:t>Necessidade media anual para manter </a:t>
              </a:r>
              <a:r>
                <a:rPr lang="pt-BR" sz="1050" b="1" u="none" dirty="0" err="1" smtClean="0">
                  <a:solidFill>
                    <a:prstClr val="white"/>
                  </a:solidFill>
                </a:rPr>
                <a:t>Qop</a:t>
              </a:r>
              <a:r>
                <a:rPr lang="pt-BR" sz="1050" b="1" u="none" dirty="0" smtClean="0">
                  <a:solidFill>
                    <a:prstClr val="white"/>
                  </a:solidFill>
                </a:rPr>
                <a:t>.= </a:t>
              </a:r>
              <a:r>
                <a:rPr lang="pt-BR" sz="1050" b="1" u="none" dirty="0">
                  <a:solidFill>
                    <a:prstClr val="white"/>
                  </a:solidFill>
                </a:rPr>
                <a:t>190 </a:t>
              </a:r>
              <a:r>
                <a:rPr lang="pt-BR" sz="1050" b="1" u="none" dirty="0" smtClean="0">
                  <a:solidFill>
                    <a:prstClr val="white"/>
                  </a:solidFill>
                </a:rPr>
                <a:t>m³/s </a:t>
              </a:r>
              <a:r>
                <a:rPr lang="pt-BR" sz="1050" b="1" u="none" dirty="0">
                  <a:solidFill>
                    <a:prstClr val="white"/>
                  </a:solidFill>
                </a:rPr>
                <a:t>: </a:t>
              </a:r>
              <a:r>
                <a:rPr lang="pt-BR" sz="1100" b="1" u="none" dirty="0">
                  <a:solidFill>
                    <a:srgbClr val="FFFF00"/>
                  </a:solidFill>
                </a:rPr>
                <a:t>500 </a:t>
              </a:r>
              <a:r>
                <a:rPr lang="pt-BR" sz="1100" b="1" u="none" dirty="0" smtClean="0">
                  <a:solidFill>
                    <a:srgbClr val="FFFF00"/>
                  </a:solidFill>
                </a:rPr>
                <a:t>hm³</a:t>
              </a:r>
              <a:endParaRPr lang="pt-BR" sz="1100" b="1" u="none" dirty="0">
                <a:solidFill>
                  <a:srgbClr val="FFFF00"/>
                </a:solidFill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pt-BR" sz="1050" b="1" u="none" dirty="0">
                <a:solidFill>
                  <a:prstClr val="white"/>
                </a:solidFill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u="none" dirty="0">
                  <a:solidFill>
                    <a:prstClr val="white"/>
                  </a:solidFill>
                </a:rPr>
                <a:t>Volume útil total de </a:t>
              </a:r>
              <a:r>
                <a:rPr lang="pt-BR" sz="1050" b="1" u="none" dirty="0" err="1">
                  <a:solidFill>
                    <a:prstClr val="white"/>
                  </a:solidFill>
                </a:rPr>
                <a:t>regularizaçãp</a:t>
              </a:r>
              <a:r>
                <a:rPr lang="pt-BR" sz="1050" b="1" u="none" dirty="0">
                  <a:solidFill>
                    <a:prstClr val="white"/>
                  </a:solidFill>
                </a:rPr>
                <a:t> na bacia: </a:t>
              </a:r>
              <a:r>
                <a:rPr lang="pt-BR" sz="1100" b="1" u="none" dirty="0">
                  <a:solidFill>
                    <a:srgbClr val="FFFF00"/>
                  </a:solidFill>
                </a:rPr>
                <a:t>4 300 </a:t>
              </a:r>
              <a:r>
                <a:rPr lang="pt-BR" sz="1100" b="1" u="none" dirty="0" smtClean="0">
                  <a:solidFill>
                    <a:srgbClr val="FFFF00"/>
                  </a:solidFill>
                </a:rPr>
                <a:t>hm³ </a:t>
              </a:r>
              <a:r>
                <a:rPr lang="pt-BR" sz="1050" b="1" u="none" dirty="0" smtClean="0">
                  <a:solidFill>
                    <a:srgbClr val="FFFF00"/>
                  </a:solidFill>
                </a:rPr>
                <a:t>(8,6 x o necessário)</a:t>
              </a:r>
              <a:endParaRPr lang="pt-BR" sz="1050" b="1" u="none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Conector de seta reta 26"/>
            <p:cNvCxnSpPr/>
            <p:nvPr/>
          </p:nvCxnSpPr>
          <p:spPr>
            <a:xfrm flipH="1" flipV="1">
              <a:off x="5888343" y="4143292"/>
              <a:ext cx="975139" cy="806976"/>
            </a:xfrm>
            <a:prstGeom prst="straightConnector1">
              <a:avLst/>
            </a:prstGeom>
            <a:ln w="444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1287517" y="619987"/>
            <a:ext cx="5422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600" i="1" u="none" dirty="0" smtClean="0">
                <a:solidFill>
                  <a:prstClr val="white"/>
                </a:solidFill>
                <a:latin typeface="Constantia"/>
              </a:rPr>
              <a:t> garantia de regularização para Q = 190 m³/s em </a:t>
            </a:r>
            <a:r>
              <a:rPr lang="pt-BR" sz="1600" i="1" u="none" dirty="0" err="1" smtClean="0">
                <a:solidFill>
                  <a:prstClr val="white"/>
                </a:solidFill>
                <a:latin typeface="Constantia"/>
              </a:rPr>
              <a:t>Sta</a:t>
            </a:r>
            <a:r>
              <a:rPr lang="pt-BR" sz="1600" i="1" u="none" dirty="0" smtClean="0">
                <a:solidFill>
                  <a:prstClr val="white"/>
                </a:solidFill>
                <a:latin typeface="Constantia"/>
              </a:rPr>
              <a:t> Cecília </a:t>
            </a:r>
            <a:endParaRPr lang="pt-BR" sz="1600" i="1" u="none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0017" y="4200929"/>
            <a:ext cx="1479430" cy="858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9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40445" y="1154128"/>
            <a:ext cx="337719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endParaRPr lang="pt-BR" sz="9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220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  <a:r>
              <a:rPr lang="pt-BR" sz="22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entido </a:t>
            </a:r>
            <a:r>
              <a:rPr lang="pt-BR" sz="220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r>
              <a:rPr lang="pt-BR" sz="22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-Atibainha</a:t>
            </a:r>
          </a:p>
          <a:p>
            <a:pPr marL="285750" indent="-1800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v</a:t>
            </a:r>
            <a:r>
              <a:rPr lang="pt-BR" sz="20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azão </a:t>
            </a: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média: 5,13 </a:t>
            </a:r>
            <a:r>
              <a:rPr lang="pt-BR" sz="20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m³/s</a:t>
            </a:r>
          </a:p>
          <a:p>
            <a:pPr marL="285750" indent="-1800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v</a:t>
            </a:r>
            <a:r>
              <a:rPr lang="pt-BR" sz="20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azão máxima: </a:t>
            </a: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8,5 m³/s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6166" y="462249"/>
            <a:ext cx="6958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Interligação </a:t>
            </a:r>
            <a:r>
              <a:rPr lang="pt-BR" sz="2800" b="1" u="non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Jaguari</a:t>
            </a:r>
            <a:r>
              <a:rPr lang="pt-BR" sz="2800" b="1" u="non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- Atibainha</a:t>
            </a:r>
            <a:endParaRPr lang="pt-BR" sz="2800" b="1" u="none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entagon 5"/>
          <p:cNvSpPr/>
          <p:nvPr/>
        </p:nvSpPr>
        <p:spPr>
          <a:xfrm>
            <a:off x="992213" y="563839"/>
            <a:ext cx="457200" cy="32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u="none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</a:rPr>
              <a:t>4</a:t>
            </a:r>
            <a:endParaRPr lang="en-US" sz="1600" b="1" u="none" dirty="0" smtClean="0">
              <a:ln>
                <a:solidFill>
                  <a:srgbClr val="1F497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Forma livre 4"/>
          <p:cNvSpPr/>
          <p:nvPr/>
        </p:nvSpPr>
        <p:spPr bwMode="auto">
          <a:xfrm>
            <a:off x="5824335" y="4621005"/>
            <a:ext cx="866273" cy="517358"/>
          </a:xfrm>
          <a:custGeom>
            <a:avLst/>
            <a:gdLst>
              <a:gd name="connsiteX0" fmla="*/ 0 w 854242"/>
              <a:gd name="connsiteY0" fmla="*/ 0 h 517358"/>
              <a:gd name="connsiteX1" fmla="*/ 192505 w 854242"/>
              <a:gd name="connsiteY1" fmla="*/ 385011 h 517358"/>
              <a:gd name="connsiteX2" fmla="*/ 397042 w 854242"/>
              <a:gd name="connsiteY2" fmla="*/ 517358 h 517358"/>
              <a:gd name="connsiteX3" fmla="*/ 649705 w 854242"/>
              <a:gd name="connsiteY3" fmla="*/ 445169 h 517358"/>
              <a:gd name="connsiteX4" fmla="*/ 770021 w 854242"/>
              <a:gd name="connsiteY4" fmla="*/ 204537 h 517358"/>
              <a:gd name="connsiteX5" fmla="*/ 854242 w 854242"/>
              <a:gd name="connsiteY5" fmla="*/ 24064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242" h="517358">
                <a:moveTo>
                  <a:pt x="0" y="0"/>
                </a:moveTo>
                <a:lnTo>
                  <a:pt x="192505" y="385011"/>
                </a:lnTo>
                <a:lnTo>
                  <a:pt x="397042" y="517358"/>
                </a:lnTo>
                <a:lnTo>
                  <a:pt x="649705" y="445169"/>
                </a:lnTo>
                <a:lnTo>
                  <a:pt x="770021" y="204537"/>
                </a:lnTo>
                <a:lnTo>
                  <a:pt x="854242" y="24064"/>
                </a:lnTo>
              </a:path>
            </a:pathLst>
          </a:custGeom>
          <a:solidFill>
            <a:srgbClr val="00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8" name="Forma livre 7"/>
          <p:cNvSpPr/>
          <p:nvPr/>
        </p:nvSpPr>
        <p:spPr bwMode="auto">
          <a:xfrm>
            <a:off x="1293746" y="3617896"/>
            <a:ext cx="866273" cy="393354"/>
          </a:xfrm>
          <a:custGeom>
            <a:avLst/>
            <a:gdLst>
              <a:gd name="connsiteX0" fmla="*/ 0 w 854242"/>
              <a:gd name="connsiteY0" fmla="*/ 0 h 517358"/>
              <a:gd name="connsiteX1" fmla="*/ 192505 w 854242"/>
              <a:gd name="connsiteY1" fmla="*/ 385011 h 517358"/>
              <a:gd name="connsiteX2" fmla="*/ 397042 w 854242"/>
              <a:gd name="connsiteY2" fmla="*/ 517358 h 517358"/>
              <a:gd name="connsiteX3" fmla="*/ 649705 w 854242"/>
              <a:gd name="connsiteY3" fmla="*/ 445169 h 517358"/>
              <a:gd name="connsiteX4" fmla="*/ 770021 w 854242"/>
              <a:gd name="connsiteY4" fmla="*/ 204537 h 517358"/>
              <a:gd name="connsiteX5" fmla="*/ 854242 w 854242"/>
              <a:gd name="connsiteY5" fmla="*/ 24064 h 5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242" h="517358">
                <a:moveTo>
                  <a:pt x="0" y="0"/>
                </a:moveTo>
                <a:lnTo>
                  <a:pt x="192505" y="385011"/>
                </a:lnTo>
                <a:lnTo>
                  <a:pt x="397042" y="517358"/>
                </a:lnTo>
                <a:lnTo>
                  <a:pt x="649705" y="445169"/>
                </a:lnTo>
                <a:lnTo>
                  <a:pt x="770021" y="204537"/>
                </a:lnTo>
                <a:lnTo>
                  <a:pt x="854242" y="24064"/>
                </a:lnTo>
              </a:path>
            </a:pathLst>
          </a:cu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 bwMode="auto">
          <a:xfrm flipH="1" flipV="1">
            <a:off x="3813432" y="3390534"/>
            <a:ext cx="2045816" cy="124143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CaixaDeTexto 11"/>
          <p:cNvSpPr txBox="1"/>
          <p:nvPr/>
        </p:nvSpPr>
        <p:spPr>
          <a:xfrm>
            <a:off x="6542221" y="4984474"/>
            <a:ext cx="86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endParaRPr lang="pt-BR" sz="14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41609" y="4084339"/>
            <a:ext cx="114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ATIBAINHA</a:t>
            </a:r>
            <a:endParaRPr lang="pt-BR" sz="14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riângulo isósceles 14"/>
          <p:cNvSpPr/>
          <p:nvPr/>
        </p:nvSpPr>
        <p:spPr bwMode="auto">
          <a:xfrm>
            <a:off x="5835185" y="4526190"/>
            <a:ext cx="192505" cy="2115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57471" y="4354967"/>
            <a:ext cx="146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N </a:t>
            </a:r>
            <a:r>
              <a:rPr lang="pt-BR" sz="1200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A_mín</a:t>
            </a:r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606 m </a:t>
            </a:r>
            <a:r>
              <a:rPr lang="pt-BR" sz="11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(*)</a:t>
            </a:r>
            <a:endParaRPr lang="pt-BR" sz="1100" i="1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96178" y="3376427"/>
            <a:ext cx="146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N </a:t>
            </a:r>
            <a:r>
              <a:rPr lang="pt-BR" sz="1200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A_máx</a:t>
            </a:r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.: 787 m</a:t>
            </a:r>
            <a:endParaRPr lang="pt-BR" sz="12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 bwMode="auto">
          <a:xfrm>
            <a:off x="4557505" y="3746969"/>
            <a:ext cx="332875" cy="196677"/>
          </a:xfrm>
          <a:prstGeom prst="straightConnector1">
            <a:avLst/>
          </a:prstGeom>
          <a:noFill/>
          <a:ln w="9525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Conector de seta reta 22"/>
          <p:cNvCxnSpPr/>
          <p:nvPr/>
        </p:nvCxnSpPr>
        <p:spPr bwMode="auto">
          <a:xfrm flipV="1">
            <a:off x="2710172" y="3588566"/>
            <a:ext cx="406678" cy="74354"/>
          </a:xfrm>
          <a:prstGeom prst="straightConnector1">
            <a:avLst/>
          </a:prstGeom>
          <a:noFill/>
          <a:ln w="9525" cap="flat" cmpd="sng" algn="ctr">
            <a:solidFill>
              <a:srgbClr val="00FF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ector reto 15"/>
          <p:cNvCxnSpPr/>
          <p:nvPr/>
        </p:nvCxnSpPr>
        <p:spPr bwMode="auto">
          <a:xfrm flipH="1">
            <a:off x="2090426" y="3397702"/>
            <a:ext cx="1572368" cy="276999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CaixaDeTexto 21"/>
          <p:cNvSpPr txBox="1"/>
          <p:nvPr/>
        </p:nvSpPr>
        <p:spPr>
          <a:xfrm>
            <a:off x="1890848" y="3062446"/>
            <a:ext cx="180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TÚNEL</a:t>
            </a:r>
          </a:p>
        </p:txBody>
      </p:sp>
      <p:sp>
        <p:nvSpPr>
          <p:cNvPr id="24" name="Triângulo isósceles 23"/>
          <p:cNvSpPr/>
          <p:nvPr/>
        </p:nvSpPr>
        <p:spPr bwMode="auto">
          <a:xfrm>
            <a:off x="1920716" y="3514926"/>
            <a:ext cx="192505" cy="2115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3662794" y="3165560"/>
            <a:ext cx="150638" cy="3493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5069476" y="330405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331464" y="4201314"/>
            <a:ext cx="97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ADUTORA EM VALA</a:t>
            </a:r>
            <a:endParaRPr lang="pt-BR" sz="14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821338" y="2713425"/>
            <a:ext cx="150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ESTRUTURA DE TRANSIÇÃO </a:t>
            </a:r>
          </a:p>
          <a:p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cota: 794 m</a:t>
            </a:r>
            <a:endParaRPr lang="pt-BR" sz="12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 flipV="1">
            <a:off x="2659233" y="3391881"/>
            <a:ext cx="406678" cy="74354"/>
          </a:xfrm>
          <a:prstGeom prst="straightConnector1">
            <a:avLst/>
          </a:prstGeom>
          <a:noFill/>
          <a:ln w="9525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Conector de seta reta 29"/>
          <p:cNvCxnSpPr/>
          <p:nvPr/>
        </p:nvCxnSpPr>
        <p:spPr bwMode="auto">
          <a:xfrm>
            <a:off x="4453022" y="3912911"/>
            <a:ext cx="332875" cy="196677"/>
          </a:xfrm>
          <a:prstGeom prst="straightConnector1">
            <a:avLst/>
          </a:prstGeom>
          <a:noFill/>
          <a:ln w="9525" cap="flat" cmpd="sng" algn="ctr">
            <a:solidFill>
              <a:srgbClr val="00FFFF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CaixaDeTexto 28"/>
          <p:cNvSpPr txBox="1"/>
          <p:nvPr/>
        </p:nvSpPr>
        <p:spPr>
          <a:xfrm>
            <a:off x="5466845" y="3474299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desnível </a:t>
            </a:r>
            <a:r>
              <a:rPr lang="pt-BR" sz="1600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máx</a:t>
            </a:r>
            <a:r>
              <a:rPr lang="pt-BR" sz="16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188 m</a:t>
            </a:r>
            <a:endParaRPr lang="pt-BR" sz="16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971594" y="1387666"/>
            <a:ext cx="330439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DA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pt-BR" sz="220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sentido Atibainha-</a:t>
            </a:r>
            <a:r>
              <a:rPr lang="pt-BR" sz="2200" i="1" u="none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Jaguari</a:t>
            </a:r>
            <a:endParaRPr lang="pt-BR" sz="2200" i="1" u="non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5750" indent="-1800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v</a:t>
            </a:r>
            <a:r>
              <a:rPr lang="pt-BR" sz="2000" b="0" i="1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azão máxima: 12,2 </a:t>
            </a:r>
            <a:r>
              <a:rPr lang="pt-BR" sz="2000" b="0" i="1" u="none" dirty="0">
                <a:solidFill>
                  <a:srgbClr val="FFFFFF"/>
                </a:solidFill>
                <a:latin typeface="Calibri" panose="020F0502020204030204" pitchFamily="34" charset="0"/>
              </a:rPr>
              <a:t>m³/s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115" y="3814573"/>
            <a:ext cx="128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desnível: 7 m</a:t>
            </a:r>
            <a:endParaRPr lang="pt-BR" sz="16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6178" y="5399090"/>
            <a:ext cx="7776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(*) a UHE </a:t>
            </a:r>
            <a:r>
              <a:rPr lang="pt-BR" sz="1400" i="1" u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Jaguari</a:t>
            </a:r>
            <a:r>
              <a:rPr lang="pt-BR" sz="14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poderá operar sem restrições à geração de energia elétrica: i) </a:t>
            </a:r>
            <a:r>
              <a:rPr lang="pt-BR" sz="1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Elevatória </a:t>
            </a:r>
            <a:r>
              <a:rPr lang="pt-BR" sz="1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Principal </a:t>
            </a:r>
            <a:r>
              <a:rPr lang="pt-BR" sz="12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(fixa) </a:t>
            </a:r>
            <a:r>
              <a:rPr lang="pt-BR" sz="14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entre as cotas 623 e 606 m e </a:t>
            </a:r>
            <a:r>
              <a:rPr lang="pt-BR" sz="1400" i="1" u="non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ii</a:t>
            </a:r>
            <a:r>
              <a:rPr lang="pt-BR" sz="14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pt-BR" sz="1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Elevatória Principal </a:t>
            </a:r>
            <a:r>
              <a:rPr lang="pt-BR" sz="1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pt-BR" sz="1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Elevatória Auxiliar </a:t>
            </a:r>
            <a:r>
              <a:rPr lang="pt-BR" sz="1200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(flutuante com bombas da </a:t>
            </a:r>
            <a:r>
              <a:rPr lang="pt-BR" sz="12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reserva Técnica </a:t>
            </a:r>
            <a:r>
              <a:rPr lang="pt-BR" sz="1200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do Cantareira) </a:t>
            </a:r>
            <a:r>
              <a:rPr lang="pt-BR" sz="14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entre as cotas 606 e 603,2 m em operação conjunta </a:t>
            </a:r>
            <a:r>
              <a:rPr lang="pt-BR" sz="1200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(em série).</a:t>
            </a:r>
            <a:endParaRPr lang="pt-BR" sz="1400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have esquerda 2"/>
          <p:cNvSpPr/>
          <p:nvPr/>
        </p:nvSpPr>
        <p:spPr bwMode="auto">
          <a:xfrm rot="5400000">
            <a:off x="2777842" y="2205688"/>
            <a:ext cx="242389" cy="1527282"/>
          </a:xfrm>
          <a:prstGeom prst="leftBrace">
            <a:avLst>
              <a:gd name="adj1" fmla="val 8333"/>
              <a:gd name="adj2" fmla="val 51029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811595" y="2515869"/>
            <a:ext cx="2334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u="none" dirty="0">
                <a:solidFill>
                  <a:srgbClr val="FFFFFF"/>
                </a:solidFill>
                <a:latin typeface="Calibri" panose="020F0502020204030204" pitchFamily="34" charset="0"/>
              </a:rPr>
              <a:t>t</a:t>
            </a:r>
            <a:r>
              <a:rPr lang="pt-BR" sz="1200" u="none" dirty="0" smtClean="0">
                <a:solidFill>
                  <a:srgbClr val="FFFFFF"/>
                </a:solidFill>
                <a:latin typeface="Calibri" panose="020F0502020204030204" pitchFamily="34" charset="0"/>
              </a:rPr>
              <a:t>erreno cota máx. = 930 a 1.130 m</a:t>
            </a:r>
            <a:endParaRPr lang="pt-BR" sz="1200" u="non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1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Padrão">
  <a:themeElements>
    <a:clrScheme name="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Padrão">
  <a:themeElements>
    <a:clrScheme name="8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8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Padrão">
  <a:themeElements>
    <a:clrScheme name="9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9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Padrão">
  <a:themeElements>
    <a:clrScheme name="10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0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Padrão">
  <a:themeElements>
    <a:clrScheme name="11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1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Agradecimento">
  <a:themeElements>
    <a:clrScheme name="1_Agradecimen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Agradecimento">
      <a:majorFont>
        <a:latin typeface="Verdana"/>
        <a:ea typeface=""/>
        <a:cs typeface="Arial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Agradeciment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Agradecimento">
  <a:themeElements>
    <a:clrScheme name="2_Agradecimen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Agradecimento">
      <a:majorFont>
        <a:latin typeface="Verdana"/>
        <a:ea typeface=""/>
        <a:cs typeface="Arial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Agradeciment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Padrão">
  <a:themeElements>
    <a:clrScheme name="12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2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Padrão">
  <a:themeElements>
    <a:clrScheme name="13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3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Padrão">
  <a:themeElements>
    <a:clrScheme name="17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7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Padrão">
  <a:themeElements>
    <a:clrScheme name="14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4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gradecimento">
  <a:themeElements>
    <a:clrScheme name="Agradecimen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gradecimento">
      <a:majorFont>
        <a:latin typeface="Verdana"/>
        <a:ea typeface=""/>
        <a:cs typeface="Arial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gradeciment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Padrão">
  <a:themeElements>
    <a:clrScheme name="15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5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Padrão">
  <a:themeElements>
    <a:clrScheme name="3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0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Padrão">
  <a:themeElements>
    <a:clrScheme name="3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2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5_Padrão">
  <a:themeElements>
    <a:clrScheme name="12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00"/>
        </a:solidFill>
        <a:ln w="9525">
          <a:noFill/>
          <a:miter lim="800000"/>
          <a:headEnd/>
          <a:tailEnd/>
        </a:ln>
        <a:effectLst/>
      </a:spPr>
      <a:bodyPr lIns="91388" tIns="45696" rIns="91388" bIns="45696" anchor="ctr"/>
      <a:lstStyle>
        <a:defPPr>
          <a:defRPr sz="1500" b="1" u="none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2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2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6_Padrão">
  <a:themeElements>
    <a:clrScheme name="12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2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drão">
  <a:themeElements>
    <a:clrScheme name="1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2_Padrão">
  <a:themeElements>
    <a:clrScheme name="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3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4_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>
          <a:buFont typeface="Arial" pitchFamily="34" charset="0"/>
          <a:buChar char="•"/>
          <a:defRPr dirty="0" smtClean="0"/>
        </a:defPPr>
      </a:lstStyle>
    </a:spDef>
  </a:objectDefaults>
  <a:extraClrSchemeLst/>
</a:theme>
</file>

<file path=ppt/theme/theme37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adrão">
  <a:themeElements>
    <a:clrScheme name="2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adrão">
  <a:themeElements>
    <a:clrScheme name="3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adrão">
  <a:themeElements>
    <a:clrScheme name="4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4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adrão">
  <a:themeElements>
    <a:clrScheme name="5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5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adrão">
  <a:themeElements>
    <a:clrScheme name="6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6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adrão">
  <a:themeElements>
    <a:clrScheme name="7_Padrã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Padrão">
      <a:majorFont>
        <a:latin typeface="Verdana"/>
        <a:ea typeface=""/>
        <a:cs typeface="Arial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7_Padrã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Sabesp Cannes 21062005 rct 1745</Template>
  <TotalTime>18309</TotalTime>
  <Words>1169</Words>
  <Application>Microsoft Office PowerPoint</Application>
  <PresentationFormat>Apresentação na tela (4:3)</PresentationFormat>
  <Paragraphs>202</Paragraphs>
  <Slides>17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37</vt:i4>
      </vt:variant>
      <vt:variant>
        <vt:lpstr>Títulos de slides</vt:lpstr>
      </vt:variant>
      <vt:variant>
        <vt:i4>17</vt:i4>
      </vt:variant>
    </vt:vector>
  </HeadingPairs>
  <TitlesOfParts>
    <vt:vector size="67" baseType="lpstr">
      <vt:lpstr>ＭＳ Ｐゴシック</vt:lpstr>
      <vt:lpstr>ＭＳ Ｐゴシック</vt:lpstr>
      <vt:lpstr>Arial</vt:lpstr>
      <vt:lpstr>Calibri</vt:lpstr>
      <vt:lpstr>Consolas</vt:lpstr>
      <vt:lpstr>Constantia</vt:lpstr>
      <vt:lpstr>Corbel</vt:lpstr>
      <vt:lpstr>Tahoma</vt:lpstr>
      <vt:lpstr>Times New Roman</vt:lpstr>
      <vt:lpstr>Verdana</vt:lpstr>
      <vt:lpstr>Wingdings</vt:lpstr>
      <vt:lpstr>Wingdings 2</vt:lpstr>
      <vt:lpstr>Wingdings 3</vt:lpstr>
      <vt:lpstr>Padrão</vt:lpstr>
      <vt:lpstr>Agradecimento</vt:lpstr>
      <vt:lpstr>1_Padrão</vt:lpstr>
      <vt:lpstr>2_Padrão</vt:lpstr>
      <vt:lpstr>3_Padrão</vt:lpstr>
      <vt:lpstr>4_Padrão</vt:lpstr>
      <vt:lpstr>5_Padrão</vt:lpstr>
      <vt:lpstr>6_Padrão</vt:lpstr>
      <vt:lpstr>7_Padrão</vt:lpstr>
      <vt:lpstr>8_Padrão</vt:lpstr>
      <vt:lpstr>9_Padrão</vt:lpstr>
      <vt:lpstr>10_Padrão</vt:lpstr>
      <vt:lpstr>11_Padrão</vt:lpstr>
      <vt:lpstr>1_Agradecimento</vt:lpstr>
      <vt:lpstr>2_Agradecimento</vt:lpstr>
      <vt:lpstr>12_Padrão</vt:lpstr>
      <vt:lpstr>13_Padrão</vt:lpstr>
      <vt:lpstr>17_Padrão</vt:lpstr>
      <vt:lpstr>14_Padrão</vt:lpstr>
      <vt:lpstr>15_Padrão</vt:lpstr>
      <vt:lpstr>16_Padrão</vt:lpstr>
      <vt:lpstr>18_Padrão</vt:lpstr>
      <vt:lpstr>19_Padrão</vt:lpstr>
      <vt:lpstr>40_Padrão</vt:lpstr>
      <vt:lpstr>20_Padrão</vt:lpstr>
      <vt:lpstr>52_Padrão</vt:lpstr>
      <vt:lpstr>35_Padrão</vt:lpstr>
      <vt:lpstr>42_Padrão</vt:lpstr>
      <vt:lpstr>36_Padrão</vt:lpstr>
      <vt:lpstr>21_Padrão</vt:lpstr>
      <vt:lpstr>Metrô</vt:lpstr>
      <vt:lpstr>Tema do Office</vt:lpstr>
      <vt:lpstr>Fluxo</vt:lpstr>
      <vt:lpstr>22_Padrão</vt:lpstr>
      <vt:lpstr>23_Padrão</vt:lpstr>
      <vt:lpstr>24_Padrão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rio Paraiba e suas águas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BAUMON MARKETING CORPORATIVO LTDA.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BAUMON MARKETING CORPORATIVO LTDA.</dc:creator>
  <cp:lastModifiedBy>Edison Airoldi</cp:lastModifiedBy>
  <cp:revision>1102</cp:revision>
  <cp:lastPrinted>2015-04-14T00:26:39Z</cp:lastPrinted>
  <dcterms:created xsi:type="dcterms:W3CDTF">2005-06-21T03:08:42Z</dcterms:created>
  <dcterms:modified xsi:type="dcterms:W3CDTF">2015-04-14T10:47:21Z</dcterms:modified>
</cp:coreProperties>
</file>