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Default Extension="wdp" ContentType="image/vnd.ms-photo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notesSlides/notesSlide1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727" r:id="rId1"/>
  </p:sldMasterIdLst>
  <p:notesMasterIdLst>
    <p:notesMasterId r:id="rId76"/>
  </p:notesMasterIdLst>
  <p:handoutMasterIdLst>
    <p:handoutMasterId r:id="rId77"/>
  </p:handoutMasterIdLst>
  <p:sldIdLst>
    <p:sldId id="385" r:id="rId2"/>
    <p:sldId id="386" r:id="rId3"/>
    <p:sldId id="509" r:id="rId4"/>
    <p:sldId id="510" r:id="rId5"/>
    <p:sldId id="535" r:id="rId6"/>
    <p:sldId id="511" r:id="rId7"/>
    <p:sldId id="533" r:id="rId8"/>
    <p:sldId id="468" r:id="rId9"/>
    <p:sldId id="512" r:id="rId10"/>
    <p:sldId id="555" r:id="rId11"/>
    <p:sldId id="514" r:id="rId12"/>
    <p:sldId id="515" r:id="rId13"/>
    <p:sldId id="516" r:id="rId14"/>
    <p:sldId id="518" r:id="rId15"/>
    <p:sldId id="519" r:id="rId16"/>
    <p:sldId id="537" r:id="rId17"/>
    <p:sldId id="392" r:id="rId18"/>
    <p:sldId id="524" r:id="rId19"/>
    <p:sldId id="521" r:id="rId20"/>
    <p:sldId id="520" r:id="rId21"/>
    <p:sldId id="522" r:id="rId22"/>
    <p:sldId id="393" r:id="rId23"/>
    <p:sldId id="523" r:id="rId24"/>
    <p:sldId id="539" r:id="rId25"/>
    <p:sldId id="547" r:id="rId26"/>
    <p:sldId id="506" r:id="rId27"/>
    <p:sldId id="553" r:id="rId28"/>
    <p:sldId id="554" r:id="rId29"/>
    <p:sldId id="538" r:id="rId30"/>
    <p:sldId id="548" r:id="rId31"/>
    <p:sldId id="525" r:id="rId32"/>
    <p:sldId id="526" r:id="rId33"/>
    <p:sldId id="543" r:id="rId34"/>
    <p:sldId id="471" r:id="rId35"/>
    <p:sldId id="472" r:id="rId36"/>
    <p:sldId id="556" r:id="rId37"/>
    <p:sldId id="474" r:id="rId38"/>
    <p:sldId id="475" r:id="rId39"/>
    <p:sldId id="486" r:id="rId40"/>
    <p:sldId id="481" r:id="rId41"/>
    <p:sldId id="540" r:id="rId42"/>
    <p:sldId id="507" r:id="rId43"/>
    <p:sldId id="441" r:id="rId44"/>
    <p:sldId id="528" r:id="rId45"/>
    <p:sldId id="436" r:id="rId46"/>
    <p:sldId id="458" r:id="rId47"/>
    <p:sldId id="467" r:id="rId48"/>
    <p:sldId id="460" r:id="rId49"/>
    <p:sldId id="429" r:id="rId50"/>
    <p:sldId id="541" r:id="rId51"/>
    <p:sldId id="491" r:id="rId52"/>
    <p:sldId id="530" r:id="rId53"/>
    <p:sldId id="542" r:id="rId54"/>
    <p:sldId id="489" r:id="rId55"/>
    <p:sldId id="532" r:id="rId56"/>
    <p:sldId id="531" r:id="rId57"/>
    <p:sldId id="549" r:id="rId58"/>
    <p:sldId id="552" r:id="rId59"/>
    <p:sldId id="501" r:id="rId60"/>
    <p:sldId id="499" r:id="rId61"/>
    <p:sldId id="442" r:id="rId62"/>
    <p:sldId id="461" r:id="rId63"/>
    <p:sldId id="444" r:id="rId64"/>
    <p:sldId id="462" r:id="rId65"/>
    <p:sldId id="463" r:id="rId66"/>
    <p:sldId id="464" r:id="rId67"/>
    <p:sldId id="443" r:id="rId68"/>
    <p:sldId id="465" r:id="rId69"/>
    <p:sldId id="498" r:id="rId70"/>
    <p:sldId id="500" r:id="rId71"/>
    <p:sldId id="452" r:id="rId72"/>
    <p:sldId id="455" r:id="rId73"/>
    <p:sldId id="466" r:id="rId74"/>
    <p:sldId id="454" r:id="rId75"/>
  </p:sldIdLst>
  <p:sldSz cx="9144000" cy="6858000" type="screen4x3"/>
  <p:notesSz cx="6797675" cy="9926638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56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28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00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72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Seção Padrão" id="{E1A2B28F-9F14-46D5-A2A7-30874902A0CF}">
          <p14:sldIdLst>
            <p14:sldId id="385"/>
            <p14:sldId id="386"/>
            <p14:sldId id="509"/>
            <p14:sldId id="510"/>
            <p14:sldId id="550"/>
            <p14:sldId id="551"/>
            <p14:sldId id="535"/>
            <p14:sldId id="511"/>
            <p14:sldId id="533"/>
            <p14:sldId id="468"/>
            <p14:sldId id="512"/>
            <p14:sldId id="513"/>
            <p14:sldId id="514"/>
            <p14:sldId id="515"/>
            <p14:sldId id="516"/>
            <p14:sldId id="518"/>
            <p14:sldId id="519"/>
            <p14:sldId id="537"/>
            <p14:sldId id="392"/>
            <p14:sldId id="524"/>
            <p14:sldId id="521"/>
            <p14:sldId id="520"/>
            <p14:sldId id="522"/>
            <p14:sldId id="393"/>
            <p14:sldId id="523"/>
            <p14:sldId id="539"/>
            <p14:sldId id="547"/>
            <p14:sldId id="506"/>
            <p14:sldId id="469"/>
            <p14:sldId id="470"/>
            <p14:sldId id="538"/>
            <p14:sldId id="548"/>
            <p14:sldId id="525"/>
            <p14:sldId id="526"/>
            <p14:sldId id="543"/>
            <p14:sldId id="471"/>
            <p14:sldId id="472"/>
            <p14:sldId id="473"/>
            <p14:sldId id="474"/>
            <p14:sldId id="475"/>
            <p14:sldId id="486"/>
            <p14:sldId id="481"/>
            <p14:sldId id="540"/>
            <p14:sldId id="507"/>
            <p14:sldId id="441"/>
            <p14:sldId id="528"/>
            <p14:sldId id="436"/>
            <p14:sldId id="458"/>
            <p14:sldId id="467"/>
            <p14:sldId id="460"/>
            <p14:sldId id="429"/>
            <p14:sldId id="541"/>
            <p14:sldId id="491"/>
            <p14:sldId id="530"/>
            <p14:sldId id="542"/>
            <p14:sldId id="489"/>
            <p14:sldId id="532"/>
            <p14:sldId id="531"/>
            <p14:sldId id="549"/>
            <p14:sldId id="552"/>
            <p14:sldId id="501"/>
            <p14:sldId id="499"/>
            <p14:sldId id="442"/>
            <p14:sldId id="461"/>
            <p14:sldId id="444"/>
            <p14:sldId id="462"/>
            <p14:sldId id="463"/>
            <p14:sldId id="464"/>
            <p14:sldId id="443"/>
            <p14:sldId id="465"/>
            <p14:sldId id="498"/>
            <p14:sldId id="500"/>
            <p14:sldId id="452"/>
            <p14:sldId id="455"/>
            <p14:sldId id="466"/>
            <p14:sldId id="45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CDECEC"/>
    <a:srgbClr val="E8F6F6"/>
    <a:srgbClr val="124288"/>
    <a:srgbClr val="AA7DE7"/>
    <a:srgbClr val="005E5C"/>
    <a:srgbClr val="134E4D"/>
    <a:srgbClr val="003736"/>
    <a:srgbClr val="009A96"/>
    <a:srgbClr val="F79247"/>
    <a:srgbClr val="EEC30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93D81CF-94F2-401A-BA57-92F5A7B2D0C5}" styleName="Estilo Mé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Estilo Escuro 2 - Ênfase 5/Ênfas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37CE84F3-28C3-443E-9E96-99CF82512B78}" styleName="Estilo Escuro 1 - Ênfase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Estilo Escuro 1 - Ênfase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Estilo Escuro 1 - Ênfas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Estilo Escuro 1 - Ênfase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Estilo Médio 4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39" autoAdjust="0"/>
    <p:restoredTop sz="93000" autoAdjust="0"/>
  </p:normalViewPr>
  <p:slideViewPr>
    <p:cSldViewPr>
      <p:cViewPr>
        <p:scale>
          <a:sx n="80" d="100"/>
          <a:sy n="80" d="100"/>
        </p:scale>
        <p:origin x="-762" y="636"/>
      </p:cViewPr>
      <p:guideLst>
        <p:guide orient="horz" pos="2160"/>
        <p:guide pos="319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\\Teraserver\Projetos\5067%20-%20Macrometropole\Reuni&#245;es\31.%20%20Dilma%2015.12.09\Insumos\curvas_populacao%20karine%20rev%201.xls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lrMapOvr bg1="dk2" tx1="lt1" bg2="dk1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525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pt-BR" dirty="0" smtClean="0"/>
              <a:t>Projeção Populacional</a:t>
            </a:r>
            <a:endParaRPr lang="pt-BR" dirty="0"/>
          </a:p>
        </c:rich>
      </c:tx>
      <c:layout>
        <c:manualLayout>
          <c:xMode val="edge"/>
          <c:yMode val="edge"/>
          <c:x val="0.30812939232270037"/>
          <c:y val="1.8957345971563982E-2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1958405842356522"/>
          <c:y val="0.14218009478672991"/>
          <c:w val="0.44961828324515002"/>
          <c:h val="0.67693522906793069"/>
        </c:manualLayout>
      </c:layout>
      <c:scatterChart>
        <c:scatterStyle val="smoothMarker"/>
        <c:ser>
          <c:idx val="0"/>
          <c:order val="0"/>
          <c:tx>
            <c:v>Total  </c:v>
          </c:tx>
          <c:spPr>
            <a:ln w="25400">
              <a:solidFill>
                <a:srgbClr val="993366"/>
              </a:solidFill>
              <a:prstDash val="solid"/>
            </a:ln>
          </c:spPr>
          <c:marker>
            <c:symbol val="circle"/>
            <c:size val="7"/>
            <c:spPr>
              <a:solidFill>
                <a:srgbClr val="993366"/>
              </a:solidFill>
              <a:ln>
                <a:solidFill>
                  <a:srgbClr val="993366"/>
                </a:solidFill>
                <a:prstDash val="solid"/>
              </a:ln>
            </c:spPr>
          </c:marker>
          <c:xVal>
            <c:numRef>
              <c:f>'14'!$G$2:$I$2</c:f>
              <c:numCache>
                <c:formatCode>General</c:formatCode>
                <c:ptCount val="3"/>
                <c:pt idx="0">
                  <c:v>2008</c:v>
                </c:pt>
                <c:pt idx="1">
                  <c:v>2018</c:v>
                </c:pt>
                <c:pt idx="2">
                  <c:v>2035</c:v>
                </c:pt>
              </c:numCache>
            </c:numRef>
          </c:xVal>
          <c:yVal>
            <c:numRef>
              <c:f>'14'!$G$194:$I$194</c:f>
              <c:numCache>
                <c:formatCode>_(* #,##0_);_(* \(#,##0\);_(* "-"??_);_(@_)</c:formatCode>
                <c:ptCount val="3"/>
                <c:pt idx="0">
                  <c:v>29925103.034117181</c:v>
                </c:pt>
                <c:pt idx="1">
                  <c:v>33246390.8213058</c:v>
                </c:pt>
                <c:pt idx="2">
                  <c:v>36258470.448986024</c:v>
                </c:pt>
              </c:numCache>
            </c:numRef>
          </c:yVal>
          <c:smooth val="1"/>
        </c:ser>
        <c:ser>
          <c:idx val="1"/>
          <c:order val="1"/>
          <c:tx>
            <c:v>Alto Tietê </c:v>
          </c:tx>
          <c:spPr>
            <a:ln w="25400">
              <a:solidFill>
                <a:srgbClr val="FF00FF"/>
              </a:solidFill>
              <a:prstDash val="solid"/>
            </a:ln>
          </c:spPr>
          <c:marker>
            <c:symbol val="square"/>
            <c:size val="7"/>
            <c:spPr>
              <a:solidFill>
                <a:srgbClr val="FF00FF"/>
              </a:solidFill>
              <a:ln>
                <a:solidFill>
                  <a:srgbClr val="FF00FF"/>
                </a:solidFill>
                <a:prstDash val="solid"/>
              </a:ln>
            </c:spPr>
          </c:marker>
          <c:xVal>
            <c:numRef>
              <c:f>'14'!$G$2:$I$2</c:f>
              <c:numCache>
                <c:formatCode>General</c:formatCode>
                <c:ptCount val="3"/>
                <c:pt idx="0">
                  <c:v>2008</c:v>
                </c:pt>
                <c:pt idx="1">
                  <c:v>2018</c:v>
                </c:pt>
                <c:pt idx="2">
                  <c:v>2035</c:v>
                </c:pt>
              </c:numCache>
            </c:numRef>
          </c:xVal>
          <c:yVal>
            <c:numRef>
              <c:f>'14'!$G$137:$I$137</c:f>
              <c:numCache>
                <c:formatCode>_(* #,##0_);_(* \(#,##0\);_(* "-"??_);_(@_)</c:formatCode>
                <c:ptCount val="3"/>
                <c:pt idx="0">
                  <c:v>19231373.384897232</c:v>
                </c:pt>
                <c:pt idx="1">
                  <c:v>21012285.262285147</c:v>
                </c:pt>
                <c:pt idx="2">
                  <c:v>22657146.269649372</c:v>
                </c:pt>
              </c:numCache>
            </c:numRef>
          </c:yVal>
          <c:smooth val="1"/>
        </c:ser>
        <c:ser>
          <c:idx val="2"/>
          <c:order val="2"/>
          <c:tx>
            <c:v>PCJ </c:v>
          </c:tx>
          <c:spPr>
            <a:ln w="25400">
              <a:solidFill>
                <a:srgbClr val="FFCC00"/>
              </a:solidFill>
              <a:prstDash val="solid"/>
            </a:ln>
          </c:spPr>
          <c:marker>
            <c:symbol val="triangle"/>
            <c:size val="7"/>
            <c:spPr>
              <a:solidFill>
                <a:srgbClr val="FFCC00"/>
              </a:solidFill>
              <a:ln>
                <a:solidFill>
                  <a:srgbClr val="FFCC00"/>
                </a:solidFill>
                <a:prstDash val="solid"/>
              </a:ln>
            </c:spPr>
          </c:marker>
          <c:xVal>
            <c:numRef>
              <c:f>'14'!$G$2:$I$2</c:f>
              <c:numCache>
                <c:formatCode>General</c:formatCode>
                <c:ptCount val="3"/>
                <c:pt idx="0">
                  <c:v>2008</c:v>
                </c:pt>
                <c:pt idx="1">
                  <c:v>2018</c:v>
                </c:pt>
                <c:pt idx="2">
                  <c:v>2035</c:v>
                </c:pt>
              </c:numCache>
            </c:numRef>
          </c:xVal>
          <c:yVal>
            <c:numRef>
              <c:f>'14'!$G$99:$I$99</c:f>
              <c:numCache>
                <c:formatCode>_(* #,##0_);_(* \(#,##0\);_(* "-"??_);_(@_)</c:formatCode>
                <c:ptCount val="3"/>
                <c:pt idx="0">
                  <c:v>4828366.691344942</c:v>
                </c:pt>
                <c:pt idx="1">
                  <c:v>5533293.2220970904</c:v>
                </c:pt>
                <c:pt idx="2">
                  <c:v>6095058.2522074925</c:v>
                </c:pt>
              </c:numCache>
            </c:numRef>
          </c:yVal>
          <c:smooth val="1"/>
        </c:ser>
        <c:ser>
          <c:idx val="3"/>
          <c:order val="3"/>
          <c:tx>
            <c:v>Sorocaba/Médio Tietê </c:v>
          </c:tx>
          <c:spPr>
            <a:ln w="25400">
              <a:solidFill>
                <a:srgbClr val="00FFFF"/>
              </a:solidFill>
              <a:prstDash val="solid"/>
            </a:ln>
          </c:spPr>
          <c:marker>
            <c:symbol val="x"/>
            <c:size val="7"/>
            <c:spPr>
              <a:noFill/>
              <a:ln>
                <a:solidFill>
                  <a:srgbClr val="00FFFF"/>
                </a:solidFill>
                <a:prstDash val="solid"/>
              </a:ln>
            </c:spPr>
          </c:marker>
          <c:xVal>
            <c:numRef>
              <c:f>'14'!$G$2:$I$2</c:f>
              <c:numCache>
                <c:formatCode>General</c:formatCode>
                <c:ptCount val="3"/>
                <c:pt idx="0">
                  <c:v>2008</c:v>
                </c:pt>
                <c:pt idx="1">
                  <c:v>2018</c:v>
                </c:pt>
                <c:pt idx="2">
                  <c:v>2035</c:v>
                </c:pt>
              </c:numCache>
            </c:numRef>
          </c:xVal>
          <c:yVal>
            <c:numRef>
              <c:f>'14'!$G$2:$I$2</c:f>
              <c:numCache>
                <c:formatCode>General</c:formatCode>
                <c:ptCount val="3"/>
                <c:pt idx="0">
                  <c:v>2008</c:v>
                </c:pt>
                <c:pt idx="1">
                  <c:v>2018</c:v>
                </c:pt>
                <c:pt idx="2">
                  <c:v>2035</c:v>
                </c:pt>
              </c:numCache>
            </c:numRef>
          </c:yVal>
          <c:smooth val="1"/>
        </c:ser>
        <c:ser>
          <c:idx val="4"/>
          <c:order val="4"/>
          <c:tx>
            <c:v>Baixada Santista</c:v>
          </c:tx>
          <c:spPr>
            <a:ln w="25400">
              <a:solidFill>
                <a:srgbClr val="800080"/>
              </a:solidFill>
              <a:prstDash val="solid"/>
            </a:ln>
          </c:spPr>
          <c:marker>
            <c:symbol val="star"/>
            <c:size val="6"/>
            <c:spPr>
              <a:noFill/>
              <a:ln>
                <a:solidFill>
                  <a:srgbClr val="800080"/>
                </a:solidFill>
                <a:prstDash val="solid"/>
              </a:ln>
            </c:spPr>
          </c:marker>
          <c:xVal>
            <c:numRef>
              <c:f>'14'!$G$2:$I$2</c:f>
              <c:numCache>
                <c:formatCode>General</c:formatCode>
                <c:ptCount val="3"/>
                <c:pt idx="0">
                  <c:v>2008</c:v>
                </c:pt>
                <c:pt idx="1">
                  <c:v>2018</c:v>
                </c:pt>
                <c:pt idx="2">
                  <c:v>2035</c:v>
                </c:pt>
              </c:numCache>
            </c:numRef>
          </c:xVal>
          <c:yVal>
            <c:numRef>
              <c:f>'14'!$G$147:$I$147</c:f>
              <c:numCache>
                <c:formatCode>_(* #,##0_);_(* \(#,##0\);_(* "-"??_);_(@_)</c:formatCode>
                <c:ptCount val="3"/>
                <c:pt idx="0">
                  <c:v>1659836.7620834638</c:v>
                </c:pt>
                <c:pt idx="1">
                  <c:v>1852150.7265393331</c:v>
                </c:pt>
                <c:pt idx="2">
                  <c:v>2042947.5806743121</c:v>
                </c:pt>
              </c:numCache>
            </c:numRef>
          </c:yVal>
          <c:smooth val="1"/>
        </c:ser>
        <c:ser>
          <c:idx val="6"/>
          <c:order val="5"/>
          <c:tx>
            <c:v>Paraíba</c:v>
          </c:tx>
          <c:spPr>
            <a:ln w="25400">
              <a:solidFill>
                <a:srgbClr val="333399"/>
              </a:solidFill>
              <a:prstDash val="solid"/>
            </a:ln>
          </c:spPr>
          <c:marker>
            <c:symbol val="circle"/>
            <c:size val="6"/>
            <c:spPr>
              <a:solidFill>
                <a:srgbClr val="333399"/>
              </a:solidFill>
              <a:ln>
                <a:solidFill>
                  <a:srgbClr val="333399"/>
                </a:solidFill>
                <a:prstDash val="solid"/>
              </a:ln>
            </c:spPr>
          </c:marker>
          <c:xVal>
            <c:numRef>
              <c:f>'14'!$G$2:$I$2</c:f>
              <c:numCache>
                <c:formatCode>General</c:formatCode>
                <c:ptCount val="3"/>
                <c:pt idx="0">
                  <c:v>2008</c:v>
                </c:pt>
                <c:pt idx="1">
                  <c:v>2018</c:v>
                </c:pt>
                <c:pt idx="2">
                  <c:v>2035</c:v>
                </c:pt>
              </c:numCache>
            </c:numRef>
          </c:xVal>
          <c:yVal>
            <c:numRef>
              <c:f>'14'!$G$33:$I$33</c:f>
              <c:numCache>
                <c:formatCode>_(* #,##0_);_(* \(#,##0\);_(* "-"??_);_(@_)</c:formatCode>
                <c:ptCount val="3"/>
                <c:pt idx="0">
                  <c:v>1826119.9332545626</c:v>
                </c:pt>
                <c:pt idx="1">
                  <c:v>2066064.6627734124</c:v>
                </c:pt>
                <c:pt idx="2">
                  <c:v>2298727.7131388597</c:v>
                </c:pt>
              </c:numCache>
            </c:numRef>
          </c:yVal>
          <c:smooth val="1"/>
        </c:ser>
        <c:ser>
          <c:idx val="7"/>
          <c:order val="6"/>
          <c:tx>
            <c:v>Outras UGRHIs</c:v>
          </c:tx>
          <c:spPr>
            <a:ln w="25400">
              <a:solidFill>
                <a:srgbClr val="339966"/>
              </a:solidFill>
              <a:prstDash val="solid"/>
            </a:ln>
          </c:spPr>
          <c:marker>
            <c:symbol val="dot"/>
            <c:size val="7"/>
            <c:spPr>
              <a:solidFill>
                <a:srgbClr val="339966"/>
              </a:solidFill>
              <a:ln>
                <a:solidFill>
                  <a:srgbClr val="339966"/>
                </a:solidFill>
                <a:prstDash val="solid"/>
              </a:ln>
            </c:spPr>
          </c:marker>
          <c:xVal>
            <c:numRef>
              <c:f>'14'!$G$2:$I$2</c:f>
              <c:numCache>
                <c:formatCode>General</c:formatCode>
                <c:ptCount val="3"/>
                <c:pt idx="0">
                  <c:v>2008</c:v>
                </c:pt>
                <c:pt idx="1">
                  <c:v>2018</c:v>
                </c:pt>
                <c:pt idx="2">
                  <c:v>2035</c:v>
                </c:pt>
              </c:numCache>
            </c:numRef>
          </c:xVal>
          <c:yVal>
            <c:numRef>
              <c:f>'14'!$G$198:$I$198</c:f>
              <c:numCache>
                <c:formatCode>_(* #,##0_);_(* \(#,##0\);_(* "-"??_);_(@_)</c:formatCode>
                <c:ptCount val="3"/>
                <c:pt idx="0">
                  <c:v>767965.23973508936</c:v>
                </c:pt>
                <c:pt idx="1">
                  <c:v>880588.58369609585</c:v>
                </c:pt>
                <c:pt idx="2">
                  <c:v>990258.94219088601</c:v>
                </c:pt>
              </c:numCache>
            </c:numRef>
          </c:yVal>
          <c:smooth val="1"/>
        </c:ser>
        <c:axId val="82929536"/>
        <c:axId val="84422656"/>
      </c:scatterChart>
      <c:valAx>
        <c:axId val="82929536"/>
        <c:scaling>
          <c:orientation val="minMax"/>
        </c:scaling>
        <c:axPos val="b"/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575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  <c:crossAx val="84422656"/>
        <c:crosses val="autoZero"/>
        <c:crossBetween val="midCat"/>
      </c:valAx>
      <c:valAx>
        <c:axId val="84422656"/>
        <c:scaling>
          <c:orientation val="minMax"/>
        </c:scaling>
        <c:axPos val="l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125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pt-BR"/>
                  <a:t>População</a:t>
                </a:r>
              </a:p>
            </c:rich>
          </c:tx>
          <c:layout>
            <c:manualLayout>
              <c:xMode val="edge"/>
              <c:yMode val="edge"/>
              <c:x val="1.7064587183837028E-2"/>
              <c:y val="0.39099526066350732"/>
            </c:manualLayout>
          </c:layout>
          <c:spPr>
            <a:noFill/>
            <a:ln w="25400">
              <a:noFill/>
            </a:ln>
          </c:spPr>
        </c:title>
        <c:numFmt formatCode="_(* #,##0_);_(* \(#,##0\);_(* &quot;-&quot;??_);_(@_)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575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  <c:crossAx val="82929536"/>
        <c:crosses val="autoZero"/>
        <c:crossBetween val="midCat"/>
        <c:minorUnit val="1000000"/>
      </c:valAx>
      <c:spPr>
        <a:gradFill rotWithShape="0">
          <a:gsLst>
            <a:gs pos="0">
              <a:srgbClr val="FFFFFF"/>
            </a:gs>
            <a:gs pos="100000">
              <a:srgbClr val="FFFFFF">
                <a:gamma/>
                <a:tint val="15686"/>
                <a:invGamma/>
              </a:srgbClr>
            </a:gs>
          </a:gsLst>
          <a:lin ang="5400000" scaled="1"/>
        </a:gradFill>
        <a:ln w="3175">
          <a:solidFill>
            <a:srgbClr val="00000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73196708223972062"/>
          <c:y val="0.10979462875197815"/>
          <c:w val="0.24122267396314018"/>
          <c:h val="0.8333333333333337"/>
        </c:manualLayout>
      </c:layout>
      <c:spPr>
        <a:solidFill>
          <a:srgbClr val="FFFFFF"/>
        </a:solidFill>
        <a:ln w="25400">
          <a:noFill/>
        </a:ln>
      </c:spPr>
      <c:txPr>
        <a:bodyPr/>
        <a:lstStyle/>
        <a:p>
          <a:pPr>
            <a:defRPr sz="1470" b="1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pt-BR"/>
        </a:p>
      </c:txPr>
    </c:legend>
    <c:plotVisOnly val="1"/>
    <c:dispBlanksAs val="gap"/>
  </c:chart>
  <c:spPr>
    <a:gradFill rotWithShape="0">
      <a:gsLst>
        <a:gs pos="0">
          <a:srgbClr val="FFFFFF"/>
        </a:gs>
        <a:gs pos="100000">
          <a:srgbClr val="FFFFFF">
            <a:gamma/>
            <a:tint val="0"/>
            <a:invGamma/>
          </a:srgbClr>
        </a:gs>
      </a:gsLst>
      <a:lin ang="5400000" scaled="1"/>
    </a:gradFill>
    <a:ln w="3175">
      <a:solidFill>
        <a:srgbClr val="000000"/>
      </a:solidFill>
      <a:prstDash val="solid"/>
    </a:ln>
  </c:spPr>
  <c:txPr>
    <a:bodyPr/>
    <a:lstStyle/>
    <a:p>
      <a:pPr>
        <a:defRPr sz="172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pt-BR"/>
    </a:p>
  </c:txPr>
  <c:externalData r:id="rId2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024" cy="49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4" tIns="45682" rIns="91364" bIns="45682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065" y="0"/>
            <a:ext cx="2945024" cy="49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4" tIns="45682" rIns="91364" bIns="4568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54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402"/>
            <a:ext cx="2945024" cy="49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4" tIns="45682" rIns="91364" bIns="45682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54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065" y="9428402"/>
            <a:ext cx="2945024" cy="49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4" tIns="45682" rIns="91364" bIns="4568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D73ACBBC-E14D-46D8-A49C-A4AD1FF3017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5383817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24" cy="496650"/>
          </a:xfrm>
          <a:prstGeom prst="rect">
            <a:avLst/>
          </a:prstGeom>
        </p:spPr>
        <p:txBody>
          <a:bodyPr vert="horz" lIns="91374" tIns="45687" rIns="91374" bIns="45687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1065" y="0"/>
            <a:ext cx="2945024" cy="496650"/>
          </a:xfrm>
          <a:prstGeom prst="rect">
            <a:avLst/>
          </a:prstGeom>
        </p:spPr>
        <p:txBody>
          <a:bodyPr vert="horz" lIns="91374" tIns="45687" rIns="91374" bIns="45687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B7B35338-CF6A-48C4-9413-DBAEA549FA95}" type="datetimeFigureOut">
              <a:rPr lang="pt-BR"/>
              <a:pPr>
                <a:defRPr/>
              </a:pPr>
              <a:t>03/10/2013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74" tIns="45687" rIns="91374" bIns="45687" rtlCol="0" anchor="ctr"/>
          <a:lstStyle/>
          <a:p>
            <a:pPr lvl="0"/>
            <a:endParaRPr lang="pt-BR" noProof="0" smtClean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133" y="4715788"/>
            <a:ext cx="5439409" cy="4466670"/>
          </a:xfrm>
          <a:prstGeom prst="rect">
            <a:avLst/>
          </a:prstGeom>
        </p:spPr>
        <p:txBody>
          <a:bodyPr vert="horz" lIns="91374" tIns="45687" rIns="91374" bIns="45687" rtlCol="0">
            <a:normAutofit/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402"/>
            <a:ext cx="2945024" cy="496650"/>
          </a:xfrm>
          <a:prstGeom prst="rect">
            <a:avLst/>
          </a:prstGeom>
        </p:spPr>
        <p:txBody>
          <a:bodyPr vert="horz" lIns="91374" tIns="45687" rIns="91374" bIns="45687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1065" y="9428402"/>
            <a:ext cx="2945024" cy="496650"/>
          </a:xfrm>
          <a:prstGeom prst="rect">
            <a:avLst/>
          </a:prstGeom>
        </p:spPr>
        <p:txBody>
          <a:bodyPr vert="horz" lIns="91374" tIns="45687" rIns="91374" bIns="45687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C9D1C96C-CD27-4D1B-91D6-B0267B24FFE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957740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74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49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24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99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`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BD88A-01EA-4EF5-BE27-559276B1CC03}" type="slidenum">
              <a:rPr lang="pt-BR" smtClean="0"/>
              <a:pPr/>
              <a:t>6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5024328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 smtClean="0"/>
              <a:t>*</a:t>
            </a:r>
          </a:p>
        </p:txBody>
      </p:sp>
      <p:sp>
        <p:nvSpPr>
          <p:cNvPr id="5734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A1B72DC-5EBE-4279-A649-58482CB88748}" type="slidenum">
              <a:rPr lang="pt-BR" smtClean="0"/>
              <a:pPr/>
              <a:t>62</a:t>
            </a:fld>
            <a:endParaRPr lang="pt-B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 smtClean="0"/>
              <a:t>*</a:t>
            </a:r>
          </a:p>
        </p:txBody>
      </p:sp>
      <p:sp>
        <p:nvSpPr>
          <p:cNvPr id="593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D04AC62-EE53-47F7-93E9-B3D0B7CBD15C}" type="slidenum">
              <a:rPr lang="pt-BR" smtClean="0"/>
              <a:pPr/>
              <a:t>63</a:t>
            </a:fld>
            <a:endParaRPr lang="pt-BR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 smtClean="0"/>
              <a:t>*</a:t>
            </a:r>
          </a:p>
        </p:txBody>
      </p:sp>
      <p:sp>
        <p:nvSpPr>
          <p:cNvPr id="593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D04AC62-EE53-47F7-93E9-B3D0B7CBD15C}" type="slidenum">
              <a:rPr lang="pt-BR" smtClean="0"/>
              <a:pPr/>
              <a:t>64</a:t>
            </a:fld>
            <a:endParaRPr lang="pt-BR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 smtClean="0"/>
              <a:t>*</a:t>
            </a:r>
          </a:p>
        </p:txBody>
      </p:sp>
      <p:sp>
        <p:nvSpPr>
          <p:cNvPr id="593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D04AC62-EE53-47F7-93E9-B3D0B7CBD15C}" type="slidenum">
              <a:rPr lang="pt-BR" smtClean="0"/>
              <a:pPr/>
              <a:t>65</a:t>
            </a:fld>
            <a:endParaRPr lang="pt-BR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 smtClean="0"/>
              <a:t>*</a:t>
            </a:r>
          </a:p>
        </p:txBody>
      </p:sp>
      <p:sp>
        <p:nvSpPr>
          <p:cNvPr id="593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D04AC62-EE53-47F7-93E9-B3D0B7CBD15C}" type="slidenum">
              <a:rPr lang="pt-BR" smtClean="0"/>
              <a:pPr/>
              <a:t>66</a:t>
            </a:fld>
            <a:endParaRPr lang="pt-BR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 smtClean="0"/>
              <a:t>*</a:t>
            </a:r>
          </a:p>
        </p:txBody>
      </p:sp>
      <p:sp>
        <p:nvSpPr>
          <p:cNvPr id="5837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A2EF8A6-4409-46AB-BD9A-D9BF2E077732}" type="slidenum">
              <a:rPr lang="pt-BR" smtClean="0"/>
              <a:pPr/>
              <a:t>67</a:t>
            </a:fld>
            <a:endParaRPr lang="pt-BR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 smtClean="0"/>
              <a:t>*</a:t>
            </a:r>
          </a:p>
        </p:txBody>
      </p:sp>
      <p:sp>
        <p:nvSpPr>
          <p:cNvPr id="5837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A2EF8A6-4409-46AB-BD9A-D9BF2E077732}" type="slidenum">
              <a:rPr lang="pt-BR" smtClean="0"/>
              <a:pPr/>
              <a:t>68</a:t>
            </a:fld>
            <a:endParaRPr lang="pt-BR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 smtClean="0"/>
              <a:t>*</a:t>
            </a:r>
          </a:p>
        </p:txBody>
      </p:sp>
      <p:sp>
        <p:nvSpPr>
          <p:cNvPr id="5837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A2EF8A6-4409-46AB-BD9A-D9BF2E077732}" type="slidenum">
              <a:rPr lang="pt-BR" smtClean="0"/>
              <a:pPr/>
              <a:t>69</a:t>
            </a:fld>
            <a:endParaRPr lang="pt-BR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 smtClean="0"/>
              <a:t>*</a:t>
            </a:r>
          </a:p>
        </p:txBody>
      </p:sp>
      <p:sp>
        <p:nvSpPr>
          <p:cNvPr id="5837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A2EF8A6-4409-46AB-BD9A-D9BF2E077732}" type="slidenum">
              <a:rPr lang="pt-BR" smtClean="0"/>
              <a:pPr/>
              <a:t>70</a:t>
            </a:fld>
            <a:endParaRPr lang="pt-BR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D1C96C-CD27-4D1B-91D6-B0267B24FFE4}" type="slidenum">
              <a:rPr lang="pt-BR" smtClean="0"/>
              <a:pPr>
                <a:defRPr/>
              </a:pPr>
              <a:t>71</a:t>
            </a:fld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D1C96C-CD27-4D1B-91D6-B0267B24FFE4}" type="slidenum">
              <a:rPr lang="pt-BR" smtClean="0"/>
              <a:pPr>
                <a:defRPr/>
              </a:pPr>
              <a:t>7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175744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 smtClean="0"/>
              <a:t>*</a:t>
            </a:r>
          </a:p>
        </p:txBody>
      </p:sp>
      <p:sp>
        <p:nvSpPr>
          <p:cNvPr id="5222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3B5F5AC-F234-4C40-9335-4F52766B5574}" type="slidenum">
              <a:rPr lang="pt-BR" smtClean="0"/>
              <a:pPr/>
              <a:t>43</a:t>
            </a:fld>
            <a:endParaRPr lang="pt-B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3252" name="Espaço Reservado para Número de Slide 3"/>
          <p:cNvSpPr txBox="1">
            <a:spLocks noGrp="1"/>
          </p:cNvSpPr>
          <p:nvPr/>
        </p:nvSpPr>
        <p:spPr bwMode="auto">
          <a:xfrm>
            <a:off x="3851065" y="9428402"/>
            <a:ext cx="2945024" cy="49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4" tIns="45692" rIns="91384" bIns="45692" anchor="b"/>
          <a:lstStyle/>
          <a:p>
            <a:pPr algn="r"/>
            <a:fld id="{3395D760-2B44-44AD-BF9A-D043AA637A13}" type="slidenum">
              <a:rPr lang="pt-BR" sz="1200"/>
              <a:pPr algn="r"/>
              <a:t>45</a:t>
            </a:fld>
            <a:endParaRPr lang="pt-BR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3252" name="Espaço Reservado para Número de Slide 3"/>
          <p:cNvSpPr txBox="1">
            <a:spLocks noGrp="1"/>
          </p:cNvSpPr>
          <p:nvPr/>
        </p:nvSpPr>
        <p:spPr bwMode="auto">
          <a:xfrm>
            <a:off x="3851065" y="9428402"/>
            <a:ext cx="2945024" cy="49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4" tIns="45692" rIns="91384" bIns="45692" anchor="b"/>
          <a:lstStyle/>
          <a:p>
            <a:pPr algn="r"/>
            <a:fld id="{3395D760-2B44-44AD-BF9A-D043AA637A13}" type="slidenum">
              <a:rPr lang="pt-BR" sz="1200"/>
              <a:pPr algn="r"/>
              <a:t>46</a:t>
            </a:fld>
            <a:endParaRPr lang="pt-BR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3252" name="Espaço Reservado para Número de Slide 3"/>
          <p:cNvSpPr txBox="1">
            <a:spLocks noGrp="1"/>
          </p:cNvSpPr>
          <p:nvPr/>
        </p:nvSpPr>
        <p:spPr bwMode="auto">
          <a:xfrm>
            <a:off x="3851065" y="9428402"/>
            <a:ext cx="2945024" cy="49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4" tIns="45692" rIns="91384" bIns="45692" anchor="b"/>
          <a:lstStyle/>
          <a:p>
            <a:pPr algn="r"/>
            <a:fld id="{3395D760-2B44-44AD-BF9A-D043AA637A13}" type="slidenum">
              <a:rPr lang="pt-BR" sz="1200"/>
              <a:pPr algn="r"/>
              <a:t>47</a:t>
            </a:fld>
            <a:endParaRPr lang="pt-BR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3252" name="Espaço Reservado para Número de Slide 3"/>
          <p:cNvSpPr txBox="1">
            <a:spLocks noGrp="1"/>
          </p:cNvSpPr>
          <p:nvPr/>
        </p:nvSpPr>
        <p:spPr bwMode="auto">
          <a:xfrm>
            <a:off x="3851065" y="9428402"/>
            <a:ext cx="2945024" cy="49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4" tIns="45692" rIns="91384" bIns="45692" anchor="b"/>
          <a:lstStyle/>
          <a:p>
            <a:pPr algn="r"/>
            <a:fld id="{3395D760-2B44-44AD-BF9A-D043AA637A13}" type="slidenum">
              <a:rPr lang="pt-BR" sz="1200"/>
              <a:pPr algn="r"/>
              <a:t>48</a:t>
            </a:fld>
            <a:endParaRPr lang="pt-BR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5988" y="744538"/>
            <a:ext cx="4964112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133" y="4712614"/>
            <a:ext cx="5439409" cy="4469844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 smtClean="0"/>
              <a:t>*</a:t>
            </a:r>
          </a:p>
        </p:txBody>
      </p:sp>
      <p:sp>
        <p:nvSpPr>
          <p:cNvPr id="5734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A1B72DC-5EBE-4279-A649-58482CB88748}" type="slidenum">
              <a:rPr lang="pt-BR" smtClean="0"/>
              <a:pPr/>
              <a:t>61</a:t>
            </a:fld>
            <a:endParaRPr lang="pt-B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/>
              <a:ahLst/>
              <a:cxnLst>
                <a:cxn ang="0">
                  <a:pos x="1722" y="66"/>
                </a:cxn>
                <a:cxn ang="0">
                  <a:pos x="1722" y="6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722" y="66"/>
                </a:cxn>
                <a:cxn ang="0">
                  <a:pos x="1722" y="66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/>
              <a:ahLst/>
              <a:cxnLst>
                <a:cxn ang="0">
                  <a:pos x="975" y="48"/>
                </a:cxn>
                <a:cxn ang="0">
                  <a:pos x="975" y="0"/>
                </a:cxn>
                <a:cxn ang="0">
                  <a:pos x="0" y="24"/>
                </a:cxn>
                <a:cxn ang="0">
                  <a:pos x="0" y="101"/>
                </a:cxn>
                <a:cxn ang="0">
                  <a:pos x="975" y="48"/>
                </a:cxn>
                <a:cxn ang="0">
                  <a:pos x="975" y="48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/>
              <a:ahLst/>
              <a:cxnLst>
                <a:cxn ang="0">
                  <a:pos x="2141" y="0"/>
                </a:cxn>
                <a:cxn ang="0">
                  <a:pos x="0" y="156"/>
                </a:cxn>
                <a:cxn ang="0">
                  <a:pos x="0" y="198"/>
                </a:cxn>
                <a:cxn ang="0">
                  <a:pos x="2141" y="0"/>
                </a:cxn>
                <a:cxn ang="0">
                  <a:pos x="2141" y="0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/>
              <a:ahLst/>
              <a:cxnLst>
                <a:cxn ang="0">
                  <a:pos x="2182" y="276"/>
                </a:cxn>
                <a:cxn ang="0">
                  <a:pos x="2517" y="204"/>
                </a:cxn>
                <a:cxn ang="0">
                  <a:pos x="2260" y="0"/>
                </a:cxn>
                <a:cxn ang="0">
                  <a:pos x="0" y="276"/>
                </a:cxn>
                <a:cxn ang="0">
                  <a:pos x="2182" y="276"/>
                </a:cxn>
                <a:cxn ang="0">
                  <a:pos x="2182" y="276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/>
              <a:ahLst/>
              <a:cxnLst>
                <a:cxn ang="0">
                  <a:pos x="729" y="24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729" y="240"/>
                </a:cxn>
                <a:cxn ang="0">
                  <a:pos x="729" y="240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/>
              <a:ahLst/>
              <a:cxnLst>
                <a:cxn ang="0">
                  <a:pos x="729" y="318"/>
                </a:cxn>
                <a:cxn ang="0">
                  <a:pos x="729" y="31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729" y="318"/>
                </a:cxn>
                <a:cxn ang="0">
                  <a:pos x="729" y="318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/>
              <a:ahLst/>
              <a:cxnLst>
                <a:cxn ang="0">
                  <a:pos x="281" y="335"/>
                </a:cxn>
                <a:cxn ang="0">
                  <a:pos x="281" y="173"/>
                </a:cxn>
                <a:cxn ang="0">
                  <a:pos x="96" y="0"/>
                </a:cxn>
                <a:cxn ang="0">
                  <a:pos x="0" y="90"/>
                </a:cxn>
                <a:cxn ang="0">
                  <a:pos x="281" y="335"/>
                </a:cxn>
                <a:cxn ang="0">
                  <a:pos x="281" y="335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/>
              <a:ahLst/>
              <a:cxnLst>
                <a:cxn ang="0">
                  <a:pos x="132" y="13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2" y="132"/>
                </a:cxn>
                <a:cxn ang="0">
                  <a:pos x="132" y="132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/>
              <a:ahLst/>
              <a:cxnLst>
                <a:cxn ang="0">
                  <a:pos x="155" y="516"/>
                </a:cxn>
                <a:cxn ang="0">
                  <a:pos x="155" y="204"/>
                </a:cxn>
                <a:cxn ang="0">
                  <a:pos x="77" y="0"/>
                </a:cxn>
                <a:cxn ang="0">
                  <a:pos x="0" y="192"/>
                </a:cxn>
                <a:cxn ang="0">
                  <a:pos x="155" y="516"/>
                </a:cxn>
                <a:cxn ang="0">
                  <a:pos x="155" y="516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60" y="312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0" y="144"/>
                </a:cxn>
                <a:cxn ang="0">
                  <a:pos x="0" y="144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pt-BR"/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pt-BR"/>
              </a:p>
            </p:txBody>
          </p:sp>
        </p:grpSp>
      </p:grpSp>
      <p:pic>
        <p:nvPicPr>
          <p:cNvPr id="44" name="Picture 47" descr="Imagem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9180513" cy="134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5" name="Group 54"/>
          <p:cNvGrpSpPr>
            <a:grpSpLocks/>
          </p:cNvGrpSpPr>
          <p:nvPr/>
        </p:nvGrpSpPr>
        <p:grpSpPr bwMode="auto">
          <a:xfrm>
            <a:off x="8051800" y="107950"/>
            <a:ext cx="566738" cy="730250"/>
            <a:chOff x="5072" y="62"/>
            <a:chExt cx="357" cy="460"/>
          </a:xfrm>
        </p:grpSpPr>
        <p:sp>
          <p:nvSpPr>
            <p:cNvPr id="46" name="AutoShape 55"/>
            <p:cNvSpPr>
              <a:spLocks noChangeAspect="1" noChangeArrowheads="1" noTextEdit="1"/>
            </p:cNvSpPr>
            <p:nvPr userDrawn="1"/>
          </p:nvSpPr>
          <p:spPr bwMode="auto">
            <a:xfrm>
              <a:off x="5103" y="62"/>
              <a:ext cx="299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47" name="Rectangle 56"/>
            <p:cNvSpPr>
              <a:spLocks noChangeArrowheads="1"/>
            </p:cNvSpPr>
            <p:nvPr userDrawn="1"/>
          </p:nvSpPr>
          <p:spPr bwMode="auto">
            <a:xfrm>
              <a:off x="5072" y="367"/>
              <a:ext cx="357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pt-BR" sz="1600" b="1" dirty="0">
                  <a:solidFill>
                    <a:srgbClr val="66CCFF"/>
                  </a:solidFill>
                </a:rPr>
                <a:t>DAEE</a:t>
              </a:r>
            </a:p>
          </p:txBody>
        </p:sp>
        <p:sp>
          <p:nvSpPr>
            <p:cNvPr id="48" name="Rectangle 57"/>
            <p:cNvSpPr>
              <a:spLocks noChangeArrowheads="1"/>
            </p:cNvSpPr>
            <p:nvPr userDrawn="1"/>
          </p:nvSpPr>
          <p:spPr bwMode="auto">
            <a:xfrm>
              <a:off x="5180" y="175"/>
              <a:ext cx="153" cy="55"/>
            </a:xfrm>
            <a:prstGeom prst="rect">
              <a:avLst/>
            </a:prstGeom>
            <a:solidFill>
              <a:srgbClr val="00BD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49" name="Freeform 58"/>
            <p:cNvSpPr>
              <a:spLocks/>
            </p:cNvSpPr>
            <p:nvPr userDrawn="1"/>
          </p:nvSpPr>
          <p:spPr bwMode="auto">
            <a:xfrm>
              <a:off x="5111" y="230"/>
              <a:ext cx="291" cy="112"/>
            </a:xfrm>
            <a:custGeom>
              <a:avLst/>
              <a:gdLst/>
              <a:ahLst/>
              <a:cxnLst>
                <a:cxn ang="0">
                  <a:pos x="240" y="0"/>
                </a:cxn>
                <a:cxn ang="0">
                  <a:pos x="187" y="93"/>
                </a:cxn>
                <a:cxn ang="0">
                  <a:pos x="54" y="93"/>
                </a:cxn>
                <a:cxn ang="0">
                  <a:pos x="0" y="0"/>
                </a:cxn>
                <a:cxn ang="0">
                  <a:pos x="57" y="0"/>
                </a:cxn>
                <a:cxn ang="0">
                  <a:pos x="57" y="0"/>
                </a:cxn>
                <a:cxn ang="0">
                  <a:pos x="82" y="43"/>
                </a:cxn>
                <a:cxn ang="0">
                  <a:pos x="158" y="43"/>
                </a:cxn>
                <a:cxn ang="0">
                  <a:pos x="183" y="0"/>
                </a:cxn>
                <a:cxn ang="0">
                  <a:pos x="240" y="0"/>
                </a:cxn>
              </a:cxnLst>
              <a:rect l="0" t="0" r="r" b="b"/>
              <a:pathLst>
                <a:path w="240" h="93">
                  <a:moveTo>
                    <a:pt x="240" y="0"/>
                  </a:moveTo>
                  <a:lnTo>
                    <a:pt x="187" y="93"/>
                  </a:lnTo>
                  <a:lnTo>
                    <a:pt x="54" y="93"/>
                  </a:lnTo>
                  <a:lnTo>
                    <a:pt x="0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82" y="43"/>
                  </a:lnTo>
                  <a:lnTo>
                    <a:pt x="158" y="43"/>
                  </a:lnTo>
                  <a:lnTo>
                    <a:pt x="183" y="0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00BD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50" name="Freeform 59"/>
            <p:cNvSpPr>
              <a:spLocks/>
            </p:cNvSpPr>
            <p:nvPr userDrawn="1"/>
          </p:nvSpPr>
          <p:spPr bwMode="auto">
            <a:xfrm>
              <a:off x="5111" y="62"/>
              <a:ext cx="291" cy="112"/>
            </a:xfrm>
            <a:custGeom>
              <a:avLst/>
              <a:gdLst/>
              <a:ahLst/>
              <a:cxnLst>
                <a:cxn ang="0">
                  <a:pos x="0" y="92"/>
                </a:cxn>
                <a:cxn ang="0">
                  <a:pos x="54" y="0"/>
                </a:cxn>
                <a:cxn ang="0">
                  <a:pos x="187" y="0"/>
                </a:cxn>
                <a:cxn ang="0">
                  <a:pos x="240" y="92"/>
                </a:cxn>
                <a:cxn ang="0">
                  <a:pos x="183" y="92"/>
                </a:cxn>
                <a:cxn ang="0">
                  <a:pos x="183" y="92"/>
                </a:cxn>
                <a:cxn ang="0">
                  <a:pos x="158" y="49"/>
                </a:cxn>
                <a:cxn ang="0">
                  <a:pos x="82" y="49"/>
                </a:cxn>
                <a:cxn ang="0">
                  <a:pos x="57" y="92"/>
                </a:cxn>
                <a:cxn ang="0">
                  <a:pos x="0" y="92"/>
                </a:cxn>
              </a:cxnLst>
              <a:rect l="0" t="0" r="r" b="b"/>
              <a:pathLst>
                <a:path w="240" h="92">
                  <a:moveTo>
                    <a:pt x="0" y="92"/>
                  </a:moveTo>
                  <a:lnTo>
                    <a:pt x="54" y="0"/>
                  </a:lnTo>
                  <a:lnTo>
                    <a:pt x="187" y="0"/>
                  </a:lnTo>
                  <a:lnTo>
                    <a:pt x="240" y="92"/>
                  </a:lnTo>
                  <a:lnTo>
                    <a:pt x="183" y="92"/>
                  </a:lnTo>
                  <a:lnTo>
                    <a:pt x="183" y="92"/>
                  </a:lnTo>
                  <a:lnTo>
                    <a:pt x="158" y="49"/>
                  </a:lnTo>
                  <a:lnTo>
                    <a:pt x="82" y="49"/>
                  </a:lnTo>
                  <a:lnTo>
                    <a:pt x="57" y="9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BD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pt-BR"/>
            </a:p>
          </p:txBody>
        </p:sp>
      </p:grpSp>
      <p:pic>
        <p:nvPicPr>
          <p:cNvPr id="51" name="Picture 6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198438"/>
            <a:ext cx="1944687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Text Box 61"/>
          <p:cNvSpPr txBox="1">
            <a:spLocks noChangeArrowheads="1"/>
          </p:cNvSpPr>
          <p:nvPr userDrawn="1"/>
        </p:nvSpPr>
        <p:spPr bwMode="auto">
          <a:xfrm>
            <a:off x="2411761" y="9525"/>
            <a:ext cx="5473004" cy="784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5" tIns="45717" rIns="91435" bIns="45717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1500" b="1" dirty="0" smtClean="0"/>
              <a:t>Secretaria de Saneamento e Recursos Hídricos</a:t>
            </a:r>
            <a:r>
              <a:rPr lang="pt-BR" sz="1500" b="1" dirty="0"/>
              <a:t/>
            </a:r>
            <a:br>
              <a:rPr lang="pt-BR" sz="1500" b="1" dirty="0"/>
            </a:br>
            <a:r>
              <a:rPr lang="pt-BR" sz="1500" b="1" dirty="0" smtClean="0"/>
              <a:t>Secretaria de Planejamento e Desenvolvimento Regional</a:t>
            </a:r>
            <a:r>
              <a:rPr lang="pt-BR" sz="1500" b="1" dirty="0"/>
              <a:t/>
            </a:r>
            <a:br>
              <a:rPr lang="pt-BR" sz="1500" b="1" dirty="0"/>
            </a:br>
            <a:r>
              <a:rPr lang="pt-BR" sz="1500" b="1" dirty="0" smtClean="0"/>
              <a:t>Secretaria do Meio Ambiente</a:t>
            </a:r>
            <a:endParaRPr lang="pt-BR" sz="15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63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4300" y="6237288"/>
            <a:ext cx="129381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58"/>
          <p:cNvGrpSpPr>
            <a:grpSpLocks/>
          </p:cNvGrpSpPr>
          <p:nvPr userDrawn="1"/>
        </p:nvGrpSpPr>
        <p:grpSpPr bwMode="auto">
          <a:xfrm>
            <a:off x="8051800" y="98425"/>
            <a:ext cx="566738" cy="730250"/>
            <a:chOff x="5072" y="62"/>
            <a:chExt cx="357" cy="460"/>
          </a:xfrm>
        </p:grpSpPr>
        <p:sp>
          <p:nvSpPr>
            <p:cNvPr id="44" name="AutoShape 49"/>
            <p:cNvSpPr>
              <a:spLocks noChangeAspect="1" noChangeArrowheads="1" noTextEdit="1"/>
            </p:cNvSpPr>
            <p:nvPr userDrawn="1"/>
          </p:nvSpPr>
          <p:spPr bwMode="auto">
            <a:xfrm>
              <a:off x="5103" y="62"/>
              <a:ext cx="299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" name="Rectangle 50"/>
            <p:cNvSpPr>
              <a:spLocks noChangeArrowheads="1"/>
            </p:cNvSpPr>
            <p:nvPr userDrawn="1"/>
          </p:nvSpPr>
          <p:spPr bwMode="auto">
            <a:xfrm>
              <a:off x="5072" y="367"/>
              <a:ext cx="357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600" b="1" kern="0" dirty="0">
                  <a:solidFill>
                    <a:srgbClr val="66CCFF"/>
                  </a:solidFill>
                </a:rPr>
                <a:t>DAEE</a:t>
              </a:r>
            </a:p>
          </p:txBody>
        </p:sp>
        <p:sp>
          <p:nvSpPr>
            <p:cNvPr id="46" name="Rectangle 51"/>
            <p:cNvSpPr>
              <a:spLocks noChangeArrowheads="1"/>
            </p:cNvSpPr>
            <p:nvPr userDrawn="1"/>
          </p:nvSpPr>
          <p:spPr bwMode="auto">
            <a:xfrm>
              <a:off x="5180" y="175"/>
              <a:ext cx="153" cy="55"/>
            </a:xfrm>
            <a:prstGeom prst="rect">
              <a:avLst/>
            </a:prstGeom>
            <a:solidFill>
              <a:srgbClr val="00BD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Freeform 52"/>
            <p:cNvSpPr>
              <a:spLocks/>
            </p:cNvSpPr>
            <p:nvPr userDrawn="1"/>
          </p:nvSpPr>
          <p:spPr bwMode="auto">
            <a:xfrm>
              <a:off x="5111" y="230"/>
              <a:ext cx="291" cy="112"/>
            </a:xfrm>
            <a:custGeom>
              <a:avLst/>
              <a:gdLst/>
              <a:ahLst/>
              <a:cxnLst>
                <a:cxn ang="0">
                  <a:pos x="240" y="0"/>
                </a:cxn>
                <a:cxn ang="0">
                  <a:pos x="187" y="93"/>
                </a:cxn>
                <a:cxn ang="0">
                  <a:pos x="54" y="93"/>
                </a:cxn>
                <a:cxn ang="0">
                  <a:pos x="0" y="0"/>
                </a:cxn>
                <a:cxn ang="0">
                  <a:pos x="57" y="0"/>
                </a:cxn>
                <a:cxn ang="0">
                  <a:pos x="57" y="0"/>
                </a:cxn>
                <a:cxn ang="0">
                  <a:pos x="82" y="43"/>
                </a:cxn>
                <a:cxn ang="0">
                  <a:pos x="158" y="43"/>
                </a:cxn>
                <a:cxn ang="0">
                  <a:pos x="183" y="0"/>
                </a:cxn>
                <a:cxn ang="0">
                  <a:pos x="240" y="0"/>
                </a:cxn>
              </a:cxnLst>
              <a:rect l="0" t="0" r="r" b="b"/>
              <a:pathLst>
                <a:path w="240" h="93">
                  <a:moveTo>
                    <a:pt x="240" y="0"/>
                  </a:moveTo>
                  <a:lnTo>
                    <a:pt x="187" y="93"/>
                  </a:lnTo>
                  <a:lnTo>
                    <a:pt x="54" y="93"/>
                  </a:lnTo>
                  <a:lnTo>
                    <a:pt x="0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82" y="43"/>
                  </a:lnTo>
                  <a:lnTo>
                    <a:pt x="158" y="43"/>
                  </a:lnTo>
                  <a:lnTo>
                    <a:pt x="183" y="0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00BD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" name="Freeform 53"/>
            <p:cNvSpPr>
              <a:spLocks/>
            </p:cNvSpPr>
            <p:nvPr userDrawn="1"/>
          </p:nvSpPr>
          <p:spPr bwMode="auto">
            <a:xfrm>
              <a:off x="5111" y="62"/>
              <a:ext cx="291" cy="112"/>
            </a:xfrm>
            <a:custGeom>
              <a:avLst/>
              <a:gdLst/>
              <a:ahLst/>
              <a:cxnLst>
                <a:cxn ang="0">
                  <a:pos x="0" y="92"/>
                </a:cxn>
                <a:cxn ang="0">
                  <a:pos x="54" y="0"/>
                </a:cxn>
                <a:cxn ang="0">
                  <a:pos x="187" y="0"/>
                </a:cxn>
                <a:cxn ang="0">
                  <a:pos x="240" y="92"/>
                </a:cxn>
                <a:cxn ang="0">
                  <a:pos x="183" y="92"/>
                </a:cxn>
                <a:cxn ang="0">
                  <a:pos x="183" y="92"/>
                </a:cxn>
                <a:cxn ang="0">
                  <a:pos x="158" y="49"/>
                </a:cxn>
                <a:cxn ang="0">
                  <a:pos x="82" y="49"/>
                </a:cxn>
                <a:cxn ang="0">
                  <a:pos x="57" y="92"/>
                </a:cxn>
                <a:cxn ang="0">
                  <a:pos x="0" y="92"/>
                </a:cxn>
              </a:cxnLst>
              <a:rect l="0" t="0" r="r" b="b"/>
              <a:pathLst>
                <a:path w="240" h="92">
                  <a:moveTo>
                    <a:pt x="0" y="92"/>
                  </a:moveTo>
                  <a:lnTo>
                    <a:pt x="54" y="0"/>
                  </a:lnTo>
                  <a:lnTo>
                    <a:pt x="187" y="0"/>
                  </a:lnTo>
                  <a:lnTo>
                    <a:pt x="240" y="92"/>
                  </a:lnTo>
                  <a:lnTo>
                    <a:pt x="183" y="92"/>
                  </a:lnTo>
                  <a:lnTo>
                    <a:pt x="183" y="92"/>
                  </a:lnTo>
                  <a:lnTo>
                    <a:pt x="158" y="49"/>
                  </a:lnTo>
                  <a:lnTo>
                    <a:pt x="82" y="49"/>
                  </a:lnTo>
                  <a:lnTo>
                    <a:pt x="57" y="9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BD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49" name="Picture 56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1944687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63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4300" y="6237288"/>
            <a:ext cx="129381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63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4300" y="6237288"/>
            <a:ext cx="129381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2043984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6.png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86019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86020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86021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86022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/>
              <a:ahLst/>
              <a:cxnLst>
                <a:cxn ang="0">
                  <a:pos x="1722" y="66"/>
                </a:cxn>
                <a:cxn ang="0">
                  <a:pos x="1722" y="6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722" y="66"/>
                </a:cxn>
                <a:cxn ang="0">
                  <a:pos x="1722" y="66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86023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86024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/>
              <a:ahLst/>
              <a:cxnLst>
                <a:cxn ang="0">
                  <a:pos x="975" y="48"/>
                </a:cxn>
                <a:cxn ang="0">
                  <a:pos x="975" y="0"/>
                </a:cxn>
                <a:cxn ang="0">
                  <a:pos x="0" y="24"/>
                </a:cxn>
                <a:cxn ang="0">
                  <a:pos x="0" y="101"/>
                </a:cxn>
                <a:cxn ang="0">
                  <a:pos x="975" y="48"/>
                </a:cxn>
                <a:cxn ang="0">
                  <a:pos x="975" y="48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86025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/>
              <a:ahLst/>
              <a:cxnLst>
                <a:cxn ang="0">
                  <a:pos x="2141" y="0"/>
                </a:cxn>
                <a:cxn ang="0">
                  <a:pos x="0" y="156"/>
                </a:cxn>
                <a:cxn ang="0">
                  <a:pos x="0" y="198"/>
                </a:cxn>
                <a:cxn ang="0">
                  <a:pos x="2141" y="0"/>
                </a:cxn>
                <a:cxn ang="0">
                  <a:pos x="2141" y="0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86026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86027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/>
              <a:ahLst/>
              <a:cxnLst>
                <a:cxn ang="0">
                  <a:pos x="2182" y="276"/>
                </a:cxn>
                <a:cxn ang="0">
                  <a:pos x="2517" y="204"/>
                </a:cxn>
                <a:cxn ang="0">
                  <a:pos x="2260" y="0"/>
                </a:cxn>
                <a:cxn ang="0">
                  <a:pos x="0" y="276"/>
                </a:cxn>
                <a:cxn ang="0">
                  <a:pos x="2182" y="276"/>
                </a:cxn>
                <a:cxn ang="0">
                  <a:pos x="2182" y="276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86028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86029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/>
              <a:ahLst/>
              <a:cxnLst>
                <a:cxn ang="0">
                  <a:pos x="729" y="24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729" y="240"/>
                </a:cxn>
                <a:cxn ang="0">
                  <a:pos x="729" y="240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86030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86031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/>
              <a:ahLst/>
              <a:cxnLst>
                <a:cxn ang="0">
                  <a:pos x="729" y="318"/>
                </a:cxn>
                <a:cxn ang="0">
                  <a:pos x="729" y="31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729" y="318"/>
                </a:cxn>
                <a:cxn ang="0">
                  <a:pos x="729" y="318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86032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86033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86034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86035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/>
              <a:ahLst/>
              <a:cxnLst>
                <a:cxn ang="0">
                  <a:pos x="281" y="335"/>
                </a:cxn>
                <a:cxn ang="0">
                  <a:pos x="281" y="173"/>
                </a:cxn>
                <a:cxn ang="0">
                  <a:pos x="96" y="0"/>
                </a:cxn>
                <a:cxn ang="0">
                  <a:pos x="0" y="90"/>
                </a:cxn>
                <a:cxn ang="0">
                  <a:pos x="281" y="335"/>
                </a:cxn>
                <a:cxn ang="0">
                  <a:pos x="281" y="335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86036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86037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/>
              <a:ahLst/>
              <a:cxnLst>
                <a:cxn ang="0">
                  <a:pos x="132" y="13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2" y="132"/>
                </a:cxn>
                <a:cxn ang="0">
                  <a:pos x="132" y="132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86038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86039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86040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86041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/>
              <a:ahLst/>
              <a:cxnLst>
                <a:cxn ang="0">
                  <a:pos x="155" y="516"/>
                </a:cxn>
                <a:cxn ang="0">
                  <a:pos x="155" y="204"/>
                </a:cxn>
                <a:cxn ang="0">
                  <a:pos x="77" y="0"/>
                </a:cxn>
                <a:cxn ang="0">
                  <a:pos x="0" y="192"/>
                </a:cxn>
                <a:cxn ang="0">
                  <a:pos x="155" y="516"/>
                </a:cxn>
                <a:cxn ang="0">
                  <a:pos x="155" y="516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86042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86043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86044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60" y="312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0" y="144"/>
                </a:cxn>
                <a:cxn ang="0">
                  <a:pos x="0" y="144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86045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86046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86047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86048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86049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86050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86051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86052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86053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86054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pt-BR"/>
            </a:p>
          </p:txBody>
        </p:sp>
        <p:grpSp>
          <p:nvGrpSpPr>
            <p:cNvPr id="1074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86056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86057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pt-BR"/>
              </a:p>
            </p:txBody>
          </p:sp>
        </p:grpSp>
      </p:grpSp>
      <p:pic>
        <p:nvPicPr>
          <p:cNvPr id="54" name="Picture 47" descr="Imagem1"/>
          <p:cNvPicPr>
            <a:picLocks noChangeAspect="1" noChangeArrowheads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9180513" cy="148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Line 60"/>
          <p:cNvSpPr>
            <a:spLocks noChangeShapeType="1"/>
          </p:cNvSpPr>
          <p:nvPr userDrawn="1"/>
        </p:nvSpPr>
        <p:spPr bwMode="auto">
          <a:xfrm>
            <a:off x="539750" y="836613"/>
            <a:ext cx="8064500" cy="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lIns="91435" tIns="45717" rIns="91435" bIns="45717"/>
          <a:lstStyle/>
          <a:p>
            <a:pPr algn="ctr">
              <a:defRPr/>
            </a:pPr>
            <a:endParaRPr lang="pt-BR"/>
          </a:p>
        </p:txBody>
      </p:sp>
      <p:sp>
        <p:nvSpPr>
          <p:cNvPr id="56" name="Text Box 61"/>
          <p:cNvSpPr txBox="1">
            <a:spLocks noChangeArrowheads="1"/>
          </p:cNvSpPr>
          <p:nvPr userDrawn="1"/>
        </p:nvSpPr>
        <p:spPr bwMode="auto">
          <a:xfrm>
            <a:off x="2411761" y="9525"/>
            <a:ext cx="5473004" cy="784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5" tIns="45717" rIns="91435" bIns="45717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1500" b="1" dirty="0" smtClean="0"/>
              <a:t>Secretaria de Saneamento e Recursos Hídricos</a:t>
            </a:r>
            <a:r>
              <a:rPr lang="pt-BR" sz="1500" b="1" dirty="0"/>
              <a:t/>
            </a:r>
            <a:br>
              <a:rPr lang="pt-BR" sz="1500" b="1" dirty="0"/>
            </a:br>
            <a:r>
              <a:rPr lang="pt-BR" sz="1500" b="1" dirty="0" smtClean="0"/>
              <a:t>Secretaria de Planejamento e Desenvolvimento Regional</a:t>
            </a:r>
            <a:r>
              <a:rPr lang="pt-BR" sz="1500" b="1" dirty="0"/>
              <a:t/>
            </a:r>
            <a:br>
              <a:rPr lang="pt-BR" sz="1500" b="1" dirty="0"/>
            </a:br>
            <a:r>
              <a:rPr lang="pt-BR" sz="1500" b="1" dirty="0" smtClean="0"/>
              <a:t>Secretaria do Meio Ambiente</a:t>
            </a:r>
            <a:endParaRPr lang="pt-BR" sz="1500" b="1" dirty="0"/>
          </a:p>
        </p:txBody>
      </p:sp>
      <p:grpSp>
        <p:nvGrpSpPr>
          <p:cNvPr id="1028" name="Group 58"/>
          <p:cNvGrpSpPr>
            <a:grpSpLocks/>
          </p:cNvGrpSpPr>
          <p:nvPr/>
        </p:nvGrpSpPr>
        <p:grpSpPr bwMode="auto">
          <a:xfrm>
            <a:off x="8051800" y="98425"/>
            <a:ext cx="566738" cy="730250"/>
            <a:chOff x="5072" y="62"/>
            <a:chExt cx="357" cy="460"/>
          </a:xfrm>
        </p:grpSpPr>
        <p:sp>
          <p:nvSpPr>
            <p:cNvPr id="86065" name="AutoShape 49"/>
            <p:cNvSpPr>
              <a:spLocks noChangeAspect="1" noChangeArrowheads="1" noTextEdit="1"/>
            </p:cNvSpPr>
            <p:nvPr userDrawn="1"/>
          </p:nvSpPr>
          <p:spPr bwMode="auto">
            <a:xfrm>
              <a:off x="5103" y="62"/>
              <a:ext cx="299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86066" name="Rectangle 50"/>
            <p:cNvSpPr>
              <a:spLocks noChangeArrowheads="1"/>
            </p:cNvSpPr>
            <p:nvPr userDrawn="1"/>
          </p:nvSpPr>
          <p:spPr bwMode="auto">
            <a:xfrm>
              <a:off x="5072" y="367"/>
              <a:ext cx="357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pt-BR" sz="1600" b="1" dirty="0">
                  <a:solidFill>
                    <a:srgbClr val="66CCFF"/>
                  </a:solidFill>
                </a:rPr>
                <a:t>DAEE</a:t>
              </a:r>
            </a:p>
          </p:txBody>
        </p:sp>
        <p:sp>
          <p:nvSpPr>
            <p:cNvPr id="86067" name="Rectangle 51"/>
            <p:cNvSpPr>
              <a:spLocks noChangeArrowheads="1"/>
            </p:cNvSpPr>
            <p:nvPr userDrawn="1"/>
          </p:nvSpPr>
          <p:spPr bwMode="auto">
            <a:xfrm>
              <a:off x="5180" y="175"/>
              <a:ext cx="153" cy="55"/>
            </a:xfrm>
            <a:prstGeom prst="rect">
              <a:avLst/>
            </a:prstGeom>
            <a:solidFill>
              <a:srgbClr val="00BD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86068" name="Freeform 52"/>
            <p:cNvSpPr>
              <a:spLocks/>
            </p:cNvSpPr>
            <p:nvPr userDrawn="1"/>
          </p:nvSpPr>
          <p:spPr bwMode="auto">
            <a:xfrm>
              <a:off x="5111" y="230"/>
              <a:ext cx="291" cy="112"/>
            </a:xfrm>
            <a:custGeom>
              <a:avLst/>
              <a:gdLst/>
              <a:ahLst/>
              <a:cxnLst>
                <a:cxn ang="0">
                  <a:pos x="240" y="0"/>
                </a:cxn>
                <a:cxn ang="0">
                  <a:pos x="187" y="93"/>
                </a:cxn>
                <a:cxn ang="0">
                  <a:pos x="54" y="93"/>
                </a:cxn>
                <a:cxn ang="0">
                  <a:pos x="0" y="0"/>
                </a:cxn>
                <a:cxn ang="0">
                  <a:pos x="57" y="0"/>
                </a:cxn>
                <a:cxn ang="0">
                  <a:pos x="57" y="0"/>
                </a:cxn>
                <a:cxn ang="0">
                  <a:pos x="82" y="43"/>
                </a:cxn>
                <a:cxn ang="0">
                  <a:pos x="158" y="43"/>
                </a:cxn>
                <a:cxn ang="0">
                  <a:pos x="183" y="0"/>
                </a:cxn>
                <a:cxn ang="0">
                  <a:pos x="240" y="0"/>
                </a:cxn>
              </a:cxnLst>
              <a:rect l="0" t="0" r="r" b="b"/>
              <a:pathLst>
                <a:path w="240" h="93">
                  <a:moveTo>
                    <a:pt x="240" y="0"/>
                  </a:moveTo>
                  <a:lnTo>
                    <a:pt x="187" y="93"/>
                  </a:lnTo>
                  <a:lnTo>
                    <a:pt x="54" y="93"/>
                  </a:lnTo>
                  <a:lnTo>
                    <a:pt x="0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82" y="43"/>
                  </a:lnTo>
                  <a:lnTo>
                    <a:pt x="158" y="43"/>
                  </a:lnTo>
                  <a:lnTo>
                    <a:pt x="183" y="0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00BD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86069" name="Freeform 53"/>
            <p:cNvSpPr>
              <a:spLocks/>
            </p:cNvSpPr>
            <p:nvPr userDrawn="1"/>
          </p:nvSpPr>
          <p:spPr bwMode="auto">
            <a:xfrm>
              <a:off x="5111" y="62"/>
              <a:ext cx="291" cy="112"/>
            </a:xfrm>
            <a:custGeom>
              <a:avLst/>
              <a:gdLst/>
              <a:ahLst/>
              <a:cxnLst>
                <a:cxn ang="0">
                  <a:pos x="0" y="92"/>
                </a:cxn>
                <a:cxn ang="0">
                  <a:pos x="54" y="0"/>
                </a:cxn>
                <a:cxn ang="0">
                  <a:pos x="187" y="0"/>
                </a:cxn>
                <a:cxn ang="0">
                  <a:pos x="240" y="92"/>
                </a:cxn>
                <a:cxn ang="0">
                  <a:pos x="183" y="92"/>
                </a:cxn>
                <a:cxn ang="0">
                  <a:pos x="183" y="92"/>
                </a:cxn>
                <a:cxn ang="0">
                  <a:pos x="158" y="49"/>
                </a:cxn>
                <a:cxn ang="0">
                  <a:pos x="82" y="49"/>
                </a:cxn>
                <a:cxn ang="0">
                  <a:pos x="57" y="92"/>
                </a:cxn>
                <a:cxn ang="0">
                  <a:pos x="0" y="92"/>
                </a:cxn>
              </a:cxnLst>
              <a:rect l="0" t="0" r="r" b="b"/>
              <a:pathLst>
                <a:path w="240" h="92">
                  <a:moveTo>
                    <a:pt x="0" y="92"/>
                  </a:moveTo>
                  <a:lnTo>
                    <a:pt x="54" y="0"/>
                  </a:lnTo>
                  <a:lnTo>
                    <a:pt x="187" y="0"/>
                  </a:lnTo>
                  <a:lnTo>
                    <a:pt x="240" y="92"/>
                  </a:lnTo>
                  <a:lnTo>
                    <a:pt x="183" y="92"/>
                  </a:lnTo>
                  <a:lnTo>
                    <a:pt x="183" y="92"/>
                  </a:lnTo>
                  <a:lnTo>
                    <a:pt x="158" y="49"/>
                  </a:lnTo>
                  <a:lnTo>
                    <a:pt x="82" y="49"/>
                  </a:lnTo>
                  <a:lnTo>
                    <a:pt x="57" y="9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BD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pt-BR"/>
            </a:p>
          </p:txBody>
        </p:sp>
      </p:grpSp>
      <p:pic>
        <p:nvPicPr>
          <p:cNvPr id="1029" name="Picture 56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1944687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63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4300" y="6237288"/>
            <a:ext cx="129381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5347" r:id="rId1"/>
    <p:sldLayoutId id="2147485348" r:id="rId2"/>
    <p:sldLayoutId id="2147485352" r:id="rId3"/>
    <p:sldLayoutId id="2147485353" r:id="rId4"/>
    <p:sldLayoutId id="2147485359" r:id="rId5"/>
    <p:sldLayoutId id="2147485363" r:id="rId6"/>
    <p:sldLayoutId id="2147485364" r:id="rId7"/>
    <p:sldLayoutId id="2147485365" r:id="rId8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175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35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525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699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3"/>
        </a:buBlip>
        <a:defRPr sz="3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462" indent="-228587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637" indent="-228587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8811" indent="-228587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5986" indent="-228587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pt-BR"/>
      </a:defPPr>
      <a:lvl1pPr marL="0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5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0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25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9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74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9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24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99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emf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microsoft.com/office/2007/relationships/hdphoto" Target="../media/hdphoto9.wdp"/><Relationship Id="rId7" Type="http://schemas.openxmlformats.org/officeDocument/2006/relationships/image" Target="../media/image32.png"/><Relationship Id="rId12" Type="http://schemas.microsoft.com/office/2007/relationships/hdphoto" Target="../media/hdphoto13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openxmlformats.org/officeDocument/2006/relationships/image" Target="../media/image30.png"/><Relationship Id="rId10" Type="http://schemas.microsoft.com/office/2007/relationships/hdphoto" Target="../media/hdphoto12.wdp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slide" Target="slide64.xml"/><Relationship Id="rId3" Type="http://schemas.openxmlformats.org/officeDocument/2006/relationships/slide" Target="slide61.xml"/><Relationship Id="rId7" Type="http://schemas.openxmlformats.org/officeDocument/2006/relationships/slide" Target="slide68.xml"/><Relationship Id="rId2" Type="http://schemas.openxmlformats.org/officeDocument/2006/relationships/slide" Target="slide62.xml"/><Relationship Id="rId1" Type="http://schemas.openxmlformats.org/officeDocument/2006/relationships/slideLayout" Target="../slideLayouts/slideLayout4.xml"/><Relationship Id="rId6" Type="http://schemas.openxmlformats.org/officeDocument/2006/relationships/slide" Target="slide63.xml"/><Relationship Id="rId11" Type="http://schemas.openxmlformats.org/officeDocument/2006/relationships/slide" Target="slide70.xml"/><Relationship Id="rId5" Type="http://schemas.openxmlformats.org/officeDocument/2006/relationships/slide" Target="slide67.xml"/><Relationship Id="rId10" Type="http://schemas.openxmlformats.org/officeDocument/2006/relationships/slide" Target="slide65.xml"/><Relationship Id="rId4" Type="http://schemas.openxmlformats.org/officeDocument/2006/relationships/slide" Target="slide66.xml"/><Relationship Id="rId9" Type="http://schemas.openxmlformats.org/officeDocument/2006/relationships/slide" Target="slide6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slide" Target="slide60.xml"/><Relationship Id="rId5" Type="http://schemas.openxmlformats.org/officeDocument/2006/relationships/image" Target="../media/image47.jpeg"/><Relationship Id="rId4" Type="http://schemas.openxmlformats.org/officeDocument/2006/relationships/slide" Target="slide7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slide" Target="slide60.xml"/><Relationship Id="rId5" Type="http://schemas.openxmlformats.org/officeDocument/2006/relationships/image" Target="../media/image47.jpeg"/><Relationship Id="rId4" Type="http://schemas.openxmlformats.org/officeDocument/2006/relationships/slide" Target="slide7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slide" Target="slide60.xml"/><Relationship Id="rId3" Type="http://schemas.openxmlformats.org/officeDocument/2006/relationships/image" Target="../media/image46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slide" Target="slide72.xml"/><Relationship Id="rId5" Type="http://schemas.openxmlformats.org/officeDocument/2006/relationships/image" Target="../media/image48.jpeg"/><Relationship Id="rId4" Type="http://schemas.openxmlformats.org/officeDocument/2006/relationships/slide" Target="slide71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slide" Target="slide60.xml"/><Relationship Id="rId3" Type="http://schemas.openxmlformats.org/officeDocument/2006/relationships/image" Target="../media/image46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slide" Target="slide72.xml"/><Relationship Id="rId5" Type="http://schemas.openxmlformats.org/officeDocument/2006/relationships/image" Target="../media/image48.jpeg"/><Relationship Id="rId4" Type="http://schemas.openxmlformats.org/officeDocument/2006/relationships/slide" Target="slide71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slide" Target="slide73.xml"/><Relationship Id="rId3" Type="http://schemas.openxmlformats.org/officeDocument/2006/relationships/image" Target="../media/image46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slide" Target="slide72.xml"/><Relationship Id="rId5" Type="http://schemas.openxmlformats.org/officeDocument/2006/relationships/image" Target="../media/image48.jpeg"/><Relationship Id="rId10" Type="http://schemas.openxmlformats.org/officeDocument/2006/relationships/slide" Target="slide60.xml"/><Relationship Id="rId4" Type="http://schemas.openxmlformats.org/officeDocument/2006/relationships/slide" Target="slide71.xml"/><Relationship Id="rId9" Type="http://schemas.openxmlformats.org/officeDocument/2006/relationships/image" Target="../media/image49.jpe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slide" Target="slide74.xml"/><Relationship Id="rId3" Type="http://schemas.openxmlformats.org/officeDocument/2006/relationships/image" Target="../media/image46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slide" Target="slide72.xml"/><Relationship Id="rId11" Type="http://schemas.openxmlformats.org/officeDocument/2006/relationships/slide" Target="slide60.xml"/><Relationship Id="rId5" Type="http://schemas.openxmlformats.org/officeDocument/2006/relationships/image" Target="../media/image48.jpeg"/><Relationship Id="rId10" Type="http://schemas.openxmlformats.org/officeDocument/2006/relationships/slide" Target="slide73.xml"/><Relationship Id="rId4" Type="http://schemas.openxmlformats.org/officeDocument/2006/relationships/slide" Target="slide71.xml"/><Relationship Id="rId9" Type="http://schemas.openxmlformats.org/officeDocument/2006/relationships/image" Target="../media/image49.jpe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slide" Target="slide60.xml"/><Relationship Id="rId3" Type="http://schemas.openxmlformats.org/officeDocument/2006/relationships/image" Target="../media/image46.jpeg"/><Relationship Id="rId7" Type="http://schemas.openxmlformats.org/officeDocument/2006/relationships/slide" Target="slide7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eg"/><Relationship Id="rId5" Type="http://schemas.openxmlformats.org/officeDocument/2006/relationships/image" Target="../media/image50.jpeg"/><Relationship Id="rId4" Type="http://schemas.openxmlformats.org/officeDocument/2006/relationships/slide" Target="slide74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slide" Target="slide71.xml"/><Relationship Id="rId3" Type="http://schemas.openxmlformats.org/officeDocument/2006/relationships/image" Target="../media/image46.jpeg"/><Relationship Id="rId7" Type="http://schemas.openxmlformats.org/officeDocument/2006/relationships/slide" Target="slide7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eg"/><Relationship Id="rId5" Type="http://schemas.openxmlformats.org/officeDocument/2006/relationships/image" Target="../media/image50.jpeg"/><Relationship Id="rId10" Type="http://schemas.openxmlformats.org/officeDocument/2006/relationships/slide" Target="slide60.xml"/><Relationship Id="rId4" Type="http://schemas.openxmlformats.org/officeDocument/2006/relationships/slide" Target="slide74.xml"/><Relationship Id="rId9" Type="http://schemas.openxmlformats.org/officeDocument/2006/relationships/image" Target="../media/image48.jpe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6.jpeg"/><Relationship Id="rId7" Type="http://schemas.openxmlformats.org/officeDocument/2006/relationships/slide" Target="slide7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slide" Target="slide73.xml"/><Relationship Id="rId5" Type="http://schemas.openxmlformats.org/officeDocument/2006/relationships/image" Target="../media/image49.jpeg"/><Relationship Id="rId4" Type="http://schemas.openxmlformats.org/officeDocument/2006/relationships/slide" Target="slide74.xml"/><Relationship Id="rId9" Type="http://schemas.openxmlformats.org/officeDocument/2006/relationships/slide" Target="slide6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slide" Target="slide60.xml"/><Relationship Id="rId3" Type="http://schemas.openxmlformats.org/officeDocument/2006/relationships/image" Target="../media/image46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slide" Target="slide72.xml"/><Relationship Id="rId5" Type="http://schemas.openxmlformats.org/officeDocument/2006/relationships/image" Target="../media/image48.jpeg"/><Relationship Id="rId4" Type="http://schemas.openxmlformats.org/officeDocument/2006/relationships/slide" Target="slide71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slide" Target="slide66.xml"/><Relationship Id="rId13" Type="http://schemas.microsoft.com/office/2007/relationships/hdphoto" Target="../media/hdphoto7.wdp"/><Relationship Id="rId3" Type="http://schemas.openxmlformats.org/officeDocument/2006/relationships/slide" Target="slide63.xml"/><Relationship Id="rId7" Type="http://schemas.openxmlformats.org/officeDocument/2006/relationships/slide" Target="slide65.xml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slide" Target="slide64.xml"/><Relationship Id="rId11" Type="http://schemas.openxmlformats.org/officeDocument/2006/relationships/slide" Target="slide60.xml"/><Relationship Id="rId5" Type="http://schemas.microsoft.com/office/2007/relationships/hdphoto" Target="../media/hdphoto19.wdp"/><Relationship Id="rId10" Type="http://schemas.openxmlformats.org/officeDocument/2006/relationships/slide" Target="slide70.xml"/><Relationship Id="rId4" Type="http://schemas.openxmlformats.org/officeDocument/2006/relationships/image" Target="../media/image51.png"/><Relationship Id="rId9" Type="http://schemas.openxmlformats.org/officeDocument/2006/relationships/slide" Target="slide68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slide" Target="slide65.xml"/><Relationship Id="rId13" Type="http://schemas.openxmlformats.org/officeDocument/2006/relationships/image" Target="../media/image52.png"/><Relationship Id="rId3" Type="http://schemas.microsoft.com/office/2007/relationships/hdphoto" Target="../media/hdphoto20.wdp"/><Relationship Id="rId7" Type="http://schemas.openxmlformats.org/officeDocument/2006/relationships/slide" Target="slide64.xml"/><Relationship Id="rId12" Type="http://schemas.openxmlformats.org/officeDocument/2006/relationships/slide" Target="slide60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6" Type="http://schemas.openxmlformats.org/officeDocument/2006/relationships/slide" Target="slide62.xml"/><Relationship Id="rId11" Type="http://schemas.openxmlformats.org/officeDocument/2006/relationships/slide" Target="slide70.xml"/><Relationship Id="rId5" Type="http://schemas.openxmlformats.org/officeDocument/2006/relationships/slide" Target="slide61.xml"/><Relationship Id="rId10" Type="http://schemas.openxmlformats.org/officeDocument/2006/relationships/slide" Target="slide69.xml"/><Relationship Id="rId4" Type="http://schemas.openxmlformats.org/officeDocument/2006/relationships/slide" Target="slide63.xml"/><Relationship Id="rId9" Type="http://schemas.openxmlformats.org/officeDocument/2006/relationships/slide" Target="slide66.xml"/><Relationship Id="rId14" Type="http://schemas.microsoft.com/office/2007/relationships/hdphoto" Target="../media/hdphoto7.wdp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slide" Target="slide60.xml"/><Relationship Id="rId3" Type="http://schemas.openxmlformats.org/officeDocument/2006/relationships/slide" Target="slide65.xml"/><Relationship Id="rId7" Type="http://schemas.openxmlformats.org/officeDocument/2006/relationships/slide" Target="slide69.xml"/><Relationship Id="rId12" Type="http://schemas.microsoft.com/office/2007/relationships/hdphoto" Target="../media/hdphoto21.wdp"/><Relationship Id="rId2" Type="http://schemas.openxmlformats.org/officeDocument/2006/relationships/slide" Target="slide63.xml"/><Relationship Id="rId1" Type="http://schemas.openxmlformats.org/officeDocument/2006/relationships/slideLayout" Target="../slideLayouts/slideLayout6.xml"/><Relationship Id="rId6" Type="http://schemas.openxmlformats.org/officeDocument/2006/relationships/slide" Target="slide68.xml"/><Relationship Id="rId11" Type="http://schemas.openxmlformats.org/officeDocument/2006/relationships/image" Target="../media/image54.png"/><Relationship Id="rId5" Type="http://schemas.openxmlformats.org/officeDocument/2006/relationships/slide" Target="slide67.xml"/><Relationship Id="rId10" Type="http://schemas.microsoft.com/office/2007/relationships/hdphoto" Target="../media/hdphoto7.wdp"/><Relationship Id="rId4" Type="http://schemas.openxmlformats.org/officeDocument/2006/relationships/slide" Target="slide66.xml"/><Relationship Id="rId9" Type="http://schemas.openxmlformats.org/officeDocument/2006/relationships/image" Target="../media/image52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" Target="slide67.xml"/><Relationship Id="rId7" Type="http://schemas.microsoft.com/office/2007/relationships/hdphoto" Target="../media/hdphoto22.wdp"/><Relationship Id="rId2" Type="http://schemas.openxmlformats.org/officeDocument/2006/relationships/slide" Target="slide6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slide" Target="slide60.xml"/><Relationship Id="rId4" Type="http://schemas.openxmlformats.org/officeDocument/2006/relationships/slide" Target="slide68.xml"/><Relationship Id="rId9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28625" y="2214563"/>
            <a:ext cx="8229600" cy="1428750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defRPr/>
            </a:pPr>
            <a:r>
              <a:rPr lang="pt-BR" sz="3200" dirty="0" smtClean="0"/>
              <a:t>Plano Diretor de Aproveitamento</a:t>
            </a:r>
            <a:br>
              <a:rPr lang="pt-BR" sz="3200" dirty="0" smtClean="0"/>
            </a:br>
            <a:r>
              <a:rPr lang="pt-BR" sz="3200" dirty="0" smtClean="0"/>
              <a:t>de Recursos Hídricos para a </a:t>
            </a:r>
            <a:r>
              <a:rPr lang="pt-BR" sz="3200" dirty="0" err="1" smtClean="0"/>
              <a:t>Macrometrópole</a:t>
            </a:r>
            <a:r>
              <a:rPr lang="pt-BR" sz="3200" dirty="0" smtClean="0"/>
              <a:t> Paulista</a:t>
            </a:r>
          </a:p>
        </p:txBody>
      </p:sp>
      <p:sp>
        <p:nvSpPr>
          <p:cNvPr id="21507" name="Text Box 4"/>
          <p:cNvSpPr txBox="1">
            <a:spLocks noChangeArrowheads="1"/>
          </p:cNvSpPr>
          <p:nvPr/>
        </p:nvSpPr>
        <p:spPr bwMode="auto">
          <a:xfrm>
            <a:off x="3132138" y="5854503"/>
            <a:ext cx="28797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dirty="0" smtClean="0"/>
              <a:t>Outubro de 2013</a:t>
            </a:r>
            <a:endParaRPr lang="pt-BR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95536" y="4581128"/>
            <a:ext cx="8229600" cy="64807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Seminários Finais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3"/>
          <p:cNvPicPr preferRelativeResize="0"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4400" y="1185067"/>
            <a:ext cx="9104811" cy="5679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0" y="792163"/>
            <a:ext cx="9144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0" hangingPunct="0">
              <a:defRPr/>
            </a:pPr>
            <a:r>
              <a:rPr lang="pt-BR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Vantagens Locacionais: Logística Projetada</a:t>
            </a:r>
          </a:p>
        </p:txBody>
      </p:sp>
      <p:pic>
        <p:nvPicPr>
          <p:cNvPr id="1029" name="Picture 5" descr="C:\Users\renato\Desktop\Sem título-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35585" y="4797152"/>
            <a:ext cx="1206961" cy="1972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8775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3"/>
          <p:cNvPicPr preferRelativeResize="0">
            <a:picLocks/>
          </p:cNvPicPr>
          <p:nvPr/>
        </p:nvPicPr>
        <p:blipFill>
          <a:blip r:embed="rId2" cstate="email"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00" y="1185067"/>
            <a:ext cx="9104811" cy="5679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3"/>
          <p:cNvSpPr>
            <a:spLocks noChangeAspect="1" noChangeArrowheads="1" noTextEdit="1"/>
          </p:cNvSpPr>
          <p:nvPr/>
        </p:nvSpPr>
        <p:spPr bwMode="auto">
          <a:xfrm>
            <a:off x="7572375" y="4714875"/>
            <a:ext cx="357188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0" y="792163"/>
            <a:ext cx="9144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0" hangingPunct="0">
              <a:defRPr/>
            </a:pPr>
            <a:r>
              <a:rPr lang="pt-BR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Vantagens Locacionais: Geração Tecnológica - Inovação</a:t>
            </a:r>
          </a:p>
        </p:txBody>
      </p:sp>
      <p:pic>
        <p:nvPicPr>
          <p:cNvPr id="21" name="Picture 1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379" y="4685695"/>
            <a:ext cx="1533525" cy="25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AutoShape 14"/>
          <p:cNvSpPr>
            <a:spLocks noChangeAspect="1" noChangeArrowheads="1" noTextEdit="1"/>
          </p:cNvSpPr>
          <p:nvPr/>
        </p:nvSpPr>
        <p:spPr bwMode="auto">
          <a:xfrm>
            <a:off x="4313238" y="4159250"/>
            <a:ext cx="12065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3" name="Freeform 16"/>
          <p:cNvSpPr>
            <a:spLocks noEditPoints="1"/>
          </p:cNvSpPr>
          <p:nvPr/>
        </p:nvSpPr>
        <p:spPr bwMode="auto">
          <a:xfrm>
            <a:off x="4349751" y="4195763"/>
            <a:ext cx="1143000" cy="1143000"/>
          </a:xfrm>
          <a:custGeom>
            <a:avLst/>
            <a:gdLst>
              <a:gd name="T0" fmla="*/ 492 w 3317"/>
              <a:gd name="T1" fmla="*/ 1658 h 3317"/>
              <a:gd name="T2" fmla="*/ 1658 w 3317"/>
              <a:gd name="T3" fmla="*/ 492 h 3317"/>
              <a:gd name="T4" fmla="*/ 2825 w 3317"/>
              <a:gd name="T5" fmla="*/ 1658 h 3317"/>
              <a:gd name="T6" fmla="*/ 1658 w 3317"/>
              <a:gd name="T7" fmla="*/ 2825 h 3317"/>
              <a:gd name="T8" fmla="*/ 492 w 3317"/>
              <a:gd name="T9" fmla="*/ 1658 h 3317"/>
              <a:gd name="T10" fmla="*/ 3317 w 3317"/>
              <a:gd name="T11" fmla="*/ 1658 h 3317"/>
              <a:gd name="T12" fmla="*/ 1658 w 3317"/>
              <a:gd name="T13" fmla="*/ 0 h 3317"/>
              <a:gd name="T14" fmla="*/ 0 w 3317"/>
              <a:gd name="T15" fmla="*/ 1658 h 3317"/>
              <a:gd name="T16" fmla="*/ 1658 w 3317"/>
              <a:gd name="T17" fmla="*/ 3317 h 3317"/>
              <a:gd name="T18" fmla="*/ 3317 w 3317"/>
              <a:gd name="T19" fmla="*/ 1658 h 33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317" h="3317">
                <a:moveTo>
                  <a:pt x="492" y="1658"/>
                </a:moveTo>
                <a:cubicBezTo>
                  <a:pt x="492" y="1014"/>
                  <a:pt x="1014" y="492"/>
                  <a:pt x="1658" y="492"/>
                </a:cubicBezTo>
                <a:cubicBezTo>
                  <a:pt x="2303" y="492"/>
                  <a:pt x="2825" y="1014"/>
                  <a:pt x="2825" y="1658"/>
                </a:cubicBezTo>
                <a:cubicBezTo>
                  <a:pt x="2825" y="2303"/>
                  <a:pt x="2303" y="2825"/>
                  <a:pt x="1658" y="2825"/>
                </a:cubicBezTo>
                <a:cubicBezTo>
                  <a:pt x="1014" y="2825"/>
                  <a:pt x="492" y="2303"/>
                  <a:pt x="492" y="1658"/>
                </a:cubicBezTo>
                <a:close/>
                <a:moveTo>
                  <a:pt x="3317" y="1658"/>
                </a:moveTo>
                <a:cubicBezTo>
                  <a:pt x="3317" y="743"/>
                  <a:pt x="2574" y="0"/>
                  <a:pt x="1658" y="0"/>
                </a:cubicBezTo>
                <a:cubicBezTo>
                  <a:pt x="743" y="0"/>
                  <a:pt x="0" y="743"/>
                  <a:pt x="0" y="1658"/>
                </a:cubicBezTo>
                <a:cubicBezTo>
                  <a:pt x="0" y="2574"/>
                  <a:pt x="743" y="3317"/>
                  <a:pt x="1658" y="3317"/>
                </a:cubicBezTo>
                <a:cubicBezTo>
                  <a:pt x="2574" y="3317"/>
                  <a:pt x="3317" y="2574"/>
                  <a:pt x="3317" y="1658"/>
                </a:cubicBezTo>
                <a:close/>
              </a:path>
            </a:pathLst>
          </a:custGeom>
          <a:solidFill>
            <a:srgbClr val="DE2921"/>
          </a:solidFill>
          <a:ln w="38100" cap="flat">
            <a:solidFill>
              <a:srgbClr val="221F2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4" name="Freeform 17"/>
          <p:cNvSpPr>
            <a:spLocks/>
          </p:cNvSpPr>
          <p:nvPr/>
        </p:nvSpPr>
        <p:spPr bwMode="auto">
          <a:xfrm>
            <a:off x="4762501" y="4567238"/>
            <a:ext cx="323850" cy="404813"/>
          </a:xfrm>
          <a:custGeom>
            <a:avLst/>
            <a:gdLst>
              <a:gd name="T0" fmla="*/ 316 w 938"/>
              <a:gd name="T1" fmla="*/ 348 h 1175"/>
              <a:gd name="T2" fmla="*/ 17 w 938"/>
              <a:gd name="T3" fmla="*/ 295 h 1175"/>
              <a:gd name="T4" fmla="*/ 160 w 938"/>
              <a:gd name="T5" fmla="*/ 76 h 1175"/>
              <a:gd name="T6" fmla="*/ 459 w 938"/>
              <a:gd name="T7" fmla="*/ 0 h 1175"/>
              <a:gd name="T8" fmla="*/ 780 w 938"/>
              <a:gd name="T9" fmla="*/ 83 h 1175"/>
              <a:gd name="T10" fmla="*/ 879 w 938"/>
              <a:gd name="T11" fmla="*/ 291 h 1175"/>
              <a:gd name="T12" fmla="*/ 839 w 938"/>
              <a:gd name="T13" fmla="*/ 425 h 1175"/>
              <a:gd name="T14" fmla="*/ 718 w 938"/>
              <a:gd name="T15" fmla="*/ 529 h 1175"/>
              <a:gd name="T16" fmla="*/ 819 w 938"/>
              <a:gd name="T17" fmla="*/ 567 h 1175"/>
              <a:gd name="T18" fmla="*/ 907 w 938"/>
              <a:gd name="T19" fmla="*/ 659 h 1175"/>
              <a:gd name="T20" fmla="*/ 938 w 938"/>
              <a:gd name="T21" fmla="*/ 795 h 1175"/>
              <a:gd name="T22" fmla="*/ 886 w 938"/>
              <a:gd name="T23" fmla="*/ 985 h 1175"/>
              <a:gd name="T24" fmla="*/ 737 w 938"/>
              <a:gd name="T25" fmla="*/ 1126 h 1175"/>
              <a:gd name="T26" fmla="*/ 480 w 938"/>
              <a:gd name="T27" fmla="*/ 1175 h 1175"/>
              <a:gd name="T28" fmla="*/ 236 w 938"/>
              <a:gd name="T29" fmla="*/ 1139 h 1175"/>
              <a:gd name="T30" fmla="*/ 88 w 938"/>
              <a:gd name="T31" fmla="*/ 1032 h 1175"/>
              <a:gd name="T32" fmla="*/ 0 w 938"/>
              <a:gd name="T33" fmla="*/ 855 h 1175"/>
              <a:gd name="T34" fmla="*/ 316 w 938"/>
              <a:gd name="T35" fmla="*/ 813 h 1175"/>
              <a:gd name="T36" fmla="*/ 373 w 938"/>
              <a:gd name="T37" fmla="*/ 946 h 1175"/>
              <a:gd name="T38" fmla="*/ 473 w 938"/>
              <a:gd name="T39" fmla="*/ 983 h 1175"/>
              <a:gd name="T40" fmla="*/ 578 w 938"/>
              <a:gd name="T41" fmla="*/ 936 h 1175"/>
              <a:gd name="T42" fmla="*/ 620 w 938"/>
              <a:gd name="T43" fmla="*/ 812 h 1175"/>
              <a:gd name="T44" fmla="*/ 580 w 938"/>
              <a:gd name="T45" fmla="*/ 690 h 1175"/>
              <a:gd name="T46" fmla="*/ 470 w 938"/>
              <a:gd name="T47" fmla="*/ 646 h 1175"/>
              <a:gd name="T48" fmla="*/ 368 w 938"/>
              <a:gd name="T49" fmla="*/ 665 h 1175"/>
              <a:gd name="T50" fmla="*/ 384 w 938"/>
              <a:gd name="T51" fmla="*/ 439 h 1175"/>
              <a:gd name="T52" fmla="*/ 425 w 938"/>
              <a:gd name="T53" fmla="*/ 443 h 1175"/>
              <a:gd name="T54" fmla="*/ 527 w 938"/>
              <a:gd name="T55" fmla="*/ 404 h 1175"/>
              <a:gd name="T56" fmla="*/ 568 w 938"/>
              <a:gd name="T57" fmla="*/ 310 h 1175"/>
              <a:gd name="T58" fmla="*/ 537 w 938"/>
              <a:gd name="T59" fmla="*/ 228 h 1175"/>
              <a:gd name="T60" fmla="*/ 453 w 938"/>
              <a:gd name="T61" fmla="*/ 197 h 1175"/>
              <a:gd name="T62" fmla="*/ 363 w 938"/>
              <a:gd name="T63" fmla="*/ 230 h 1175"/>
              <a:gd name="T64" fmla="*/ 316 w 938"/>
              <a:gd name="T65" fmla="*/ 348 h 11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938" h="1175">
                <a:moveTo>
                  <a:pt x="316" y="348"/>
                </a:moveTo>
                <a:lnTo>
                  <a:pt x="17" y="295"/>
                </a:lnTo>
                <a:cubicBezTo>
                  <a:pt x="42" y="199"/>
                  <a:pt x="89" y="127"/>
                  <a:pt x="160" y="76"/>
                </a:cubicBezTo>
                <a:cubicBezTo>
                  <a:pt x="230" y="25"/>
                  <a:pt x="330" y="0"/>
                  <a:pt x="459" y="0"/>
                </a:cubicBezTo>
                <a:cubicBezTo>
                  <a:pt x="607" y="0"/>
                  <a:pt x="714" y="28"/>
                  <a:pt x="780" y="83"/>
                </a:cubicBezTo>
                <a:cubicBezTo>
                  <a:pt x="846" y="138"/>
                  <a:pt x="879" y="208"/>
                  <a:pt x="879" y="291"/>
                </a:cubicBezTo>
                <a:cubicBezTo>
                  <a:pt x="879" y="340"/>
                  <a:pt x="866" y="385"/>
                  <a:pt x="839" y="425"/>
                </a:cubicBezTo>
                <a:cubicBezTo>
                  <a:pt x="812" y="464"/>
                  <a:pt x="772" y="499"/>
                  <a:pt x="718" y="529"/>
                </a:cubicBezTo>
                <a:cubicBezTo>
                  <a:pt x="762" y="540"/>
                  <a:pt x="796" y="553"/>
                  <a:pt x="819" y="567"/>
                </a:cubicBezTo>
                <a:cubicBezTo>
                  <a:pt x="856" y="590"/>
                  <a:pt x="886" y="621"/>
                  <a:pt x="907" y="659"/>
                </a:cubicBezTo>
                <a:cubicBezTo>
                  <a:pt x="928" y="697"/>
                  <a:pt x="938" y="742"/>
                  <a:pt x="938" y="795"/>
                </a:cubicBezTo>
                <a:cubicBezTo>
                  <a:pt x="938" y="861"/>
                  <a:pt x="921" y="925"/>
                  <a:pt x="886" y="985"/>
                </a:cubicBezTo>
                <a:cubicBezTo>
                  <a:pt x="852" y="1046"/>
                  <a:pt x="802" y="1093"/>
                  <a:pt x="737" y="1126"/>
                </a:cubicBezTo>
                <a:cubicBezTo>
                  <a:pt x="671" y="1159"/>
                  <a:pt x="586" y="1175"/>
                  <a:pt x="480" y="1175"/>
                </a:cubicBezTo>
                <a:cubicBezTo>
                  <a:pt x="377" y="1175"/>
                  <a:pt x="295" y="1163"/>
                  <a:pt x="236" y="1139"/>
                </a:cubicBezTo>
                <a:cubicBezTo>
                  <a:pt x="176" y="1114"/>
                  <a:pt x="127" y="1079"/>
                  <a:pt x="88" y="1032"/>
                </a:cubicBezTo>
                <a:cubicBezTo>
                  <a:pt x="50" y="985"/>
                  <a:pt x="20" y="926"/>
                  <a:pt x="0" y="855"/>
                </a:cubicBezTo>
                <a:lnTo>
                  <a:pt x="316" y="813"/>
                </a:lnTo>
                <a:cubicBezTo>
                  <a:pt x="328" y="877"/>
                  <a:pt x="347" y="921"/>
                  <a:pt x="373" y="946"/>
                </a:cubicBezTo>
                <a:cubicBezTo>
                  <a:pt x="399" y="971"/>
                  <a:pt x="432" y="983"/>
                  <a:pt x="473" y="983"/>
                </a:cubicBezTo>
                <a:cubicBezTo>
                  <a:pt x="515" y="983"/>
                  <a:pt x="550" y="967"/>
                  <a:pt x="578" y="936"/>
                </a:cubicBezTo>
                <a:cubicBezTo>
                  <a:pt x="606" y="905"/>
                  <a:pt x="620" y="864"/>
                  <a:pt x="620" y="812"/>
                </a:cubicBezTo>
                <a:cubicBezTo>
                  <a:pt x="620" y="759"/>
                  <a:pt x="607" y="719"/>
                  <a:pt x="580" y="690"/>
                </a:cubicBezTo>
                <a:cubicBezTo>
                  <a:pt x="553" y="661"/>
                  <a:pt x="516" y="646"/>
                  <a:pt x="470" y="646"/>
                </a:cubicBezTo>
                <a:cubicBezTo>
                  <a:pt x="445" y="646"/>
                  <a:pt x="411" y="652"/>
                  <a:pt x="368" y="665"/>
                </a:cubicBezTo>
                <a:lnTo>
                  <a:pt x="384" y="439"/>
                </a:lnTo>
                <a:cubicBezTo>
                  <a:pt x="402" y="442"/>
                  <a:pt x="415" y="443"/>
                  <a:pt x="425" y="443"/>
                </a:cubicBezTo>
                <a:cubicBezTo>
                  <a:pt x="466" y="443"/>
                  <a:pt x="500" y="430"/>
                  <a:pt x="527" y="404"/>
                </a:cubicBezTo>
                <a:cubicBezTo>
                  <a:pt x="554" y="377"/>
                  <a:pt x="568" y="346"/>
                  <a:pt x="568" y="310"/>
                </a:cubicBezTo>
                <a:cubicBezTo>
                  <a:pt x="568" y="276"/>
                  <a:pt x="558" y="248"/>
                  <a:pt x="537" y="228"/>
                </a:cubicBezTo>
                <a:cubicBezTo>
                  <a:pt x="517" y="207"/>
                  <a:pt x="489" y="197"/>
                  <a:pt x="453" y="197"/>
                </a:cubicBezTo>
                <a:cubicBezTo>
                  <a:pt x="416" y="197"/>
                  <a:pt x="386" y="208"/>
                  <a:pt x="363" y="230"/>
                </a:cubicBezTo>
                <a:cubicBezTo>
                  <a:pt x="339" y="253"/>
                  <a:pt x="324" y="292"/>
                  <a:pt x="316" y="348"/>
                </a:cubicBezTo>
                <a:close/>
              </a:path>
            </a:pathLst>
          </a:custGeom>
          <a:solidFill>
            <a:srgbClr val="DE2921"/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6" name="AutoShape 19"/>
          <p:cNvSpPr>
            <a:spLocks noChangeAspect="1" noChangeArrowheads="1" noTextEdit="1"/>
          </p:cNvSpPr>
          <p:nvPr/>
        </p:nvSpPr>
        <p:spPr bwMode="auto">
          <a:xfrm>
            <a:off x="241300" y="1239838"/>
            <a:ext cx="1249363" cy="98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7" name="Freeform 21"/>
          <p:cNvSpPr>
            <a:spLocks noEditPoints="1"/>
          </p:cNvSpPr>
          <p:nvPr/>
        </p:nvSpPr>
        <p:spPr bwMode="auto">
          <a:xfrm>
            <a:off x="590550" y="1320800"/>
            <a:ext cx="879475" cy="877887"/>
          </a:xfrm>
          <a:custGeom>
            <a:avLst/>
            <a:gdLst>
              <a:gd name="T0" fmla="*/ 370 w 2500"/>
              <a:gd name="T1" fmla="*/ 1250 h 2500"/>
              <a:gd name="T2" fmla="*/ 1250 w 2500"/>
              <a:gd name="T3" fmla="*/ 371 h 2500"/>
              <a:gd name="T4" fmla="*/ 2129 w 2500"/>
              <a:gd name="T5" fmla="*/ 1250 h 2500"/>
              <a:gd name="T6" fmla="*/ 1250 w 2500"/>
              <a:gd name="T7" fmla="*/ 2129 h 2500"/>
              <a:gd name="T8" fmla="*/ 370 w 2500"/>
              <a:gd name="T9" fmla="*/ 1250 h 2500"/>
              <a:gd name="T10" fmla="*/ 2500 w 2500"/>
              <a:gd name="T11" fmla="*/ 1250 h 2500"/>
              <a:gd name="T12" fmla="*/ 1250 w 2500"/>
              <a:gd name="T13" fmla="*/ 0 h 2500"/>
              <a:gd name="T14" fmla="*/ 0 w 2500"/>
              <a:gd name="T15" fmla="*/ 1250 h 2500"/>
              <a:gd name="T16" fmla="*/ 1250 w 2500"/>
              <a:gd name="T17" fmla="*/ 2500 h 2500"/>
              <a:gd name="T18" fmla="*/ 2500 w 2500"/>
              <a:gd name="T19" fmla="*/ 1250 h 2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500" h="2500">
                <a:moveTo>
                  <a:pt x="370" y="1250"/>
                </a:moveTo>
                <a:cubicBezTo>
                  <a:pt x="370" y="764"/>
                  <a:pt x="764" y="371"/>
                  <a:pt x="1250" y="371"/>
                </a:cubicBezTo>
                <a:cubicBezTo>
                  <a:pt x="1735" y="371"/>
                  <a:pt x="2129" y="764"/>
                  <a:pt x="2129" y="1250"/>
                </a:cubicBezTo>
                <a:cubicBezTo>
                  <a:pt x="2129" y="1736"/>
                  <a:pt x="1735" y="2129"/>
                  <a:pt x="1250" y="2129"/>
                </a:cubicBezTo>
                <a:cubicBezTo>
                  <a:pt x="764" y="2129"/>
                  <a:pt x="370" y="1736"/>
                  <a:pt x="370" y="1250"/>
                </a:cubicBezTo>
                <a:close/>
                <a:moveTo>
                  <a:pt x="2500" y="1250"/>
                </a:moveTo>
                <a:cubicBezTo>
                  <a:pt x="2500" y="560"/>
                  <a:pt x="1940" y="0"/>
                  <a:pt x="1250" y="0"/>
                </a:cubicBezTo>
                <a:cubicBezTo>
                  <a:pt x="559" y="0"/>
                  <a:pt x="0" y="560"/>
                  <a:pt x="0" y="1250"/>
                </a:cubicBezTo>
                <a:cubicBezTo>
                  <a:pt x="0" y="1940"/>
                  <a:pt x="559" y="2500"/>
                  <a:pt x="1250" y="2500"/>
                </a:cubicBezTo>
                <a:cubicBezTo>
                  <a:pt x="1940" y="2500"/>
                  <a:pt x="2500" y="1940"/>
                  <a:pt x="2500" y="1250"/>
                </a:cubicBezTo>
                <a:close/>
              </a:path>
            </a:pathLst>
          </a:custGeom>
          <a:solidFill>
            <a:srgbClr val="DE2921"/>
          </a:solidFill>
          <a:ln w="38100" cap="flat">
            <a:solidFill>
              <a:srgbClr val="221F2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8" name="Freeform 22"/>
          <p:cNvSpPr>
            <a:spLocks/>
          </p:cNvSpPr>
          <p:nvPr/>
        </p:nvSpPr>
        <p:spPr bwMode="auto">
          <a:xfrm>
            <a:off x="865188" y="1563688"/>
            <a:ext cx="230188" cy="406400"/>
          </a:xfrm>
          <a:custGeom>
            <a:avLst/>
            <a:gdLst>
              <a:gd name="T0" fmla="*/ 651 w 651"/>
              <a:gd name="T1" fmla="*/ 0 h 1156"/>
              <a:gd name="T2" fmla="*/ 651 w 651"/>
              <a:gd name="T3" fmla="*/ 1156 h 1156"/>
              <a:gd name="T4" fmla="*/ 332 w 651"/>
              <a:gd name="T5" fmla="*/ 1156 h 1156"/>
              <a:gd name="T6" fmla="*/ 332 w 651"/>
              <a:gd name="T7" fmla="*/ 400 h 1156"/>
              <a:gd name="T8" fmla="*/ 182 w 651"/>
              <a:gd name="T9" fmla="*/ 494 h 1156"/>
              <a:gd name="T10" fmla="*/ 0 w 651"/>
              <a:gd name="T11" fmla="*/ 564 h 1156"/>
              <a:gd name="T12" fmla="*/ 0 w 651"/>
              <a:gd name="T13" fmla="*/ 306 h 1156"/>
              <a:gd name="T14" fmla="*/ 251 w 651"/>
              <a:gd name="T15" fmla="*/ 181 h 1156"/>
              <a:gd name="T16" fmla="*/ 390 w 651"/>
              <a:gd name="T17" fmla="*/ 0 h 1156"/>
              <a:gd name="T18" fmla="*/ 651 w 651"/>
              <a:gd name="T19" fmla="*/ 0 h 1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51" h="1156">
                <a:moveTo>
                  <a:pt x="651" y="0"/>
                </a:moveTo>
                <a:lnTo>
                  <a:pt x="651" y="1156"/>
                </a:lnTo>
                <a:lnTo>
                  <a:pt x="332" y="1156"/>
                </a:lnTo>
                <a:lnTo>
                  <a:pt x="332" y="400"/>
                </a:lnTo>
                <a:cubicBezTo>
                  <a:pt x="280" y="439"/>
                  <a:pt x="230" y="470"/>
                  <a:pt x="182" y="494"/>
                </a:cubicBezTo>
                <a:cubicBezTo>
                  <a:pt x="134" y="518"/>
                  <a:pt x="73" y="542"/>
                  <a:pt x="0" y="564"/>
                </a:cubicBezTo>
                <a:lnTo>
                  <a:pt x="0" y="306"/>
                </a:lnTo>
                <a:cubicBezTo>
                  <a:pt x="108" y="272"/>
                  <a:pt x="191" y="230"/>
                  <a:pt x="251" y="181"/>
                </a:cubicBezTo>
                <a:cubicBezTo>
                  <a:pt x="310" y="132"/>
                  <a:pt x="357" y="72"/>
                  <a:pt x="390" y="0"/>
                </a:cubicBezTo>
                <a:lnTo>
                  <a:pt x="651" y="0"/>
                </a:lnTo>
                <a:close/>
              </a:path>
            </a:pathLst>
          </a:custGeom>
          <a:solidFill>
            <a:srgbClr val="DE2921"/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9" name="Freeform 23"/>
          <p:cNvSpPr>
            <a:spLocks/>
          </p:cNvSpPr>
          <p:nvPr/>
        </p:nvSpPr>
        <p:spPr bwMode="auto">
          <a:xfrm>
            <a:off x="279400" y="1277938"/>
            <a:ext cx="371475" cy="396875"/>
          </a:xfrm>
          <a:custGeom>
            <a:avLst/>
            <a:gdLst>
              <a:gd name="T0" fmla="*/ 489 w 1058"/>
              <a:gd name="T1" fmla="*/ 506 h 1130"/>
              <a:gd name="T2" fmla="*/ 1058 w 1058"/>
              <a:gd name="T3" fmla="*/ 434 h 1130"/>
              <a:gd name="T4" fmla="*/ 1004 w 1058"/>
              <a:gd name="T5" fmla="*/ 0 h 1130"/>
              <a:gd name="T6" fmla="*/ 434 w 1058"/>
              <a:gd name="T7" fmla="*/ 72 h 1130"/>
              <a:gd name="T8" fmla="*/ 0 w 1058"/>
              <a:gd name="T9" fmla="*/ 127 h 1130"/>
              <a:gd name="T10" fmla="*/ 55 w 1058"/>
              <a:gd name="T11" fmla="*/ 560 h 1130"/>
              <a:gd name="T12" fmla="*/ 127 w 1058"/>
              <a:gd name="T13" fmla="*/ 1130 h 1130"/>
              <a:gd name="T14" fmla="*/ 560 w 1058"/>
              <a:gd name="T15" fmla="*/ 1076 h 1130"/>
              <a:gd name="T16" fmla="*/ 489 w 1058"/>
              <a:gd name="T17" fmla="*/ 506 h 1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58" h="1130">
                <a:moveTo>
                  <a:pt x="489" y="506"/>
                </a:moveTo>
                <a:lnTo>
                  <a:pt x="1058" y="434"/>
                </a:lnTo>
                <a:lnTo>
                  <a:pt x="1004" y="0"/>
                </a:lnTo>
                <a:lnTo>
                  <a:pt x="434" y="72"/>
                </a:lnTo>
                <a:lnTo>
                  <a:pt x="0" y="127"/>
                </a:lnTo>
                <a:lnTo>
                  <a:pt x="55" y="560"/>
                </a:lnTo>
                <a:lnTo>
                  <a:pt x="127" y="1130"/>
                </a:lnTo>
                <a:lnTo>
                  <a:pt x="560" y="1076"/>
                </a:lnTo>
                <a:lnTo>
                  <a:pt x="489" y="506"/>
                </a:lnTo>
                <a:close/>
              </a:path>
            </a:pathLst>
          </a:custGeom>
          <a:solidFill>
            <a:srgbClr val="DE2921"/>
          </a:solidFill>
          <a:ln w="38100" cap="flat">
            <a:solidFill>
              <a:srgbClr val="221F2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2" name="AutoShape 25"/>
          <p:cNvSpPr>
            <a:spLocks noChangeAspect="1" noChangeArrowheads="1" noTextEdit="1"/>
          </p:cNvSpPr>
          <p:nvPr/>
        </p:nvSpPr>
        <p:spPr bwMode="auto">
          <a:xfrm>
            <a:off x="3440113" y="2671763"/>
            <a:ext cx="896937" cy="89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3" name="Freeform 27"/>
          <p:cNvSpPr>
            <a:spLocks/>
          </p:cNvSpPr>
          <p:nvPr/>
        </p:nvSpPr>
        <p:spPr bwMode="auto">
          <a:xfrm>
            <a:off x="3732213" y="2928938"/>
            <a:ext cx="319087" cy="390525"/>
          </a:xfrm>
          <a:custGeom>
            <a:avLst/>
            <a:gdLst>
              <a:gd name="T0" fmla="*/ 948 w 948"/>
              <a:gd name="T1" fmla="*/ 1156 h 1156"/>
              <a:gd name="T2" fmla="*/ 0 w 948"/>
              <a:gd name="T3" fmla="*/ 1156 h 1156"/>
              <a:gd name="T4" fmla="*/ 99 w 948"/>
              <a:gd name="T5" fmla="*/ 892 h 1156"/>
              <a:gd name="T6" fmla="*/ 409 w 948"/>
              <a:gd name="T7" fmla="*/ 600 h 1156"/>
              <a:gd name="T8" fmla="*/ 587 w 948"/>
              <a:gd name="T9" fmla="*/ 443 h 1156"/>
              <a:gd name="T10" fmla="*/ 626 w 948"/>
              <a:gd name="T11" fmla="*/ 342 h 1156"/>
              <a:gd name="T12" fmla="*/ 588 w 948"/>
              <a:gd name="T13" fmla="*/ 253 h 1156"/>
              <a:gd name="T14" fmla="*/ 491 w 948"/>
              <a:gd name="T15" fmla="*/ 216 h 1156"/>
              <a:gd name="T16" fmla="*/ 392 w 948"/>
              <a:gd name="T17" fmla="*/ 254 h 1156"/>
              <a:gd name="T18" fmla="*/ 340 w 948"/>
              <a:gd name="T19" fmla="*/ 389 h 1156"/>
              <a:gd name="T20" fmla="*/ 24 w 948"/>
              <a:gd name="T21" fmla="*/ 363 h 1156"/>
              <a:gd name="T22" fmla="*/ 92 w 948"/>
              <a:gd name="T23" fmla="*/ 155 h 1156"/>
              <a:gd name="T24" fmla="*/ 232 w 948"/>
              <a:gd name="T25" fmla="*/ 40 h 1156"/>
              <a:gd name="T26" fmla="*/ 482 w 948"/>
              <a:gd name="T27" fmla="*/ 0 h 1156"/>
              <a:gd name="T28" fmla="*/ 742 w 948"/>
              <a:gd name="T29" fmla="*/ 38 h 1156"/>
              <a:gd name="T30" fmla="*/ 887 w 948"/>
              <a:gd name="T31" fmla="*/ 155 h 1156"/>
              <a:gd name="T32" fmla="*/ 940 w 948"/>
              <a:gd name="T33" fmla="*/ 331 h 1156"/>
              <a:gd name="T34" fmla="*/ 879 w 948"/>
              <a:gd name="T35" fmla="*/ 529 h 1156"/>
              <a:gd name="T36" fmla="*/ 658 w 948"/>
              <a:gd name="T37" fmla="*/ 737 h 1156"/>
              <a:gd name="T38" fmla="*/ 530 w 948"/>
              <a:gd name="T39" fmla="*/ 830 h 1156"/>
              <a:gd name="T40" fmla="*/ 455 w 948"/>
              <a:gd name="T41" fmla="*/ 899 h 1156"/>
              <a:gd name="T42" fmla="*/ 948 w 948"/>
              <a:gd name="T43" fmla="*/ 899 h 1156"/>
              <a:gd name="T44" fmla="*/ 948 w 948"/>
              <a:gd name="T45" fmla="*/ 1156 h 1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948" h="1156">
                <a:moveTo>
                  <a:pt x="948" y="1156"/>
                </a:moveTo>
                <a:lnTo>
                  <a:pt x="0" y="1156"/>
                </a:lnTo>
                <a:cubicBezTo>
                  <a:pt x="11" y="1062"/>
                  <a:pt x="44" y="974"/>
                  <a:pt x="99" y="892"/>
                </a:cubicBezTo>
                <a:cubicBezTo>
                  <a:pt x="154" y="810"/>
                  <a:pt x="258" y="712"/>
                  <a:pt x="409" y="600"/>
                </a:cubicBezTo>
                <a:cubicBezTo>
                  <a:pt x="502" y="531"/>
                  <a:pt x="561" y="479"/>
                  <a:pt x="587" y="443"/>
                </a:cubicBezTo>
                <a:cubicBezTo>
                  <a:pt x="613" y="408"/>
                  <a:pt x="626" y="374"/>
                  <a:pt x="626" y="342"/>
                </a:cubicBezTo>
                <a:cubicBezTo>
                  <a:pt x="626" y="307"/>
                  <a:pt x="613" y="277"/>
                  <a:pt x="588" y="253"/>
                </a:cubicBezTo>
                <a:cubicBezTo>
                  <a:pt x="562" y="228"/>
                  <a:pt x="530" y="216"/>
                  <a:pt x="491" y="216"/>
                </a:cubicBezTo>
                <a:cubicBezTo>
                  <a:pt x="450" y="216"/>
                  <a:pt x="417" y="229"/>
                  <a:pt x="392" y="254"/>
                </a:cubicBezTo>
                <a:cubicBezTo>
                  <a:pt x="366" y="280"/>
                  <a:pt x="349" y="325"/>
                  <a:pt x="340" y="389"/>
                </a:cubicBezTo>
                <a:lnTo>
                  <a:pt x="24" y="363"/>
                </a:lnTo>
                <a:cubicBezTo>
                  <a:pt x="37" y="274"/>
                  <a:pt x="59" y="205"/>
                  <a:pt x="92" y="155"/>
                </a:cubicBezTo>
                <a:cubicBezTo>
                  <a:pt x="125" y="105"/>
                  <a:pt x="172" y="67"/>
                  <a:pt x="232" y="40"/>
                </a:cubicBezTo>
                <a:cubicBezTo>
                  <a:pt x="292" y="13"/>
                  <a:pt x="376" y="0"/>
                  <a:pt x="482" y="0"/>
                </a:cubicBezTo>
                <a:cubicBezTo>
                  <a:pt x="593" y="0"/>
                  <a:pt x="680" y="13"/>
                  <a:pt x="742" y="38"/>
                </a:cubicBezTo>
                <a:cubicBezTo>
                  <a:pt x="803" y="63"/>
                  <a:pt x="852" y="102"/>
                  <a:pt x="887" y="155"/>
                </a:cubicBezTo>
                <a:cubicBezTo>
                  <a:pt x="923" y="207"/>
                  <a:pt x="940" y="266"/>
                  <a:pt x="940" y="331"/>
                </a:cubicBezTo>
                <a:cubicBezTo>
                  <a:pt x="940" y="400"/>
                  <a:pt x="920" y="466"/>
                  <a:pt x="879" y="529"/>
                </a:cubicBezTo>
                <a:cubicBezTo>
                  <a:pt x="839" y="593"/>
                  <a:pt x="765" y="662"/>
                  <a:pt x="658" y="737"/>
                </a:cubicBezTo>
                <a:cubicBezTo>
                  <a:pt x="594" y="781"/>
                  <a:pt x="552" y="812"/>
                  <a:pt x="530" y="830"/>
                </a:cubicBezTo>
                <a:cubicBezTo>
                  <a:pt x="509" y="847"/>
                  <a:pt x="484" y="870"/>
                  <a:pt x="455" y="899"/>
                </a:cubicBezTo>
                <a:lnTo>
                  <a:pt x="948" y="899"/>
                </a:lnTo>
                <a:lnTo>
                  <a:pt x="948" y="1156"/>
                </a:lnTo>
                <a:close/>
              </a:path>
            </a:pathLst>
          </a:custGeom>
          <a:solidFill>
            <a:srgbClr val="DE2921"/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4" name="Freeform 28"/>
          <p:cNvSpPr>
            <a:spLocks noEditPoints="1"/>
          </p:cNvSpPr>
          <p:nvPr/>
        </p:nvSpPr>
        <p:spPr bwMode="auto">
          <a:xfrm>
            <a:off x="3470275" y="2701925"/>
            <a:ext cx="842962" cy="844550"/>
          </a:xfrm>
          <a:custGeom>
            <a:avLst/>
            <a:gdLst>
              <a:gd name="T0" fmla="*/ 371 w 2500"/>
              <a:gd name="T1" fmla="*/ 1250 h 2500"/>
              <a:gd name="T2" fmla="*/ 1250 w 2500"/>
              <a:gd name="T3" fmla="*/ 371 h 2500"/>
              <a:gd name="T4" fmla="*/ 2129 w 2500"/>
              <a:gd name="T5" fmla="*/ 1250 h 2500"/>
              <a:gd name="T6" fmla="*/ 1250 w 2500"/>
              <a:gd name="T7" fmla="*/ 2129 h 2500"/>
              <a:gd name="T8" fmla="*/ 371 w 2500"/>
              <a:gd name="T9" fmla="*/ 1250 h 2500"/>
              <a:gd name="T10" fmla="*/ 2500 w 2500"/>
              <a:gd name="T11" fmla="*/ 1250 h 2500"/>
              <a:gd name="T12" fmla="*/ 1250 w 2500"/>
              <a:gd name="T13" fmla="*/ 0 h 2500"/>
              <a:gd name="T14" fmla="*/ 0 w 2500"/>
              <a:gd name="T15" fmla="*/ 1250 h 2500"/>
              <a:gd name="T16" fmla="*/ 1250 w 2500"/>
              <a:gd name="T17" fmla="*/ 2500 h 2500"/>
              <a:gd name="T18" fmla="*/ 2500 w 2500"/>
              <a:gd name="T19" fmla="*/ 1250 h 2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500" h="2500">
                <a:moveTo>
                  <a:pt x="371" y="1250"/>
                </a:moveTo>
                <a:cubicBezTo>
                  <a:pt x="371" y="764"/>
                  <a:pt x="764" y="371"/>
                  <a:pt x="1250" y="371"/>
                </a:cubicBezTo>
                <a:cubicBezTo>
                  <a:pt x="1736" y="371"/>
                  <a:pt x="2129" y="764"/>
                  <a:pt x="2129" y="1250"/>
                </a:cubicBezTo>
                <a:cubicBezTo>
                  <a:pt x="2129" y="1736"/>
                  <a:pt x="1736" y="2129"/>
                  <a:pt x="1250" y="2129"/>
                </a:cubicBezTo>
                <a:cubicBezTo>
                  <a:pt x="764" y="2129"/>
                  <a:pt x="371" y="1736"/>
                  <a:pt x="371" y="1250"/>
                </a:cubicBezTo>
                <a:close/>
                <a:moveTo>
                  <a:pt x="2500" y="1250"/>
                </a:moveTo>
                <a:cubicBezTo>
                  <a:pt x="2500" y="560"/>
                  <a:pt x="1940" y="0"/>
                  <a:pt x="1250" y="0"/>
                </a:cubicBezTo>
                <a:cubicBezTo>
                  <a:pt x="560" y="0"/>
                  <a:pt x="0" y="560"/>
                  <a:pt x="0" y="1250"/>
                </a:cubicBezTo>
                <a:cubicBezTo>
                  <a:pt x="0" y="1940"/>
                  <a:pt x="560" y="2500"/>
                  <a:pt x="1250" y="2500"/>
                </a:cubicBezTo>
                <a:cubicBezTo>
                  <a:pt x="1940" y="2500"/>
                  <a:pt x="2500" y="1940"/>
                  <a:pt x="2500" y="1250"/>
                </a:cubicBezTo>
                <a:close/>
              </a:path>
            </a:pathLst>
          </a:custGeom>
          <a:solidFill>
            <a:srgbClr val="DE2921"/>
          </a:solidFill>
          <a:ln w="38100" cap="flat">
            <a:solidFill>
              <a:srgbClr val="221F2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6" name="AutoShape 30"/>
          <p:cNvSpPr>
            <a:spLocks noChangeAspect="1" noChangeArrowheads="1" noTextEdit="1"/>
          </p:cNvSpPr>
          <p:nvPr/>
        </p:nvSpPr>
        <p:spPr bwMode="auto">
          <a:xfrm>
            <a:off x="5724525" y="3275013"/>
            <a:ext cx="933450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7" name="Freeform 32"/>
          <p:cNvSpPr>
            <a:spLocks noEditPoints="1"/>
          </p:cNvSpPr>
          <p:nvPr/>
        </p:nvSpPr>
        <p:spPr bwMode="auto">
          <a:xfrm>
            <a:off x="5756275" y="3306763"/>
            <a:ext cx="877888" cy="879475"/>
          </a:xfrm>
          <a:custGeom>
            <a:avLst/>
            <a:gdLst>
              <a:gd name="T0" fmla="*/ 371 w 2500"/>
              <a:gd name="T1" fmla="*/ 1250 h 2500"/>
              <a:gd name="T2" fmla="*/ 1250 w 2500"/>
              <a:gd name="T3" fmla="*/ 371 h 2500"/>
              <a:gd name="T4" fmla="*/ 2129 w 2500"/>
              <a:gd name="T5" fmla="*/ 1250 h 2500"/>
              <a:gd name="T6" fmla="*/ 1250 w 2500"/>
              <a:gd name="T7" fmla="*/ 2129 h 2500"/>
              <a:gd name="T8" fmla="*/ 371 w 2500"/>
              <a:gd name="T9" fmla="*/ 1250 h 2500"/>
              <a:gd name="T10" fmla="*/ 2500 w 2500"/>
              <a:gd name="T11" fmla="*/ 1250 h 2500"/>
              <a:gd name="T12" fmla="*/ 1250 w 2500"/>
              <a:gd name="T13" fmla="*/ 0 h 2500"/>
              <a:gd name="T14" fmla="*/ 0 w 2500"/>
              <a:gd name="T15" fmla="*/ 1250 h 2500"/>
              <a:gd name="T16" fmla="*/ 1250 w 2500"/>
              <a:gd name="T17" fmla="*/ 2500 h 2500"/>
              <a:gd name="T18" fmla="*/ 2500 w 2500"/>
              <a:gd name="T19" fmla="*/ 1250 h 2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500" h="2500">
                <a:moveTo>
                  <a:pt x="371" y="1250"/>
                </a:moveTo>
                <a:cubicBezTo>
                  <a:pt x="371" y="764"/>
                  <a:pt x="764" y="371"/>
                  <a:pt x="1250" y="371"/>
                </a:cubicBezTo>
                <a:cubicBezTo>
                  <a:pt x="1736" y="371"/>
                  <a:pt x="2129" y="764"/>
                  <a:pt x="2129" y="1250"/>
                </a:cubicBezTo>
                <a:cubicBezTo>
                  <a:pt x="2129" y="1736"/>
                  <a:pt x="1736" y="2129"/>
                  <a:pt x="1250" y="2129"/>
                </a:cubicBezTo>
                <a:cubicBezTo>
                  <a:pt x="764" y="2129"/>
                  <a:pt x="371" y="1736"/>
                  <a:pt x="371" y="1250"/>
                </a:cubicBezTo>
                <a:close/>
                <a:moveTo>
                  <a:pt x="2500" y="1250"/>
                </a:moveTo>
                <a:cubicBezTo>
                  <a:pt x="2500" y="560"/>
                  <a:pt x="1940" y="0"/>
                  <a:pt x="1250" y="0"/>
                </a:cubicBezTo>
                <a:cubicBezTo>
                  <a:pt x="560" y="0"/>
                  <a:pt x="0" y="560"/>
                  <a:pt x="0" y="1250"/>
                </a:cubicBezTo>
                <a:cubicBezTo>
                  <a:pt x="0" y="1940"/>
                  <a:pt x="560" y="2500"/>
                  <a:pt x="1250" y="2500"/>
                </a:cubicBezTo>
                <a:cubicBezTo>
                  <a:pt x="1940" y="2500"/>
                  <a:pt x="2500" y="1940"/>
                  <a:pt x="2500" y="1250"/>
                </a:cubicBezTo>
                <a:close/>
              </a:path>
            </a:pathLst>
          </a:custGeom>
          <a:solidFill>
            <a:srgbClr val="DE2921"/>
          </a:solidFill>
          <a:ln w="38100" cap="flat">
            <a:solidFill>
              <a:srgbClr val="221F2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8" name="Freeform 33"/>
          <p:cNvSpPr>
            <a:spLocks noEditPoints="1"/>
          </p:cNvSpPr>
          <p:nvPr/>
        </p:nvSpPr>
        <p:spPr bwMode="auto">
          <a:xfrm>
            <a:off x="6019800" y="3543300"/>
            <a:ext cx="349250" cy="406400"/>
          </a:xfrm>
          <a:custGeom>
            <a:avLst/>
            <a:gdLst>
              <a:gd name="T0" fmla="*/ 575 w 993"/>
              <a:gd name="T1" fmla="*/ 943 h 1156"/>
              <a:gd name="T2" fmla="*/ 0 w 993"/>
              <a:gd name="T3" fmla="*/ 943 h 1156"/>
              <a:gd name="T4" fmla="*/ 0 w 993"/>
              <a:gd name="T5" fmla="*/ 684 h 1156"/>
              <a:gd name="T6" fmla="*/ 575 w 993"/>
              <a:gd name="T7" fmla="*/ 0 h 1156"/>
              <a:gd name="T8" fmla="*/ 850 w 993"/>
              <a:gd name="T9" fmla="*/ 0 h 1156"/>
              <a:gd name="T10" fmla="*/ 850 w 993"/>
              <a:gd name="T11" fmla="*/ 699 h 1156"/>
              <a:gd name="T12" fmla="*/ 993 w 993"/>
              <a:gd name="T13" fmla="*/ 699 h 1156"/>
              <a:gd name="T14" fmla="*/ 993 w 993"/>
              <a:gd name="T15" fmla="*/ 943 h 1156"/>
              <a:gd name="T16" fmla="*/ 850 w 993"/>
              <a:gd name="T17" fmla="*/ 943 h 1156"/>
              <a:gd name="T18" fmla="*/ 850 w 993"/>
              <a:gd name="T19" fmla="*/ 1156 h 1156"/>
              <a:gd name="T20" fmla="*/ 575 w 993"/>
              <a:gd name="T21" fmla="*/ 1156 h 1156"/>
              <a:gd name="T22" fmla="*/ 575 w 993"/>
              <a:gd name="T23" fmla="*/ 943 h 1156"/>
              <a:gd name="T24" fmla="*/ 575 w 993"/>
              <a:gd name="T25" fmla="*/ 699 h 1156"/>
              <a:gd name="T26" fmla="*/ 575 w 993"/>
              <a:gd name="T27" fmla="*/ 340 h 1156"/>
              <a:gd name="T28" fmla="*/ 271 w 993"/>
              <a:gd name="T29" fmla="*/ 699 h 1156"/>
              <a:gd name="T30" fmla="*/ 575 w 993"/>
              <a:gd name="T31" fmla="*/ 699 h 1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993" h="1156">
                <a:moveTo>
                  <a:pt x="575" y="943"/>
                </a:moveTo>
                <a:lnTo>
                  <a:pt x="0" y="943"/>
                </a:lnTo>
                <a:lnTo>
                  <a:pt x="0" y="684"/>
                </a:lnTo>
                <a:lnTo>
                  <a:pt x="575" y="0"/>
                </a:lnTo>
                <a:lnTo>
                  <a:pt x="850" y="0"/>
                </a:lnTo>
                <a:lnTo>
                  <a:pt x="850" y="699"/>
                </a:lnTo>
                <a:lnTo>
                  <a:pt x="993" y="699"/>
                </a:lnTo>
                <a:lnTo>
                  <a:pt x="993" y="943"/>
                </a:lnTo>
                <a:lnTo>
                  <a:pt x="850" y="943"/>
                </a:lnTo>
                <a:lnTo>
                  <a:pt x="850" y="1156"/>
                </a:lnTo>
                <a:lnTo>
                  <a:pt x="575" y="1156"/>
                </a:lnTo>
                <a:lnTo>
                  <a:pt x="575" y="943"/>
                </a:lnTo>
                <a:close/>
                <a:moveTo>
                  <a:pt x="575" y="699"/>
                </a:moveTo>
                <a:lnTo>
                  <a:pt x="575" y="340"/>
                </a:lnTo>
                <a:lnTo>
                  <a:pt x="271" y="699"/>
                </a:lnTo>
                <a:lnTo>
                  <a:pt x="575" y="699"/>
                </a:lnTo>
                <a:close/>
              </a:path>
            </a:pathLst>
          </a:custGeom>
          <a:solidFill>
            <a:srgbClr val="DE2921"/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pSp>
        <p:nvGrpSpPr>
          <p:cNvPr id="29" name="Group 36"/>
          <p:cNvGrpSpPr>
            <a:grpSpLocks noChangeAspect="1"/>
          </p:cNvGrpSpPr>
          <p:nvPr/>
        </p:nvGrpSpPr>
        <p:grpSpPr bwMode="auto">
          <a:xfrm>
            <a:off x="6653213" y="3678238"/>
            <a:ext cx="1792287" cy="590550"/>
            <a:chOff x="4191" y="2317"/>
            <a:chExt cx="1129" cy="372"/>
          </a:xfrm>
        </p:grpSpPr>
        <p:sp>
          <p:nvSpPr>
            <p:cNvPr id="30" name="AutoShape 35"/>
            <p:cNvSpPr>
              <a:spLocks noChangeAspect="1" noChangeArrowheads="1" noTextEdit="1"/>
            </p:cNvSpPr>
            <p:nvPr/>
          </p:nvSpPr>
          <p:spPr bwMode="auto">
            <a:xfrm>
              <a:off x="4191" y="2317"/>
              <a:ext cx="1129" cy="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1" name="Freeform 37"/>
            <p:cNvSpPr>
              <a:spLocks/>
            </p:cNvSpPr>
            <p:nvPr/>
          </p:nvSpPr>
          <p:spPr bwMode="auto">
            <a:xfrm>
              <a:off x="4202" y="2355"/>
              <a:ext cx="99" cy="112"/>
            </a:xfrm>
            <a:custGeom>
              <a:avLst/>
              <a:gdLst>
                <a:gd name="T0" fmla="*/ 0 w 572"/>
                <a:gd name="T1" fmla="*/ 433 h 653"/>
                <a:gd name="T2" fmla="*/ 185 w 572"/>
                <a:gd name="T3" fmla="*/ 421 h 653"/>
                <a:gd name="T4" fmla="*/ 210 w 572"/>
                <a:gd name="T5" fmla="*/ 490 h 653"/>
                <a:gd name="T6" fmla="*/ 296 w 572"/>
                <a:gd name="T7" fmla="*/ 528 h 653"/>
                <a:gd name="T8" fmla="*/ 360 w 572"/>
                <a:gd name="T9" fmla="*/ 509 h 653"/>
                <a:gd name="T10" fmla="*/ 383 w 572"/>
                <a:gd name="T11" fmla="*/ 463 h 653"/>
                <a:gd name="T12" fmla="*/ 361 w 572"/>
                <a:gd name="T13" fmla="*/ 419 h 653"/>
                <a:gd name="T14" fmla="*/ 262 w 572"/>
                <a:gd name="T15" fmla="*/ 383 h 653"/>
                <a:gd name="T16" fmla="*/ 79 w 572"/>
                <a:gd name="T17" fmla="*/ 306 h 653"/>
                <a:gd name="T18" fmla="*/ 24 w 572"/>
                <a:gd name="T19" fmla="*/ 184 h 653"/>
                <a:gd name="T20" fmla="*/ 52 w 572"/>
                <a:gd name="T21" fmla="*/ 93 h 653"/>
                <a:gd name="T22" fmla="*/ 137 w 572"/>
                <a:gd name="T23" fmla="*/ 25 h 653"/>
                <a:gd name="T24" fmla="*/ 292 w 572"/>
                <a:gd name="T25" fmla="*/ 0 h 653"/>
                <a:gd name="T26" fmla="*/ 476 w 572"/>
                <a:gd name="T27" fmla="*/ 45 h 653"/>
                <a:gd name="T28" fmla="*/ 552 w 572"/>
                <a:gd name="T29" fmla="*/ 188 h 653"/>
                <a:gd name="T30" fmla="*/ 369 w 572"/>
                <a:gd name="T31" fmla="*/ 199 h 653"/>
                <a:gd name="T32" fmla="*/ 338 w 572"/>
                <a:gd name="T33" fmla="*/ 137 h 653"/>
                <a:gd name="T34" fmla="*/ 273 w 572"/>
                <a:gd name="T35" fmla="*/ 117 h 653"/>
                <a:gd name="T36" fmla="*/ 222 w 572"/>
                <a:gd name="T37" fmla="*/ 132 h 653"/>
                <a:gd name="T38" fmla="*/ 204 w 572"/>
                <a:gd name="T39" fmla="*/ 167 h 653"/>
                <a:gd name="T40" fmla="*/ 218 w 572"/>
                <a:gd name="T41" fmla="*/ 194 h 653"/>
                <a:gd name="T42" fmla="*/ 284 w 572"/>
                <a:gd name="T43" fmla="*/ 217 h 653"/>
                <a:gd name="T44" fmla="*/ 467 w 572"/>
                <a:gd name="T45" fmla="*/ 273 h 653"/>
                <a:gd name="T46" fmla="*/ 547 w 572"/>
                <a:gd name="T47" fmla="*/ 343 h 653"/>
                <a:gd name="T48" fmla="*/ 572 w 572"/>
                <a:gd name="T49" fmla="*/ 436 h 653"/>
                <a:gd name="T50" fmla="*/ 539 w 572"/>
                <a:gd name="T51" fmla="*/ 548 h 653"/>
                <a:gd name="T52" fmla="*/ 445 w 572"/>
                <a:gd name="T53" fmla="*/ 626 h 653"/>
                <a:gd name="T54" fmla="*/ 293 w 572"/>
                <a:gd name="T55" fmla="*/ 653 h 653"/>
                <a:gd name="T56" fmla="*/ 70 w 572"/>
                <a:gd name="T57" fmla="*/ 591 h 653"/>
                <a:gd name="T58" fmla="*/ 0 w 572"/>
                <a:gd name="T59" fmla="*/ 433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72" h="653">
                  <a:moveTo>
                    <a:pt x="0" y="433"/>
                  </a:moveTo>
                  <a:lnTo>
                    <a:pt x="185" y="421"/>
                  </a:lnTo>
                  <a:cubicBezTo>
                    <a:pt x="189" y="452"/>
                    <a:pt x="197" y="474"/>
                    <a:pt x="210" y="490"/>
                  </a:cubicBezTo>
                  <a:cubicBezTo>
                    <a:pt x="230" y="516"/>
                    <a:pt x="258" y="528"/>
                    <a:pt x="296" y="528"/>
                  </a:cubicBezTo>
                  <a:cubicBezTo>
                    <a:pt x="324" y="528"/>
                    <a:pt x="345" y="522"/>
                    <a:pt x="360" y="509"/>
                  </a:cubicBezTo>
                  <a:cubicBezTo>
                    <a:pt x="375" y="496"/>
                    <a:pt x="383" y="480"/>
                    <a:pt x="383" y="463"/>
                  </a:cubicBezTo>
                  <a:cubicBezTo>
                    <a:pt x="383" y="447"/>
                    <a:pt x="376" y="432"/>
                    <a:pt x="361" y="419"/>
                  </a:cubicBezTo>
                  <a:cubicBezTo>
                    <a:pt x="347" y="406"/>
                    <a:pt x="314" y="394"/>
                    <a:pt x="262" y="383"/>
                  </a:cubicBezTo>
                  <a:cubicBezTo>
                    <a:pt x="176" y="364"/>
                    <a:pt x="115" y="338"/>
                    <a:pt x="79" y="306"/>
                  </a:cubicBezTo>
                  <a:cubicBezTo>
                    <a:pt x="42" y="274"/>
                    <a:pt x="24" y="234"/>
                    <a:pt x="24" y="184"/>
                  </a:cubicBezTo>
                  <a:cubicBezTo>
                    <a:pt x="24" y="152"/>
                    <a:pt x="33" y="121"/>
                    <a:pt x="52" y="93"/>
                  </a:cubicBezTo>
                  <a:cubicBezTo>
                    <a:pt x="71" y="64"/>
                    <a:pt x="99" y="41"/>
                    <a:pt x="137" y="25"/>
                  </a:cubicBezTo>
                  <a:cubicBezTo>
                    <a:pt x="174" y="8"/>
                    <a:pt x="226" y="0"/>
                    <a:pt x="292" y="0"/>
                  </a:cubicBezTo>
                  <a:cubicBezTo>
                    <a:pt x="373" y="0"/>
                    <a:pt x="434" y="15"/>
                    <a:pt x="476" y="45"/>
                  </a:cubicBezTo>
                  <a:cubicBezTo>
                    <a:pt x="519" y="75"/>
                    <a:pt x="544" y="123"/>
                    <a:pt x="552" y="188"/>
                  </a:cubicBezTo>
                  <a:lnTo>
                    <a:pt x="369" y="199"/>
                  </a:lnTo>
                  <a:cubicBezTo>
                    <a:pt x="364" y="171"/>
                    <a:pt x="353" y="150"/>
                    <a:pt x="338" y="137"/>
                  </a:cubicBezTo>
                  <a:cubicBezTo>
                    <a:pt x="322" y="124"/>
                    <a:pt x="301" y="117"/>
                    <a:pt x="273" y="117"/>
                  </a:cubicBezTo>
                  <a:cubicBezTo>
                    <a:pt x="250" y="117"/>
                    <a:pt x="233" y="122"/>
                    <a:pt x="222" y="132"/>
                  </a:cubicBezTo>
                  <a:cubicBezTo>
                    <a:pt x="210" y="141"/>
                    <a:pt x="204" y="153"/>
                    <a:pt x="204" y="167"/>
                  </a:cubicBezTo>
                  <a:cubicBezTo>
                    <a:pt x="204" y="177"/>
                    <a:pt x="209" y="186"/>
                    <a:pt x="218" y="194"/>
                  </a:cubicBezTo>
                  <a:cubicBezTo>
                    <a:pt x="227" y="202"/>
                    <a:pt x="249" y="210"/>
                    <a:pt x="284" y="217"/>
                  </a:cubicBezTo>
                  <a:cubicBezTo>
                    <a:pt x="369" y="235"/>
                    <a:pt x="430" y="254"/>
                    <a:pt x="467" y="273"/>
                  </a:cubicBezTo>
                  <a:cubicBezTo>
                    <a:pt x="504" y="292"/>
                    <a:pt x="530" y="315"/>
                    <a:pt x="547" y="343"/>
                  </a:cubicBezTo>
                  <a:cubicBezTo>
                    <a:pt x="564" y="371"/>
                    <a:pt x="572" y="402"/>
                    <a:pt x="572" y="436"/>
                  </a:cubicBezTo>
                  <a:cubicBezTo>
                    <a:pt x="572" y="477"/>
                    <a:pt x="561" y="514"/>
                    <a:pt x="539" y="548"/>
                  </a:cubicBezTo>
                  <a:cubicBezTo>
                    <a:pt x="516" y="583"/>
                    <a:pt x="485" y="608"/>
                    <a:pt x="445" y="626"/>
                  </a:cubicBezTo>
                  <a:cubicBezTo>
                    <a:pt x="405" y="644"/>
                    <a:pt x="354" y="653"/>
                    <a:pt x="293" y="653"/>
                  </a:cubicBezTo>
                  <a:cubicBezTo>
                    <a:pt x="186" y="653"/>
                    <a:pt x="111" y="632"/>
                    <a:pt x="70" y="591"/>
                  </a:cubicBezTo>
                  <a:cubicBezTo>
                    <a:pt x="29" y="549"/>
                    <a:pt x="5" y="497"/>
                    <a:pt x="0" y="433"/>
                  </a:cubicBezTo>
                  <a:close/>
                </a:path>
              </a:pathLst>
            </a:custGeom>
            <a:solidFill>
              <a:srgbClr val="DE29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360" name="Freeform 38"/>
            <p:cNvSpPr>
              <a:spLocks noEditPoints="1"/>
            </p:cNvSpPr>
            <p:nvPr/>
          </p:nvSpPr>
          <p:spPr bwMode="auto">
            <a:xfrm>
              <a:off x="4307" y="2330"/>
              <a:ext cx="118" cy="135"/>
            </a:xfrm>
            <a:custGeom>
              <a:avLst/>
              <a:gdLst>
                <a:gd name="T0" fmla="*/ 452 w 688"/>
                <a:gd name="T1" fmla="*/ 685 h 789"/>
                <a:gd name="T2" fmla="*/ 231 w 688"/>
                <a:gd name="T3" fmla="*/ 685 h 789"/>
                <a:gd name="T4" fmla="*/ 199 w 688"/>
                <a:gd name="T5" fmla="*/ 789 h 789"/>
                <a:gd name="T6" fmla="*/ 0 w 688"/>
                <a:gd name="T7" fmla="*/ 789 h 789"/>
                <a:gd name="T8" fmla="*/ 238 w 688"/>
                <a:gd name="T9" fmla="*/ 157 h 789"/>
                <a:gd name="T10" fmla="*/ 451 w 688"/>
                <a:gd name="T11" fmla="*/ 157 h 789"/>
                <a:gd name="T12" fmla="*/ 688 w 688"/>
                <a:gd name="T13" fmla="*/ 789 h 789"/>
                <a:gd name="T14" fmla="*/ 484 w 688"/>
                <a:gd name="T15" fmla="*/ 789 h 789"/>
                <a:gd name="T16" fmla="*/ 452 w 688"/>
                <a:gd name="T17" fmla="*/ 685 h 789"/>
                <a:gd name="T18" fmla="*/ 411 w 688"/>
                <a:gd name="T19" fmla="*/ 548 h 789"/>
                <a:gd name="T20" fmla="*/ 342 w 688"/>
                <a:gd name="T21" fmla="*/ 321 h 789"/>
                <a:gd name="T22" fmla="*/ 272 w 688"/>
                <a:gd name="T23" fmla="*/ 548 h 789"/>
                <a:gd name="T24" fmla="*/ 411 w 688"/>
                <a:gd name="T25" fmla="*/ 548 h 789"/>
                <a:gd name="T26" fmla="*/ 430 w 688"/>
                <a:gd name="T27" fmla="*/ 0 h 789"/>
                <a:gd name="T28" fmla="*/ 498 w 688"/>
                <a:gd name="T29" fmla="*/ 0 h 789"/>
                <a:gd name="T30" fmla="*/ 499 w 688"/>
                <a:gd name="T31" fmla="*/ 20 h 789"/>
                <a:gd name="T32" fmla="*/ 475 w 688"/>
                <a:gd name="T33" fmla="*/ 94 h 789"/>
                <a:gd name="T34" fmla="*/ 413 w 688"/>
                <a:gd name="T35" fmla="*/ 120 h 789"/>
                <a:gd name="T36" fmla="*/ 329 w 688"/>
                <a:gd name="T37" fmla="*/ 98 h 789"/>
                <a:gd name="T38" fmla="*/ 282 w 688"/>
                <a:gd name="T39" fmla="*/ 84 h 789"/>
                <a:gd name="T40" fmla="*/ 263 w 688"/>
                <a:gd name="T41" fmla="*/ 92 h 789"/>
                <a:gd name="T42" fmla="*/ 256 w 688"/>
                <a:gd name="T43" fmla="*/ 120 h 789"/>
                <a:gd name="T44" fmla="*/ 189 w 688"/>
                <a:gd name="T45" fmla="*/ 120 h 789"/>
                <a:gd name="T46" fmla="*/ 188 w 688"/>
                <a:gd name="T47" fmla="*/ 101 h 789"/>
                <a:gd name="T48" fmla="*/ 214 w 688"/>
                <a:gd name="T49" fmla="*/ 28 h 789"/>
                <a:gd name="T50" fmla="*/ 274 w 688"/>
                <a:gd name="T51" fmla="*/ 0 h 789"/>
                <a:gd name="T52" fmla="*/ 302 w 688"/>
                <a:gd name="T53" fmla="*/ 4 h 789"/>
                <a:gd name="T54" fmla="*/ 351 w 688"/>
                <a:gd name="T55" fmla="*/ 22 h 789"/>
                <a:gd name="T56" fmla="*/ 404 w 688"/>
                <a:gd name="T57" fmla="*/ 38 h 789"/>
                <a:gd name="T58" fmla="*/ 422 w 688"/>
                <a:gd name="T59" fmla="*/ 30 h 789"/>
                <a:gd name="T60" fmla="*/ 430 w 688"/>
                <a:gd name="T61" fmla="*/ 0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88" h="789">
                  <a:moveTo>
                    <a:pt x="452" y="685"/>
                  </a:moveTo>
                  <a:lnTo>
                    <a:pt x="231" y="685"/>
                  </a:lnTo>
                  <a:lnTo>
                    <a:pt x="199" y="789"/>
                  </a:lnTo>
                  <a:lnTo>
                    <a:pt x="0" y="789"/>
                  </a:lnTo>
                  <a:lnTo>
                    <a:pt x="238" y="157"/>
                  </a:lnTo>
                  <a:lnTo>
                    <a:pt x="451" y="157"/>
                  </a:lnTo>
                  <a:lnTo>
                    <a:pt x="688" y="789"/>
                  </a:lnTo>
                  <a:lnTo>
                    <a:pt x="484" y="789"/>
                  </a:lnTo>
                  <a:lnTo>
                    <a:pt x="452" y="685"/>
                  </a:lnTo>
                  <a:close/>
                  <a:moveTo>
                    <a:pt x="411" y="548"/>
                  </a:moveTo>
                  <a:lnTo>
                    <a:pt x="342" y="321"/>
                  </a:lnTo>
                  <a:lnTo>
                    <a:pt x="272" y="548"/>
                  </a:lnTo>
                  <a:lnTo>
                    <a:pt x="411" y="548"/>
                  </a:lnTo>
                  <a:close/>
                  <a:moveTo>
                    <a:pt x="430" y="0"/>
                  </a:moveTo>
                  <a:lnTo>
                    <a:pt x="498" y="0"/>
                  </a:lnTo>
                  <a:cubicBezTo>
                    <a:pt x="499" y="8"/>
                    <a:pt x="499" y="14"/>
                    <a:pt x="499" y="20"/>
                  </a:cubicBezTo>
                  <a:cubicBezTo>
                    <a:pt x="499" y="52"/>
                    <a:pt x="491" y="77"/>
                    <a:pt x="475" y="94"/>
                  </a:cubicBezTo>
                  <a:cubicBezTo>
                    <a:pt x="459" y="112"/>
                    <a:pt x="438" y="120"/>
                    <a:pt x="413" y="120"/>
                  </a:cubicBezTo>
                  <a:cubicBezTo>
                    <a:pt x="394" y="120"/>
                    <a:pt x="366" y="113"/>
                    <a:pt x="329" y="98"/>
                  </a:cubicBezTo>
                  <a:cubicBezTo>
                    <a:pt x="307" y="89"/>
                    <a:pt x="291" y="84"/>
                    <a:pt x="282" y="84"/>
                  </a:cubicBezTo>
                  <a:cubicBezTo>
                    <a:pt x="274" y="84"/>
                    <a:pt x="268" y="87"/>
                    <a:pt x="263" y="92"/>
                  </a:cubicBezTo>
                  <a:cubicBezTo>
                    <a:pt x="258" y="97"/>
                    <a:pt x="256" y="106"/>
                    <a:pt x="256" y="120"/>
                  </a:cubicBezTo>
                  <a:lnTo>
                    <a:pt x="189" y="120"/>
                  </a:lnTo>
                  <a:cubicBezTo>
                    <a:pt x="188" y="113"/>
                    <a:pt x="188" y="107"/>
                    <a:pt x="188" y="101"/>
                  </a:cubicBezTo>
                  <a:cubicBezTo>
                    <a:pt x="188" y="70"/>
                    <a:pt x="197" y="46"/>
                    <a:pt x="214" y="28"/>
                  </a:cubicBezTo>
                  <a:cubicBezTo>
                    <a:pt x="230" y="10"/>
                    <a:pt x="251" y="0"/>
                    <a:pt x="274" y="0"/>
                  </a:cubicBezTo>
                  <a:cubicBezTo>
                    <a:pt x="284" y="0"/>
                    <a:pt x="293" y="2"/>
                    <a:pt x="302" y="4"/>
                  </a:cubicBezTo>
                  <a:cubicBezTo>
                    <a:pt x="311" y="6"/>
                    <a:pt x="327" y="12"/>
                    <a:pt x="351" y="22"/>
                  </a:cubicBezTo>
                  <a:cubicBezTo>
                    <a:pt x="375" y="33"/>
                    <a:pt x="393" y="38"/>
                    <a:pt x="404" y="38"/>
                  </a:cubicBezTo>
                  <a:cubicBezTo>
                    <a:pt x="411" y="38"/>
                    <a:pt x="418" y="35"/>
                    <a:pt x="422" y="30"/>
                  </a:cubicBezTo>
                  <a:cubicBezTo>
                    <a:pt x="427" y="24"/>
                    <a:pt x="430" y="15"/>
                    <a:pt x="430" y="0"/>
                  </a:cubicBezTo>
                  <a:close/>
                </a:path>
              </a:pathLst>
            </a:custGeom>
            <a:solidFill>
              <a:srgbClr val="DE29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361" name="Freeform 39"/>
            <p:cNvSpPr>
              <a:spLocks noEditPoints="1"/>
            </p:cNvSpPr>
            <p:nvPr/>
          </p:nvSpPr>
          <p:spPr bwMode="auto">
            <a:xfrm>
              <a:off x="4431" y="2355"/>
              <a:ext cx="112" cy="112"/>
            </a:xfrm>
            <a:custGeom>
              <a:avLst/>
              <a:gdLst>
                <a:gd name="T0" fmla="*/ 0 w 654"/>
                <a:gd name="T1" fmla="*/ 327 h 653"/>
                <a:gd name="T2" fmla="*/ 86 w 654"/>
                <a:gd name="T3" fmla="*/ 86 h 653"/>
                <a:gd name="T4" fmla="*/ 326 w 654"/>
                <a:gd name="T5" fmla="*/ 0 h 653"/>
                <a:gd name="T6" fmla="*/ 569 w 654"/>
                <a:gd name="T7" fmla="*/ 85 h 653"/>
                <a:gd name="T8" fmla="*/ 654 w 654"/>
                <a:gd name="T9" fmla="*/ 322 h 653"/>
                <a:gd name="T10" fmla="*/ 617 w 654"/>
                <a:gd name="T11" fmla="*/ 503 h 653"/>
                <a:gd name="T12" fmla="*/ 509 w 654"/>
                <a:gd name="T13" fmla="*/ 613 h 653"/>
                <a:gd name="T14" fmla="*/ 334 w 654"/>
                <a:gd name="T15" fmla="*/ 653 h 653"/>
                <a:gd name="T16" fmla="*/ 157 w 654"/>
                <a:gd name="T17" fmla="*/ 619 h 653"/>
                <a:gd name="T18" fmla="*/ 43 w 654"/>
                <a:gd name="T19" fmla="*/ 511 h 653"/>
                <a:gd name="T20" fmla="*/ 0 w 654"/>
                <a:gd name="T21" fmla="*/ 327 h 653"/>
                <a:gd name="T22" fmla="*/ 195 w 654"/>
                <a:gd name="T23" fmla="*/ 327 h 653"/>
                <a:gd name="T24" fmla="*/ 230 w 654"/>
                <a:gd name="T25" fmla="*/ 464 h 653"/>
                <a:gd name="T26" fmla="*/ 327 w 654"/>
                <a:gd name="T27" fmla="*/ 506 h 653"/>
                <a:gd name="T28" fmla="*/ 425 w 654"/>
                <a:gd name="T29" fmla="*/ 465 h 653"/>
                <a:gd name="T30" fmla="*/ 459 w 654"/>
                <a:gd name="T31" fmla="*/ 319 h 653"/>
                <a:gd name="T32" fmla="*/ 423 w 654"/>
                <a:gd name="T33" fmla="*/ 188 h 653"/>
                <a:gd name="T34" fmla="*/ 325 w 654"/>
                <a:gd name="T35" fmla="*/ 147 h 653"/>
                <a:gd name="T36" fmla="*/ 230 w 654"/>
                <a:gd name="T37" fmla="*/ 189 h 653"/>
                <a:gd name="T38" fmla="*/ 195 w 654"/>
                <a:gd name="T39" fmla="*/ 327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54" h="653">
                  <a:moveTo>
                    <a:pt x="0" y="327"/>
                  </a:moveTo>
                  <a:cubicBezTo>
                    <a:pt x="0" y="224"/>
                    <a:pt x="28" y="143"/>
                    <a:pt x="86" y="86"/>
                  </a:cubicBezTo>
                  <a:cubicBezTo>
                    <a:pt x="143" y="29"/>
                    <a:pt x="223" y="0"/>
                    <a:pt x="326" y="0"/>
                  </a:cubicBezTo>
                  <a:cubicBezTo>
                    <a:pt x="431" y="0"/>
                    <a:pt x="512" y="28"/>
                    <a:pt x="569" y="85"/>
                  </a:cubicBezTo>
                  <a:cubicBezTo>
                    <a:pt x="626" y="141"/>
                    <a:pt x="654" y="220"/>
                    <a:pt x="654" y="322"/>
                  </a:cubicBezTo>
                  <a:cubicBezTo>
                    <a:pt x="654" y="395"/>
                    <a:pt x="642" y="456"/>
                    <a:pt x="617" y="503"/>
                  </a:cubicBezTo>
                  <a:cubicBezTo>
                    <a:pt x="592" y="550"/>
                    <a:pt x="556" y="587"/>
                    <a:pt x="509" y="613"/>
                  </a:cubicBezTo>
                  <a:cubicBezTo>
                    <a:pt x="462" y="639"/>
                    <a:pt x="404" y="653"/>
                    <a:pt x="334" y="653"/>
                  </a:cubicBezTo>
                  <a:cubicBezTo>
                    <a:pt x="262" y="653"/>
                    <a:pt x="203" y="641"/>
                    <a:pt x="157" y="619"/>
                  </a:cubicBezTo>
                  <a:cubicBezTo>
                    <a:pt x="110" y="596"/>
                    <a:pt x="72" y="560"/>
                    <a:pt x="43" y="511"/>
                  </a:cubicBezTo>
                  <a:cubicBezTo>
                    <a:pt x="14" y="462"/>
                    <a:pt x="0" y="400"/>
                    <a:pt x="0" y="327"/>
                  </a:cubicBezTo>
                  <a:close/>
                  <a:moveTo>
                    <a:pt x="195" y="327"/>
                  </a:moveTo>
                  <a:cubicBezTo>
                    <a:pt x="195" y="391"/>
                    <a:pt x="206" y="437"/>
                    <a:pt x="230" y="464"/>
                  </a:cubicBezTo>
                  <a:cubicBezTo>
                    <a:pt x="254" y="492"/>
                    <a:pt x="286" y="506"/>
                    <a:pt x="327" y="506"/>
                  </a:cubicBezTo>
                  <a:cubicBezTo>
                    <a:pt x="369" y="506"/>
                    <a:pt x="402" y="493"/>
                    <a:pt x="425" y="465"/>
                  </a:cubicBezTo>
                  <a:cubicBezTo>
                    <a:pt x="448" y="438"/>
                    <a:pt x="459" y="389"/>
                    <a:pt x="459" y="319"/>
                  </a:cubicBezTo>
                  <a:cubicBezTo>
                    <a:pt x="459" y="259"/>
                    <a:pt x="447" y="216"/>
                    <a:pt x="423" y="188"/>
                  </a:cubicBezTo>
                  <a:cubicBezTo>
                    <a:pt x="399" y="161"/>
                    <a:pt x="367" y="147"/>
                    <a:pt x="325" y="147"/>
                  </a:cubicBezTo>
                  <a:cubicBezTo>
                    <a:pt x="286" y="147"/>
                    <a:pt x="254" y="161"/>
                    <a:pt x="230" y="189"/>
                  </a:cubicBezTo>
                  <a:cubicBezTo>
                    <a:pt x="207" y="217"/>
                    <a:pt x="195" y="263"/>
                    <a:pt x="195" y="327"/>
                  </a:cubicBezTo>
                  <a:close/>
                </a:path>
              </a:pathLst>
            </a:custGeom>
            <a:solidFill>
              <a:srgbClr val="DE29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362" name="Freeform 40"/>
            <p:cNvSpPr>
              <a:spLocks/>
            </p:cNvSpPr>
            <p:nvPr/>
          </p:nvSpPr>
          <p:spPr bwMode="auto">
            <a:xfrm>
              <a:off x="4603" y="2357"/>
              <a:ext cx="87" cy="110"/>
            </a:xfrm>
            <a:custGeom>
              <a:avLst/>
              <a:gdLst>
                <a:gd name="T0" fmla="*/ 312 w 508"/>
                <a:gd name="T1" fmla="*/ 0 h 643"/>
                <a:gd name="T2" fmla="*/ 508 w 508"/>
                <a:gd name="T3" fmla="*/ 0 h 643"/>
                <a:gd name="T4" fmla="*/ 508 w 508"/>
                <a:gd name="T5" fmla="*/ 343 h 643"/>
                <a:gd name="T6" fmla="*/ 489 w 508"/>
                <a:gd name="T7" fmla="*/ 508 h 643"/>
                <a:gd name="T8" fmla="*/ 412 w 508"/>
                <a:gd name="T9" fmla="*/ 603 h 643"/>
                <a:gd name="T10" fmla="*/ 263 w 508"/>
                <a:gd name="T11" fmla="*/ 643 h 643"/>
                <a:gd name="T12" fmla="*/ 115 w 508"/>
                <a:gd name="T13" fmla="*/ 617 h 643"/>
                <a:gd name="T14" fmla="*/ 34 w 508"/>
                <a:gd name="T15" fmla="*/ 541 h 643"/>
                <a:gd name="T16" fmla="*/ 0 w 508"/>
                <a:gd name="T17" fmla="*/ 418 h 643"/>
                <a:gd name="T18" fmla="*/ 186 w 508"/>
                <a:gd name="T19" fmla="*/ 393 h 643"/>
                <a:gd name="T20" fmla="*/ 193 w 508"/>
                <a:gd name="T21" fmla="*/ 455 h 643"/>
                <a:gd name="T22" fmla="*/ 217 w 508"/>
                <a:gd name="T23" fmla="*/ 487 h 643"/>
                <a:gd name="T24" fmla="*/ 249 w 508"/>
                <a:gd name="T25" fmla="*/ 495 h 643"/>
                <a:gd name="T26" fmla="*/ 297 w 508"/>
                <a:gd name="T27" fmla="*/ 471 h 643"/>
                <a:gd name="T28" fmla="*/ 312 w 508"/>
                <a:gd name="T29" fmla="*/ 389 h 643"/>
                <a:gd name="T30" fmla="*/ 312 w 508"/>
                <a:gd name="T31" fmla="*/ 0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08" h="643">
                  <a:moveTo>
                    <a:pt x="312" y="0"/>
                  </a:moveTo>
                  <a:lnTo>
                    <a:pt x="508" y="0"/>
                  </a:lnTo>
                  <a:lnTo>
                    <a:pt x="508" y="343"/>
                  </a:lnTo>
                  <a:cubicBezTo>
                    <a:pt x="508" y="416"/>
                    <a:pt x="502" y="470"/>
                    <a:pt x="489" y="508"/>
                  </a:cubicBezTo>
                  <a:cubicBezTo>
                    <a:pt x="476" y="545"/>
                    <a:pt x="450" y="577"/>
                    <a:pt x="412" y="603"/>
                  </a:cubicBezTo>
                  <a:cubicBezTo>
                    <a:pt x="373" y="630"/>
                    <a:pt x="324" y="643"/>
                    <a:pt x="263" y="643"/>
                  </a:cubicBezTo>
                  <a:cubicBezTo>
                    <a:pt x="200" y="643"/>
                    <a:pt x="150" y="634"/>
                    <a:pt x="115" y="617"/>
                  </a:cubicBezTo>
                  <a:cubicBezTo>
                    <a:pt x="80" y="600"/>
                    <a:pt x="53" y="574"/>
                    <a:pt x="34" y="541"/>
                  </a:cubicBezTo>
                  <a:cubicBezTo>
                    <a:pt x="15" y="508"/>
                    <a:pt x="3" y="467"/>
                    <a:pt x="0" y="418"/>
                  </a:cubicBezTo>
                  <a:lnTo>
                    <a:pt x="186" y="393"/>
                  </a:lnTo>
                  <a:cubicBezTo>
                    <a:pt x="186" y="421"/>
                    <a:pt x="189" y="441"/>
                    <a:pt x="193" y="455"/>
                  </a:cubicBezTo>
                  <a:cubicBezTo>
                    <a:pt x="198" y="468"/>
                    <a:pt x="206" y="479"/>
                    <a:pt x="217" y="487"/>
                  </a:cubicBezTo>
                  <a:cubicBezTo>
                    <a:pt x="224" y="493"/>
                    <a:pt x="235" y="495"/>
                    <a:pt x="249" y="495"/>
                  </a:cubicBezTo>
                  <a:cubicBezTo>
                    <a:pt x="271" y="495"/>
                    <a:pt x="287" y="487"/>
                    <a:pt x="297" y="471"/>
                  </a:cubicBezTo>
                  <a:cubicBezTo>
                    <a:pt x="307" y="455"/>
                    <a:pt x="312" y="428"/>
                    <a:pt x="312" y="389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DE29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364" name="Freeform 41"/>
            <p:cNvSpPr>
              <a:spLocks noEditPoints="1"/>
            </p:cNvSpPr>
            <p:nvPr/>
          </p:nvSpPr>
          <p:spPr bwMode="auto">
            <a:xfrm>
              <a:off x="4708" y="2355"/>
              <a:ext cx="112" cy="112"/>
            </a:xfrm>
            <a:custGeom>
              <a:avLst/>
              <a:gdLst>
                <a:gd name="T0" fmla="*/ 0 w 654"/>
                <a:gd name="T1" fmla="*/ 327 h 653"/>
                <a:gd name="T2" fmla="*/ 86 w 654"/>
                <a:gd name="T3" fmla="*/ 86 h 653"/>
                <a:gd name="T4" fmla="*/ 326 w 654"/>
                <a:gd name="T5" fmla="*/ 0 h 653"/>
                <a:gd name="T6" fmla="*/ 569 w 654"/>
                <a:gd name="T7" fmla="*/ 85 h 653"/>
                <a:gd name="T8" fmla="*/ 654 w 654"/>
                <a:gd name="T9" fmla="*/ 322 h 653"/>
                <a:gd name="T10" fmla="*/ 617 w 654"/>
                <a:gd name="T11" fmla="*/ 503 h 653"/>
                <a:gd name="T12" fmla="*/ 509 w 654"/>
                <a:gd name="T13" fmla="*/ 613 h 653"/>
                <a:gd name="T14" fmla="*/ 334 w 654"/>
                <a:gd name="T15" fmla="*/ 653 h 653"/>
                <a:gd name="T16" fmla="*/ 157 w 654"/>
                <a:gd name="T17" fmla="*/ 619 h 653"/>
                <a:gd name="T18" fmla="*/ 43 w 654"/>
                <a:gd name="T19" fmla="*/ 511 h 653"/>
                <a:gd name="T20" fmla="*/ 0 w 654"/>
                <a:gd name="T21" fmla="*/ 327 h 653"/>
                <a:gd name="T22" fmla="*/ 195 w 654"/>
                <a:gd name="T23" fmla="*/ 327 h 653"/>
                <a:gd name="T24" fmla="*/ 230 w 654"/>
                <a:gd name="T25" fmla="*/ 464 h 653"/>
                <a:gd name="T26" fmla="*/ 327 w 654"/>
                <a:gd name="T27" fmla="*/ 506 h 653"/>
                <a:gd name="T28" fmla="*/ 425 w 654"/>
                <a:gd name="T29" fmla="*/ 465 h 653"/>
                <a:gd name="T30" fmla="*/ 459 w 654"/>
                <a:gd name="T31" fmla="*/ 319 h 653"/>
                <a:gd name="T32" fmla="*/ 423 w 654"/>
                <a:gd name="T33" fmla="*/ 188 h 653"/>
                <a:gd name="T34" fmla="*/ 325 w 654"/>
                <a:gd name="T35" fmla="*/ 147 h 653"/>
                <a:gd name="T36" fmla="*/ 230 w 654"/>
                <a:gd name="T37" fmla="*/ 189 h 653"/>
                <a:gd name="T38" fmla="*/ 195 w 654"/>
                <a:gd name="T39" fmla="*/ 327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54" h="653">
                  <a:moveTo>
                    <a:pt x="0" y="327"/>
                  </a:moveTo>
                  <a:cubicBezTo>
                    <a:pt x="0" y="224"/>
                    <a:pt x="28" y="143"/>
                    <a:pt x="86" y="86"/>
                  </a:cubicBezTo>
                  <a:cubicBezTo>
                    <a:pt x="143" y="29"/>
                    <a:pt x="223" y="0"/>
                    <a:pt x="326" y="0"/>
                  </a:cubicBezTo>
                  <a:cubicBezTo>
                    <a:pt x="431" y="0"/>
                    <a:pt x="512" y="28"/>
                    <a:pt x="569" y="85"/>
                  </a:cubicBezTo>
                  <a:cubicBezTo>
                    <a:pt x="626" y="141"/>
                    <a:pt x="654" y="220"/>
                    <a:pt x="654" y="322"/>
                  </a:cubicBezTo>
                  <a:cubicBezTo>
                    <a:pt x="654" y="395"/>
                    <a:pt x="642" y="456"/>
                    <a:pt x="617" y="503"/>
                  </a:cubicBezTo>
                  <a:cubicBezTo>
                    <a:pt x="592" y="550"/>
                    <a:pt x="556" y="587"/>
                    <a:pt x="509" y="613"/>
                  </a:cubicBezTo>
                  <a:cubicBezTo>
                    <a:pt x="462" y="639"/>
                    <a:pt x="404" y="653"/>
                    <a:pt x="334" y="653"/>
                  </a:cubicBezTo>
                  <a:cubicBezTo>
                    <a:pt x="262" y="653"/>
                    <a:pt x="203" y="641"/>
                    <a:pt x="157" y="619"/>
                  </a:cubicBezTo>
                  <a:cubicBezTo>
                    <a:pt x="110" y="596"/>
                    <a:pt x="72" y="560"/>
                    <a:pt x="43" y="511"/>
                  </a:cubicBezTo>
                  <a:cubicBezTo>
                    <a:pt x="14" y="462"/>
                    <a:pt x="0" y="400"/>
                    <a:pt x="0" y="327"/>
                  </a:cubicBezTo>
                  <a:close/>
                  <a:moveTo>
                    <a:pt x="195" y="327"/>
                  </a:moveTo>
                  <a:cubicBezTo>
                    <a:pt x="195" y="391"/>
                    <a:pt x="206" y="437"/>
                    <a:pt x="230" y="464"/>
                  </a:cubicBezTo>
                  <a:cubicBezTo>
                    <a:pt x="254" y="492"/>
                    <a:pt x="286" y="506"/>
                    <a:pt x="327" y="506"/>
                  </a:cubicBezTo>
                  <a:cubicBezTo>
                    <a:pt x="369" y="506"/>
                    <a:pt x="402" y="493"/>
                    <a:pt x="425" y="465"/>
                  </a:cubicBezTo>
                  <a:cubicBezTo>
                    <a:pt x="448" y="438"/>
                    <a:pt x="459" y="389"/>
                    <a:pt x="459" y="319"/>
                  </a:cubicBezTo>
                  <a:cubicBezTo>
                    <a:pt x="459" y="259"/>
                    <a:pt x="447" y="216"/>
                    <a:pt x="423" y="188"/>
                  </a:cubicBezTo>
                  <a:cubicBezTo>
                    <a:pt x="399" y="161"/>
                    <a:pt x="367" y="147"/>
                    <a:pt x="325" y="147"/>
                  </a:cubicBezTo>
                  <a:cubicBezTo>
                    <a:pt x="286" y="147"/>
                    <a:pt x="254" y="161"/>
                    <a:pt x="230" y="189"/>
                  </a:cubicBezTo>
                  <a:cubicBezTo>
                    <a:pt x="207" y="217"/>
                    <a:pt x="195" y="263"/>
                    <a:pt x="195" y="327"/>
                  </a:cubicBezTo>
                  <a:close/>
                </a:path>
              </a:pathLst>
            </a:custGeom>
            <a:solidFill>
              <a:srgbClr val="DE29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365" name="Freeform 42"/>
            <p:cNvSpPr>
              <a:spLocks/>
            </p:cNvSpPr>
            <p:nvPr/>
          </p:nvSpPr>
          <p:spPr bwMode="auto">
            <a:xfrm>
              <a:off x="4833" y="2355"/>
              <a:ext cx="98" cy="112"/>
            </a:xfrm>
            <a:custGeom>
              <a:avLst/>
              <a:gdLst>
                <a:gd name="T0" fmla="*/ 0 w 572"/>
                <a:gd name="T1" fmla="*/ 433 h 653"/>
                <a:gd name="T2" fmla="*/ 185 w 572"/>
                <a:gd name="T3" fmla="*/ 421 h 653"/>
                <a:gd name="T4" fmla="*/ 210 w 572"/>
                <a:gd name="T5" fmla="*/ 490 h 653"/>
                <a:gd name="T6" fmla="*/ 296 w 572"/>
                <a:gd name="T7" fmla="*/ 528 h 653"/>
                <a:gd name="T8" fmla="*/ 360 w 572"/>
                <a:gd name="T9" fmla="*/ 509 h 653"/>
                <a:gd name="T10" fmla="*/ 383 w 572"/>
                <a:gd name="T11" fmla="*/ 463 h 653"/>
                <a:gd name="T12" fmla="*/ 361 w 572"/>
                <a:gd name="T13" fmla="*/ 419 h 653"/>
                <a:gd name="T14" fmla="*/ 262 w 572"/>
                <a:gd name="T15" fmla="*/ 383 h 653"/>
                <a:gd name="T16" fmla="*/ 79 w 572"/>
                <a:gd name="T17" fmla="*/ 306 h 653"/>
                <a:gd name="T18" fmla="*/ 24 w 572"/>
                <a:gd name="T19" fmla="*/ 184 h 653"/>
                <a:gd name="T20" fmla="*/ 52 w 572"/>
                <a:gd name="T21" fmla="*/ 93 h 653"/>
                <a:gd name="T22" fmla="*/ 137 w 572"/>
                <a:gd name="T23" fmla="*/ 25 h 653"/>
                <a:gd name="T24" fmla="*/ 292 w 572"/>
                <a:gd name="T25" fmla="*/ 0 h 653"/>
                <a:gd name="T26" fmla="*/ 476 w 572"/>
                <a:gd name="T27" fmla="*/ 45 h 653"/>
                <a:gd name="T28" fmla="*/ 552 w 572"/>
                <a:gd name="T29" fmla="*/ 188 h 653"/>
                <a:gd name="T30" fmla="*/ 369 w 572"/>
                <a:gd name="T31" fmla="*/ 199 h 653"/>
                <a:gd name="T32" fmla="*/ 338 w 572"/>
                <a:gd name="T33" fmla="*/ 137 h 653"/>
                <a:gd name="T34" fmla="*/ 273 w 572"/>
                <a:gd name="T35" fmla="*/ 117 h 653"/>
                <a:gd name="T36" fmla="*/ 222 w 572"/>
                <a:gd name="T37" fmla="*/ 132 h 653"/>
                <a:gd name="T38" fmla="*/ 204 w 572"/>
                <a:gd name="T39" fmla="*/ 167 h 653"/>
                <a:gd name="T40" fmla="*/ 218 w 572"/>
                <a:gd name="T41" fmla="*/ 194 h 653"/>
                <a:gd name="T42" fmla="*/ 284 w 572"/>
                <a:gd name="T43" fmla="*/ 217 h 653"/>
                <a:gd name="T44" fmla="*/ 467 w 572"/>
                <a:gd name="T45" fmla="*/ 273 h 653"/>
                <a:gd name="T46" fmla="*/ 547 w 572"/>
                <a:gd name="T47" fmla="*/ 343 h 653"/>
                <a:gd name="T48" fmla="*/ 572 w 572"/>
                <a:gd name="T49" fmla="*/ 436 h 653"/>
                <a:gd name="T50" fmla="*/ 539 w 572"/>
                <a:gd name="T51" fmla="*/ 548 h 653"/>
                <a:gd name="T52" fmla="*/ 445 w 572"/>
                <a:gd name="T53" fmla="*/ 626 h 653"/>
                <a:gd name="T54" fmla="*/ 293 w 572"/>
                <a:gd name="T55" fmla="*/ 653 h 653"/>
                <a:gd name="T56" fmla="*/ 70 w 572"/>
                <a:gd name="T57" fmla="*/ 591 h 653"/>
                <a:gd name="T58" fmla="*/ 0 w 572"/>
                <a:gd name="T59" fmla="*/ 433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72" h="653">
                  <a:moveTo>
                    <a:pt x="0" y="433"/>
                  </a:moveTo>
                  <a:lnTo>
                    <a:pt x="185" y="421"/>
                  </a:lnTo>
                  <a:cubicBezTo>
                    <a:pt x="189" y="452"/>
                    <a:pt x="197" y="474"/>
                    <a:pt x="210" y="490"/>
                  </a:cubicBezTo>
                  <a:cubicBezTo>
                    <a:pt x="230" y="516"/>
                    <a:pt x="258" y="528"/>
                    <a:pt x="296" y="528"/>
                  </a:cubicBezTo>
                  <a:cubicBezTo>
                    <a:pt x="324" y="528"/>
                    <a:pt x="345" y="522"/>
                    <a:pt x="360" y="509"/>
                  </a:cubicBezTo>
                  <a:cubicBezTo>
                    <a:pt x="375" y="496"/>
                    <a:pt x="383" y="480"/>
                    <a:pt x="383" y="463"/>
                  </a:cubicBezTo>
                  <a:cubicBezTo>
                    <a:pt x="383" y="447"/>
                    <a:pt x="376" y="432"/>
                    <a:pt x="361" y="419"/>
                  </a:cubicBezTo>
                  <a:cubicBezTo>
                    <a:pt x="347" y="406"/>
                    <a:pt x="314" y="394"/>
                    <a:pt x="262" y="383"/>
                  </a:cubicBezTo>
                  <a:cubicBezTo>
                    <a:pt x="176" y="364"/>
                    <a:pt x="115" y="338"/>
                    <a:pt x="79" y="306"/>
                  </a:cubicBezTo>
                  <a:cubicBezTo>
                    <a:pt x="42" y="274"/>
                    <a:pt x="24" y="234"/>
                    <a:pt x="24" y="184"/>
                  </a:cubicBezTo>
                  <a:cubicBezTo>
                    <a:pt x="24" y="152"/>
                    <a:pt x="33" y="121"/>
                    <a:pt x="52" y="93"/>
                  </a:cubicBezTo>
                  <a:cubicBezTo>
                    <a:pt x="71" y="64"/>
                    <a:pt x="99" y="41"/>
                    <a:pt x="137" y="25"/>
                  </a:cubicBezTo>
                  <a:cubicBezTo>
                    <a:pt x="174" y="8"/>
                    <a:pt x="226" y="0"/>
                    <a:pt x="292" y="0"/>
                  </a:cubicBezTo>
                  <a:cubicBezTo>
                    <a:pt x="373" y="0"/>
                    <a:pt x="434" y="15"/>
                    <a:pt x="476" y="45"/>
                  </a:cubicBezTo>
                  <a:cubicBezTo>
                    <a:pt x="519" y="75"/>
                    <a:pt x="544" y="123"/>
                    <a:pt x="552" y="188"/>
                  </a:cubicBezTo>
                  <a:lnTo>
                    <a:pt x="369" y="199"/>
                  </a:lnTo>
                  <a:cubicBezTo>
                    <a:pt x="364" y="171"/>
                    <a:pt x="353" y="150"/>
                    <a:pt x="338" y="137"/>
                  </a:cubicBezTo>
                  <a:cubicBezTo>
                    <a:pt x="322" y="124"/>
                    <a:pt x="301" y="117"/>
                    <a:pt x="273" y="117"/>
                  </a:cubicBezTo>
                  <a:cubicBezTo>
                    <a:pt x="250" y="117"/>
                    <a:pt x="233" y="122"/>
                    <a:pt x="222" y="132"/>
                  </a:cubicBezTo>
                  <a:cubicBezTo>
                    <a:pt x="210" y="141"/>
                    <a:pt x="204" y="153"/>
                    <a:pt x="204" y="167"/>
                  </a:cubicBezTo>
                  <a:cubicBezTo>
                    <a:pt x="204" y="177"/>
                    <a:pt x="209" y="186"/>
                    <a:pt x="218" y="194"/>
                  </a:cubicBezTo>
                  <a:cubicBezTo>
                    <a:pt x="227" y="202"/>
                    <a:pt x="249" y="210"/>
                    <a:pt x="284" y="217"/>
                  </a:cubicBezTo>
                  <a:cubicBezTo>
                    <a:pt x="369" y="235"/>
                    <a:pt x="430" y="254"/>
                    <a:pt x="467" y="273"/>
                  </a:cubicBezTo>
                  <a:cubicBezTo>
                    <a:pt x="504" y="292"/>
                    <a:pt x="530" y="315"/>
                    <a:pt x="547" y="343"/>
                  </a:cubicBezTo>
                  <a:cubicBezTo>
                    <a:pt x="564" y="371"/>
                    <a:pt x="572" y="402"/>
                    <a:pt x="572" y="436"/>
                  </a:cubicBezTo>
                  <a:cubicBezTo>
                    <a:pt x="572" y="477"/>
                    <a:pt x="561" y="514"/>
                    <a:pt x="539" y="548"/>
                  </a:cubicBezTo>
                  <a:cubicBezTo>
                    <a:pt x="516" y="583"/>
                    <a:pt x="485" y="608"/>
                    <a:pt x="445" y="626"/>
                  </a:cubicBezTo>
                  <a:cubicBezTo>
                    <a:pt x="405" y="644"/>
                    <a:pt x="354" y="653"/>
                    <a:pt x="293" y="653"/>
                  </a:cubicBezTo>
                  <a:cubicBezTo>
                    <a:pt x="186" y="653"/>
                    <a:pt x="111" y="632"/>
                    <a:pt x="70" y="591"/>
                  </a:cubicBezTo>
                  <a:cubicBezTo>
                    <a:pt x="29" y="549"/>
                    <a:pt x="5" y="497"/>
                    <a:pt x="0" y="433"/>
                  </a:cubicBezTo>
                  <a:close/>
                </a:path>
              </a:pathLst>
            </a:custGeom>
            <a:solidFill>
              <a:srgbClr val="DE29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366" name="Freeform 43"/>
            <p:cNvSpPr>
              <a:spLocks noEditPoints="1"/>
            </p:cNvSpPr>
            <p:nvPr/>
          </p:nvSpPr>
          <p:spPr bwMode="auto">
            <a:xfrm>
              <a:off x="4947" y="2328"/>
              <a:ext cx="92" cy="137"/>
            </a:xfrm>
            <a:custGeom>
              <a:avLst/>
              <a:gdLst>
                <a:gd name="T0" fmla="*/ 0 w 532"/>
                <a:gd name="T1" fmla="*/ 166 h 798"/>
                <a:gd name="T2" fmla="*/ 523 w 532"/>
                <a:gd name="T3" fmla="*/ 166 h 798"/>
                <a:gd name="T4" fmla="*/ 523 w 532"/>
                <a:gd name="T5" fmla="*/ 301 h 798"/>
                <a:gd name="T6" fmla="*/ 196 w 532"/>
                <a:gd name="T7" fmla="*/ 301 h 798"/>
                <a:gd name="T8" fmla="*/ 196 w 532"/>
                <a:gd name="T9" fmla="*/ 402 h 798"/>
                <a:gd name="T10" fmla="*/ 499 w 532"/>
                <a:gd name="T11" fmla="*/ 402 h 798"/>
                <a:gd name="T12" fmla="*/ 499 w 532"/>
                <a:gd name="T13" fmla="*/ 531 h 798"/>
                <a:gd name="T14" fmla="*/ 196 w 532"/>
                <a:gd name="T15" fmla="*/ 531 h 798"/>
                <a:gd name="T16" fmla="*/ 196 w 532"/>
                <a:gd name="T17" fmla="*/ 655 h 798"/>
                <a:gd name="T18" fmla="*/ 532 w 532"/>
                <a:gd name="T19" fmla="*/ 655 h 798"/>
                <a:gd name="T20" fmla="*/ 532 w 532"/>
                <a:gd name="T21" fmla="*/ 798 h 798"/>
                <a:gd name="T22" fmla="*/ 0 w 532"/>
                <a:gd name="T23" fmla="*/ 798 h 798"/>
                <a:gd name="T24" fmla="*/ 0 w 532"/>
                <a:gd name="T25" fmla="*/ 166 h 798"/>
                <a:gd name="T26" fmla="*/ 250 w 532"/>
                <a:gd name="T27" fmla="*/ 0 h 798"/>
                <a:gd name="T28" fmla="*/ 401 w 532"/>
                <a:gd name="T29" fmla="*/ 0 h 798"/>
                <a:gd name="T30" fmla="*/ 261 w 532"/>
                <a:gd name="T31" fmla="*/ 129 h 798"/>
                <a:gd name="T32" fmla="*/ 178 w 532"/>
                <a:gd name="T33" fmla="*/ 129 h 798"/>
                <a:gd name="T34" fmla="*/ 250 w 532"/>
                <a:gd name="T35" fmla="*/ 0 h 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2" h="798">
                  <a:moveTo>
                    <a:pt x="0" y="166"/>
                  </a:moveTo>
                  <a:lnTo>
                    <a:pt x="523" y="166"/>
                  </a:lnTo>
                  <a:lnTo>
                    <a:pt x="523" y="301"/>
                  </a:lnTo>
                  <a:lnTo>
                    <a:pt x="196" y="301"/>
                  </a:lnTo>
                  <a:lnTo>
                    <a:pt x="196" y="402"/>
                  </a:lnTo>
                  <a:lnTo>
                    <a:pt x="499" y="402"/>
                  </a:lnTo>
                  <a:lnTo>
                    <a:pt x="499" y="531"/>
                  </a:lnTo>
                  <a:lnTo>
                    <a:pt x="196" y="531"/>
                  </a:lnTo>
                  <a:lnTo>
                    <a:pt x="196" y="655"/>
                  </a:lnTo>
                  <a:lnTo>
                    <a:pt x="532" y="655"/>
                  </a:lnTo>
                  <a:lnTo>
                    <a:pt x="532" y="798"/>
                  </a:lnTo>
                  <a:lnTo>
                    <a:pt x="0" y="798"/>
                  </a:lnTo>
                  <a:lnTo>
                    <a:pt x="0" y="166"/>
                  </a:lnTo>
                  <a:close/>
                  <a:moveTo>
                    <a:pt x="250" y="0"/>
                  </a:moveTo>
                  <a:lnTo>
                    <a:pt x="401" y="0"/>
                  </a:lnTo>
                  <a:lnTo>
                    <a:pt x="261" y="129"/>
                  </a:lnTo>
                  <a:lnTo>
                    <a:pt x="178" y="129"/>
                  </a:lnTo>
                  <a:lnTo>
                    <a:pt x="250" y="0"/>
                  </a:lnTo>
                  <a:close/>
                </a:path>
              </a:pathLst>
            </a:custGeom>
            <a:solidFill>
              <a:srgbClr val="DE29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367" name="Freeform 44"/>
            <p:cNvSpPr>
              <a:spLocks noEditPoints="1"/>
            </p:cNvSpPr>
            <p:nvPr/>
          </p:nvSpPr>
          <p:spPr bwMode="auto">
            <a:xfrm>
              <a:off x="4209" y="2570"/>
              <a:ext cx="99" cy="109"/>
            </a:xfrm>
            <a:custGeom>
              <a:avLst/>
              <a:gdLst>
                <a:gd name="T0" fmla="*/ 0 w 581"/>
                <a:gd name="T1" fmla="*/ 0 h 632"/>
                <a:gd name="T2" fmla="*/ 290 w 581"/>
                <a:gd name="T3" fmla="*/ 0 h 632"/>
                <a:gd name="T4" fmla="*/ 429 w 581"/>
                <a:gd name="T5" fmla="*/ 24 h 632"/>
                <a:gd name="T6" fmla="*/ 516 w 581"/>
                <a:gd name="T7" fmla="*/ 91 h 632"/>
                <a:gd name="T8" fmla="*/ 566 w 581"/>
                <a:gd name="T9" fmla="*/ 192 h 632"/>
                <a:gd name="T10" fmla="*/ 581 w 581"/>
                <a:gd name="T11" fmla="*/ 314 h 632"/>
                <a:gd name="T12" fmla="*/ 558 w 581"/>
                <a:gd name="T13" fmla="*/ 471 h 632"/>
                <a:gd name="T14" fmla="*/ 494 w 581"/>
                <a:gd name="T15" fmla="*/ 565 h 632"/>
                <a:gd name="T16" fmla="*/ 406 w 581"/>
                <a:gd name="T17" fmla="*/ 615 h 632"/>
                <a:gd name="T18" fmla="*/ 290 w 581"/>
                <a:gd name="T19" fmla="*/ 632 h 632"/>
                <a:gd name="T20" fmla="*/ 0 w 581"/>
                <a:gd name="T21" fmla="*/ 632 h 632"/>
                <a:gd name="T22" fmla="*/ 0 w 581"/>
                <a:gd name="T23" fmla="*/ 0 h 632"/>
                <a:gd name="T24" fmla="*/ 195 w 581"/>
                <a:gd name="T25" fmla="*/ 143 h 632"/>
                <a:gd name="T26" fmla="*/ 195 w 581"/>
                <a:gd name="T27" fmla="*/ 488 h 632"/>
                <a:gd name="T28" fmla="*/ 243 w 581"/>
                <a:gd name="T29" fmla="*/ 488 h 632"/>
                <a:gd name="T30" fmla="*/ 330 w 581"/>
                <a:gd name="T31" fmla="*/ 475 h 632"/>
                <a:gd name="T32" fmla="*/ 371 w 581"/>
                <a:gd name="T33" fmla="*/ 427 h 632"/>
                <a:gd name="T34" fmla="*/ 385 w 581"/>
                <a:gd name="T35" fmla="*/ 318 h 632"/>
                <a:gd name="T36" fmla="*/ 353 w 581"/>
                <a:gd name="T37" fmla="*/ 180 h 632"/>
                <a:gd name="T38" fmla="*/ 244 w 581"/>
                <a:gd name="T39" fmla="*/ 143 h 632"/>
                <a:gd name="T40" fmla="*/ 195 w 581"/>
                <a:gd name="T41" fmla="*/ 143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1" h="632">
                  <a:moveTo>
                    <a:pt x="0" y="0"/>
                  </a:moveTo>
                  <a:lnTo>
                    <a:pt x="290" y="0"/>
                  </a:lnTo>
                  <a:cubicBezTo>
                    <a:pt x="347" y="0"/>
                    <a:pt x="393" y="8"/>
                    <a:pt x="429" y="24"/>
                  </a:cubicBezTo>
                  <a:cubicBezTo>
                    <a:pt x="464" y="39"/>
                    <a:pt x="493" y="62"/>
                    <a:pt x="516" y="91"/>
                  </a:cubicBezTo>
                  <a:cubicBezTo>
                    <a:pt x="539" y="120"/>
                    <a:pt x="555" y="153"/>
                    <a:pt x="566" y="192"/>
                  </a:cubicBezTo>
                  <a:cubicBezTo>
                    <a:pt x="576" y="230"/>
                    <a:pt x="581" y="271"/>
                    <a:pt x="581" y="314"/>
                  </a:cubicBezTo>
                  <a:cubicBezTo>
                    <a:pt x="581" y="382"/>
                    <a:pt x="574" y="434"/>
                    <a:pt x="558" y="471"/>
                  </a:cubicBezTo>
                  <a:cubicBezTo>
                    <a:pt x="543" y="508"/>
                    <a:pt x="522" y="539"/>
                    <a:pt x="494" y="565"/>
                  </a:cubicBezTo>
                  <a:cubicBezTo>
                    <a:pt x="467" y="590"/>
                    <a:pt x="438" y="606"/>
                    <a:pt x="406" y="615"/>
                  </a:cubicBezTo>
                  <a:cubicBezTo>
                    <a:pt x="364" y="626"/>
                    <a:pt x="325" y="632"/>
                    <a:pt x="290" y="632"/>
                  </a:cubicBezTo>
                  <a:lnTo>
                    <a:pt x="0" y="632"/>
                  </a:lnTo>
                  <a:lnTo>
                    <a:pt x="0" y="0"/>
                  </a:lnTo>
                  <a:close/>
                  <a:moveTo>
                    <a:pt x="195" y="143"/>
                  </a:moveTo>
                  <a:lnTo>
                    <a:pt x="195" y="488"/>
                  </a:lnTo>
                  <a:lnTo>
                    <a:pt x="243" y="488"/>
                  </a:lnTo>
                  <a:cubicBezTo>
                    <a:pt x="284" y="488"/>
                    <a:pt x="313" y="484"/>
                    <a:pt x="330" y="475"/>
                  </a:cubicBezTo>
                  <a:cubicBezTo>
                    <a:pt x="347" y="466"/>
                    <a:pt x="361" y="450"/>
                    <a:pt x="371" y="427"/>
                  </a:cubicBezTo>
                  <a:cubicBezTo>
                    <a:pt x="381" y="405"/>
                    <a:pt x="385" y="368"/>
                    <a:pt x="385" y="318"/>
                  </a:cubicBezTo>
                  <a:cubicBezTo>
                    <a:pt x="385" y="251"/>
                    <a:pt x="375" y="205"/>
                    <a:pt x="353" y="180"/>
                  </a:cubicBezTo>
                  <a:cubicBezTo>
                    <a:pt x="331" y="156"/>
                    <a:pt x="294" y="143"/>
                    <a:pt x="244" y="143"/>
                  </a:cubicBezTo>
                  <a:lnTo>
                    <a:pt x="195" y="143"/>
                  </a:lnTo>
                  <a:close/>
                </a:path>
              </a:pathLst>
            </a:custGeom>
            <a:solidFill>
              <a:srgbClr val="DE29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368" name="Freeform 45"/>
            <p:cNvSpPr>
              <a:spLocks noEditPoints="1"/>
            </p:cNvSpPr>
            <p:nvPr/>
          </p:nvSpPr>
          <p:spPr bwMode="auto">
            <a:xfrm>
              <a:off x="4322" y="2569"/>
              <a:ext cx="112" cy="112"/>
            </a:xfrm>
            <a:custGeom>
              <a:avLst/>
              <a:gdLst>
                <a:gd name="T0" fmla="*/ 0 w 654"/>
                <a:gd name="T1" fmla="*/ 327 h 653"/>
                <a:gd name="T2" fmla="*/ 86 w 654"/>
                <a:gd name="T3" fmla="*/ 86 h 653"/>
                <a:gd name="T4" fmla="*/ 326 w 654"/>
                <a:gd name="T5" fmla="*/ 0 h 653"/>
                <a:gd name="T6" fmla="*/ 569 w 654"/>
                <a:gd name="T7" fmla="*/ 85 h 653"/>
                <a:gd name="T8" fmla="*/ 654 w 654"/>
                <a:gd name="T9" fmla="*/ 322 h 653"/>
                <a:gd name="T10" fmla="*/ 617 w 654"/>
                <a:gd name="T11" fmla="*/ 503 h 653"/>
                <a:gd name="T12" fmla="*/ 509 w 654"/>
                <a:gd name="T13" fmla="*/ 613 h 653"/>
                <a:gd name="T14" fmla="*/ 334 w 654"/>
                <a:gd name="T15" fmla="*/ 653 h 653"/>
                <a:gd name="T16" fmla="*/ 157 w 654"/>
                <a:gd name="T17" fmla="*/ 619 h 653"/>
                <a:gd name="T18" fmla="*/ 43 w 654"/>
                <a:gd name="T19" fmla="*/ 511 h 653"/>
                <a:gd name="T20" fmla="*/ 0 w 654"/>
                <a:gd name="T21" fmla="*/ 327 h 653"/>
                <a:gd name="T22" fmla="*/ 195 w 654"/>
                <a:gd name="T23" fmla="*/ 327 h 653"/>
                <a:gd name="T24" fmla="*/ 230 w 654"/>
                <a:gd name="T25" fmla="*/ 464 h 653"/>
                <a:gd name="T26" fmla="*/ 327 w 654"/>
                <a:gd name="T27" fmla="*/ 506 h 653"/>
                <a:gd name="T28" fmla="*/ 425 w 654"/>
                <a:gd name="T29" fmla="*/ 465 h 653"/>
                <a:gd name="T30" fmla="*/ 459 w 654"/>
                <a:gd name="T31" fmla="*/ 319 h 653"/>
                <a:gd name="T32" fmla="*/ 423 w 654"/>
                <a:gd name="T33" fmla="*/ 188 h 653"/>
                <a:gd name="T34" fmla="*/ 325 w 654"/>
                <a:gd name="T35" fmla="*/ 147 h 653"/>
                <a:gd name="T36" fmla="*/ 230 w 654"/>
                <a:gd name="T37" fmla="*/ 189 h 653"/>
                <a:gd name="T38" fmla="*/ 195 w 654"/>
                <a:gd name="T39" fmla="*/ 327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54" h="653">
                  <a:moveTo>
                    <a:pt x="0" y="327"/>
                  </a:moveTo>
                  <a:cubicBezTo>
                    <a:pt x="0" y="224"/>
                    <a:pt x="28" y="143"/>
                    <a:pt x="86" y="86"/>
                  </a:cubicBezTo>
                  <a:cubicBezTo>
                    <a:pt x="143" y="29"/>
                    <a:pt x="223" y="0"/>
                    <a:pt x="326" y="0"/>
                  </a:cubicBezTo>
                  <a:cubicBezTo>
                    <a:pt x="431" y="0"/>
                    <a:pt x="512" y="28"/>
                    <a:pt x="569" y="85"/>
                  </a:cubicBezTo>
                  <a:cubicBezTo>
                    <a:pt x="626" y="141"/>
                    <a:pt x="654" y="220"/>
                    <a:pt x="654" y="322"/>
                  </a:cubicBezTo>
                  <a:cubicBezTo>
                    <a:pt x="654" y="395"/>
                    <a:pt x="642" y="456"/>
                    <a:pt x="617" y="503"/>
                  </a:cubicBezTo>
                  <a:cubicBezTo>
                    <a:pt x="592" y="550"/>
                    <a:pt x="556" y="587"/>
                    <a:pt x="509" y="613"/>
                  </a:cubicBezTo>
                  <a:cubicBezTo>
                    <a:pt x="462" y="639"/>
                    <a:pt x="404" y="653"/>
                    <a:pt x="334" y="653"/>
                  </a:cubicBezTo>
                  <a:cubicBezTo>
                    <a:pt x="262" y="653"/>
                    <a:pt x="203" y="641"/>
                    <a:pt x="157" y="619"/>
                  </a:cubicBezTo>
                  <a:cubicBezTo>
                    <a:pt x="110" y="596"/>
                    <a:pt x="72" y="560"/>
                    <a:pt x="43" y="511"/>
                  </a:cubicBezTo>
                  <a:cubicBezTo>
                    <a:pt x="14" y="462"/>
                    <a:pt x="0" y="400"/>
                    <a:pt x="0" y="327"/>
                  </a:cubicBezTo>
                  <a:close/>
                  <a:moveTo>
                    <a:pt x="195" y="327"/>
                  </a:moveTo>
                  <a:cubicBezTo>
                    <a:pt x="195" y="391"/>
                    <a:pt x="206" y="437"/>
                    <a:pt x="230" y="464"/>
                  </a:cubicBezTo>
                  <a:cubicBezTo>
                    <a:pt x="254" y="492"/>
                    <a:pt x="286" y="506"/>
                    <a:pt x="327" y="506"/>
                  </a:cubicBezTo>
                  <a:cubicBezTo>
                    <a:pt x="369" y="506"/>
                    <a:pt x="402" y="493"/>
                    <a:pt x="425" y="465"/>
                  </a:cubicBezTo>
                  <a:cubicBezTo>
                    <a:pt x="448" y="438"/>
                    <a:pt x="459" y="389"/>
                    <a:pt x="459" y="319"/>
                  </a:cubicBezTo>
                  <a:cubicBezTo>
                    <a:pt x="459" y="259"/>
                    <a:pt x="447" y="216"/>
                    <a:pt x="423" y="188"/>
                  </a:cubicBezTo>
                  <a:cubicBezTo>
                    <a:pt x="399" y="161"/>
                    <a:pt x="367" y="147"/>
                    <a:pt x="325" y="147"/>
                  </a:cubicBezTo>
                  <a:cubicBezTo>
                    <a:pt x="286" y="147"/>
                    <a:pt x="254" y="161"/>
                    <a:pt x="230" y="189"/>
                  </a:cubicBezTo>
                  <a:cubicBezTo>
                    <a:pt x="207" y="217"/>
                    <a:pt x="195" y="263"/>
                    <a:pt x="195" y="327"/>
                  </a:cubicBezTo>
                  <a:close/>
                </a:path>
              </a:pathLst>
            </a:custGeom>
            <a:solidFill>
              <a:srgbClr val="DE29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369" name="Freeform 46"/>
            <p:cNvSpPr>
              <a:spLocks/>
            </p:cNvSpPr>
            <p:nvPr/>
          </p:nvSpPr>
          <p:spPr bwMode="auto">
            <a:xfrm>
              <a:off x="4446" y="2569"/>
              <a:ext cx="98" cy="112"/>
            </a:xfrm>
            <a:custGeom>
              <a:avLst/>
              <a:gdLst>
                <a:gd name="T0" fmla="*/ 0 w 572"/>
                <a:gd name="T1" fmla="*/ 433 h 653"/>
                <a:gd name="T2" fmla="*/ 185 w 572"/>
                <a:gd name="T3" fmla="*/ 421 h 653"/>
                <a:gd name="T4" fmla="*/ 210 w 572"/>
                <a:gd name="T5" fmla="*/ 490 h 653"/>
                <a:gd name="T6" fmla="*/ 296 w 572"/>
                <a:gd name="T7" fmla="*/ 528 h 653"/>
                <a:gd name="T8" fmla="*/ 360 w 572"/>
                <a:gd name="T9" fmla="*/ 509 h 653"/>
                <a:gd name="T10" fmla="*/ 383 w 572"/>
                <a:gd name="T11" fmla="*/ 463 h 653"/>
                <a:gd name="T12" fmla="*/ 361 w 572"/>
                <a:gd name="T13" fmla="*/ 419 h 653"/>
                <a:gd name="T14" fmla="*/ 262 w 572"/>
                <a:gd name="T15" fmla="*/ 383 h 653"/>
                <a:gd name="T16" fmla="*/ 79 w 572"/>
                <a:gd name="T17" fmla="*/ 306 h 653"/>
                <a:gd name="T18" fmla="*/ 24 w 572"/>
                <a:gd name="T19" fmla="*/ 184 h 653"/>
                <a:gd name="T20" fmla="*/ 52 w 572"/>
                <a:gd name="T21" fmla="*/ 93 h 653"/>
                <a:gd name="T22" fmla="*/ 137 w 572"/>
                <a:gd name="T23" fmla="*/ 25 h 653"/>
                <a:gd name="T24" fmla="*/ 292 w 572"/>
                <a:gd name="T25" fmla="*/ 0 h 653"/>
                <a:gd name="T26" fmla="*/ 476 w 572"/>
                <a:gd name="T27" fmla="*/ 45 h 653"/>
                <a:gd name="T28" fmla="*/ 552 w 572"/>
                <a:gd name="T29" fmla="*/ 188 h 653"/>
                <a:gd name="T30" fmla="*/ 369 w 572"/>
                <a:gd name="T31" fmla="*/ 199 h 653"/>
                <a:gd name="T32" fmla="*/ 338 w 572"/>
                <a:gd name="T33" fmla="*/ 137 h 653"/>
                <a:gd name="T34" fmla="*/ 273 w 572"/>
                <a:gd name="T35" fmla="*/ 117 h 653"/>
                <a:gd name="T36" fmla="*/ 222 w 572"/>
                <a:gd name="T37" fmla="*/ 132 h 653"/>
                <a:gd name="T38" fmla="*/ 204 w 572"/>
                <a:gd name="T39" fmla="*/ 167 h 653"/>
                <a:gd name="T40" fmla="*/ 218 w 572"/>
                <a:gd name="T41" fmla="*/ 194 h 653"/>
                <a:gd name="T42" fmla="*/ 284 w 572"/>
                <a:gd name="T43" fmla="*/ 217 h 653"/>
                <a:gd name="T44" fmla="*/ 467 w 572"/>
                <a:gd name="T45" fmla="*/ 273 h 653"/>
                <a:gd name="T46" fmla="*/ 547 w 572"/>
                <a:gd name="T47" fmla="*/ 343 h 653"/>
                <a:gd name="T48" fmla="*/ 572 w 572"/>
                <a:gd name="T49" fmla="*/ 436 h 653"/>
                <a:gd name="T50" fmla="*/ 539 w 572"/>
                <a:gd name="T51" fmla="*/ 548 h 653"/>
                <a:gd name="T52" fmla="*/ 445 w 572"/>
                <a:gd name="T53" fmla="*/ 626 h 653"/>
                <a:gd name="T54" fmla="*/ 293 w 572"/>
                <a:gd name="T55" fmla="*/ 653 h 653"/>
                <a:gd name="T56" fmla="*/ 70 w 572"/>
                <a:gd name="T57" fmla="*/ 591 h 653"/>
                <a:gd name="T58" fmla="*/ 0 w 572"/>
                <a:gd name="T59" fmla="*/ 433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72" h="653">
                  <a:moveTo>
                    <a:pt x="0" y="433"/>
                  </a:moveTo>
                  <a:lnTo>
                    <a:pt x="185" y="421"/>
                  </a:lnTo>
                  <a:cubicBezTo>
                    <a:pt x="189" y="452"/>
                    <a:pt x="197" y="474"/>
                    <a:pt x="210" y="490"/>
                  </a:cubicBezTo>
                  <a:cubicBezTo>
                    <a:pt x="230" y="516"/>
                    <a:pt x="258" y="528"/>
                    <a:pt x="296" y="528"/>
                  </a:cubicBezTo>
                  <a:cubicBezTo>
                    <a:pt x="324" y="528"/>
                    <a:pt x="345" y="522"/>
                    <a:pt x="360" y="509"/>
                  </a:cubicBezTo>
                  <a:cubicBezTo>
                    <a:pt x="375" y="496"/>
                    <a:pt x="383" y="480"/>
                    <a:pt x="383" y="463"/>
                  </a:cubicBezTo>
                  <a:cubicBezTo>
                    <a:pt x="383" y="447"/>
                    <a:pt x="376" y="432"/>
                    <a:pt x="361" y="419"/>
                  </a:cubicBezTo>
                  <a:cubicBezTo>
                    <a:pt x="347" y="406"/>
                    <a:pt x="314" y="394"/>
                    <a:pt x="262" y="383"/>
                  </a:cubicBezTo>
                  <a:cubicBezTo>
                    <a:pt x="176" y="364"/>
                    <a:pt x="115" y="338"/>
                    <a:pt x="79" y="306"/>
                  </a:cubicBezTo>
                  <a:cubicBezTo>
                    <a:pt x="42" y="274"/>
                    <a:pt x="24" y="234"/>
                    <a:pt x="24" y="184"/>
                  </a:cubicBezTo>
                  <a:cubicBezTo>
                    <a:pt x="24" y="152"/>
                    <a:pt x="33" y="121"/>
                    <a:pt x="52" y="93"/>
                  </a:cubicBezTo>
                  <a:cubicBezTo>
                    <a:pt x="71" y="64"/>
                    <a:pt x="99" y="41"/>
                    <a:pt x="137" y="25"/>
                  </a:cubicBezTo>
                  <a:cubicBezTo>
                    <a:pt x="174" y="8"/>
                    <a:pt x="226" y="0"/>
                    <a:pt x="292" y="0"/>
                  </a:cubicBezTo>
                  <a:cubicBezTo>
                    <a:pt x="373" y="0"/>
                    <a:pt x="434" y="15"/>
                    <a:pt x="476" y="45"/>
                  </a:cubicBezTo>
                  <a:cubicBezTo>
                    <a:pt x="519" y="75"/>
                    <a:pt x="544" y="123"/>
                    <a:pt x="552" y="188"/>
                  </a:cubicBezTo>
                  <a:lnTo>
                    <a:pt x="369" y="199"/>
                  </a:lnTo>
                  <a:cubicBezTo>
                    <a:pt x="364" y="171"/>
                    <a:pt x="353" y="150"/>
                    <a:pt x="338" y="137"/>
                  </a:cubicBezTo>
                  <a:cubicBezTo>
                    <a:pt x="322" y="124"/>
                    <a:pt x="301" y="117"/>
                    <a:pt x="273" y="117"/>
                  </a:cubicBezTo>
                  <a:cubicBezTo>
                    <a:pt x="250" y="117"/>
                    <a:pt x="233" y="122"/>
                    <a:pt x="222" y="132"/>
                  </a:cubicBezTo>
                  <a:cubicBezTo>
                    <a:pt x="210" y="141"/>
                    <a:pt x="204" y="153"/>
                    <a:pt x="204" y="167"/>
                  </a:cubicBezTo>
                  <a:cubicBezTo>
                    <a:pt x="204" y="177"/>
                    <a:pt x="209" y="186"/>
                    <a:pt x="218" y="194"/>
                  </a:cubicBezTo>
                  <a:cubicBezTo>
                    <a:pt x="227" y="202"/>
                    <a:pt x="249" y="210"/>
                    <a:pt x="284" y="217"/>
                  </a:cubicBezTo>
                  <a:cubicBezTo>
                    <a:pt x="369" y="235"/>
                    <a:pt x="430" y="254"/>
                    <a:pt x="467" y="273"/>
                  </a:cubicBezTo>
                  <a:cubicBezTo>
                    <a:pt x="504" y="292"/>
                    <a:pt x="530" y="315"/>
                    <a:pt x="547" y="343"/>
                  </a:cubicBezTo>
                  <a:cubicBezTo>
                    <a:pt x="564" y="371"/>
                    <a:pt x="572" y="402"/>
                    <a:pt x="572" y="436"/>
                  </a:cubicBezTo>
                  <a:cubicBezTo>
                    <a:pt x="572" y="477"/>
                    <a:pt x="561" y="514"/>
                    <a:pt x="539" y="548"/>
                  </a:cubicBezTo>
                  <a:cubicBezTo>
                    <a:pt x="516" y="583"/>
                    <a:pt x="485" y="608"/>
                    <a:pt x="445" y="626"/>
                  </a:cubicBezTo>
                  <a:cubicBezTo>
                    <a:pt x="405" y="644"/>
                    <a:pt x="354" y="653"/>
                    <a:pt x="293" y="653"/>
                  </a:cubicBezTo>
                  <a:cubicBezTo>
                    <a:pt x="186" y="653"/>
                    <a:pt x="111" y="632"/>
                    <a:pt x="70" y="591"/>
                  </a:cubicBezTo>
                  <a:cubicBezTo>
                    <a:pt x="29" y="549"/>
                    <a:pt x="5" y="497"/>
                    <a:pt x="0" y="433"/>
                  </a:cubicBezTo>
                  <a:close/>
                </a:path>
              </a:pathLst>
            </a:custGeom>
            <a:solidFill>
              <a:srgbClr val="DE29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370" name="Freeform 47"/>
            <p:cNvSpPr>
              <a:spLocks/>
            </p:cNvSpPr>
            <p:nvPr/>
          </p:nvSpPr>
          <p:spPr bwMode="auto">
            <a:xfrm>
              <a:off x="4607" y="2569"/>
              <a:ext cx="106" cy="112"/>
            </a:xfrm>
            <a:custGeom>
              <a:avLst/>
              <a:gdLst>
                <a:gd name="T0" fmla="*/ 444 w 615"/>
                <a:gd name="T1" fmla="*/ 384 h 653"/>
                <a:gd name="T2" fmla="*/ 615 w 615"/>
                <a:gd name="T3" fmla="*/ 435 h 653"/>
                <a:gd name="T4" fmla="*/ 561 w 615"/>
                <a:gd name="T5" fmla="*/ 555 h 653"/>
                <a:gd name="T6" fmla="*/ 469 w 615"/>
                <a:gd name="T7" fmla="*/ 628 h 653"/>
                <a:gd name="T8" fmla="*/ 329 w 615"/>
                <a:gd name="T9" fmla="*/ 653 h 653"/>
                <a:gd name="T10" fmla="*/ 161 w 615"/>
                <a:gd name="T11" fmla="*/ 623 h 653"/>
                <a:gd name="T12" fmla="*/ 48 w 615"/>
                <a:gd name="T13" fmla="*/ 517 h 653"/>
                <a:gd name="T14" fmla="*/ 0 w 615"/>
                <a:gd name="T15" fmla="*/ 325 h 653"/>
                <a:gd name="T16" fmla="*/ 84 w 615"/>
                <a:gd name="T17" fmla="*/ 84 h 653"/>
                <a:gd name="T18" fmla="*/ 320 w 615"/>
                <a:gd name="T19" fmla="*/ 0 h 653"/>
                <a:gd name="T20" fmla="*/ 508 w 615"/>
                <a:gd name="T21" fmla="*/ 48 h 653"/>
                <a:gd name="T22" fmla="*/ 609 w 615"/>
                <a:gd name="T23" fmla="*/ 196 h 653"/>
                <a:gd name="T24" fmla="*/ 437 w 615"/>
                <a:gd name="T25" fmla="*/ 235 h 653"/>
                <a:gd name="T26" fmla="*/ 418 w 615"/>
                <a:gd name="T27" fmla="*/ 193 h 653"/>
                <a:gd name="T28" fmla="*/ 378 w 615"/>
                <a:gd name="T29" fmla="*/ 158 h 653"/>
                <a:gd name="T30" fmla="*/ 325 w 615"/>
                <a:gd name="T31" fmla="*/ 146 h 653"/>
                <a:gd name="T32" fmla="*/ 223 w 615"/>
                <a:gd name="T33" fmla="*/ 200 h 653"/>
                <a:gd name="T34" fmla="*/ 196 w 615"/>
                <a:gd name="T35" fmla="*/ 324 h 653"/>
                <a:gd name="T36" fmla="*/ 228 w 615"/>
                <a:gd name="T37" fmla="*/ 467 h 653"/>
                <a:gd name="T38" fmla="*/ 318 w 615"/>
                <a:gd name="T39" fmla="*/ 506 h 653"/>
                <a:gd name="T40" fmla="*/ 403 w 615"/>
                <a:gd name="T41" fmla="*/ 475 h 653"/>
                <a:gd name="T42" fmla="*/ 444 w 615"/>
                <a:gd name="T43" fmla="*/ 384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15" h="653">
                  <a:moveTo>
                    <a:pt x="444" y="384"/>
                  </a:moveTo>
                  <a:lnTo>
                    <a:pt x="615" y="435"/>
                  </a:lnTo>
                  <a:cubicBezTo>
                    <a:pt x="604" y="483"/>
                    <a:pt x="586" y="523"/>
                    <a:pt x="561" y="555"/>
                  </a:cubicBezTo>
                  <a:cubicBezTo>
                    <a:pt x="536" y="587"/>
                    <a:pt x="505" y="612"/>
                    <a:pt x="469" y="628"/>
                  </a:cubicBezTo>
                  <a:cubicBezTo>
                    <a:pt x="432" y="644"/>
                    <a:pt x="386" y="653"/>
                    <a:pt x="329" y="653"/>
                  </a:cubicBezTo>
                  <a:cubicBezTo>
                    <a:pt x="260" y="653"/>
                    <a:pt x="204" y="643"/>
                    <a:pt x="161" y="623"/>
                  </a:cubicBezTo>
                  <a:cubicBezTo>
                    <a:pt x="117" y="603"/>
                    <a:pt x="79" y="568"/>
                    <a:pt x="48" y="517"/>
                  </a:cubicBezTo>
                  <a:cubicBezTo>
                    <a:pt x="16" y="467"/>
                    <a:pt x="0" y="403"/>
                    <a:pt x="0" y="325"/>
                  </a:cubicBezTo>
                  <a:cubicBezTo>
                    <a:pt x="0" y="220"/>
                    <a:pt x="28" y="140"/>
                    <a:pt x="84" y="84"/>
                  </a:cubicBezTo>
                  <a:cubicBezTo>
                    <a:pt x="139" y="28"/>
                    <a:pt x="218" y="0"/>
                    <a:pt x="320" y="0"/>
                  </a:cubicBezTo>
                  <a:cubicBezTo>
                    <a:pt x="399" y="0"/>
                    <a:pt x="462" y="16"/>
                    <a:pt x="508" y="48"/>
                  </a:cubicBezTo>
                  <a:cubicBezTo>
                    <a:pt x="553" y="80"/>
                    <a:pt x="587" y="130"/>
                    <a:pt x="609" y="196"/>
                  </a:cubicBezTo>
                  <a:lnTo>
                    <a:pt x="437" y="235"/>
                  </a:lnTo>
                  <a:cubicBezTo>
                    <a:pt x="431" y="215"/>
                    <a:pt x="425" y="201"/>
                    <a:pt x="418" y="193"/>
                  </a:cubicBezTo>
                  <a:cubicBezTo>
                    <a:pt x="407" y="178"/>
                    <a:pt x="394" y="166"/>
                    <a:pt x="378" y="158"/>
                  </a:cubicBezTo>
                  <a:cubicBezTo>
                    <a:pt x="362" y="150"/>
                    <a:pt x="344" y="146"/>
                    <a:pt x="325" y="146"/>
                  </a:cubicBezTo>
                  <a:cubicBezTo>
                    <a:pt x="281" y="146"/>
                    <a:pt x="247" y="164"/>
                    <a:pt x="223" y="200"/>
                  </a:cubicBezTo>
                  <a:cubicBezTo>
                    <a:pt x="205" y="226"/>
                    <a:pt x="196" y="267"/>
                    <a:pt x="196" y="324"/>
                  </a:cubicBezTo>
                  <a:cubicBezTo>
                    <a:pt x="196" y="394"/>
                    <a:pt x="207" y="441"/>
                    <a:pt x="228" y="467"/>
                  </a:cubicBezTo>
                  <a:cubicBezTo>
                    <a:pt x="249" y="493"/>
                    <a:pt x="279" y="506"/>
                    <a:pt x="318" y="506"/>
                  </a:cubicBezTo>
                  <a:cubicBezTo>
                    <a:pt x="355" y="506"/>
                    <a:pt x="383" y="496"/>
                    <a:pt x="403" y="475"/>
                  </a:cubicBezTo>
                  <a:cubicBezTo>
                    <a:pt x="422" y="454"/>
                    <a:pt x="435" y="423"/>
                    <a:pt x="444" y="384"/>
                  </a:cubicBezTo>
                  <a:close/>
                </a:path>
              </a:pathLst>
            </a:custGeom>
            <a:solidFill>
              <a:srgbClr val="DE29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371" name="Freeform 48"/>
            <p:cNvSpPr>
              <a:spLocks noEditPoints="1"/>
            </p:cNvSpPr>
            <p:nvPr/>
          </p:nvSpPr>
          <p:spPr bwMode="auto">
            <a:xfrm>
              <a:off x="4718" y="2570"/>
              <a:ext cx="118" cy="109"/>
            </a:xfrm>
            <a:custGeom>
              <a:avLst/>
              <a:gdLst>
                <a:gd name="T0" fmla="*/ 452 w 688"/>
                <a:gd name="T1" fmla="*/ 528 h 632"/>
                <a:gd name="T2" fmla="*/ 231 w 688"/>
                <a:gd name="T3" fmla="*/ 528 h 632"/>
                <a:gd name="T4" fmla="*/ 199 w 688"/>
                <a:gd name="T5" fmla="*/ 632 h 632"/>
                <a:gd name="T6" fmla="*/ 0 w 688"/>
                <a:gd name="T7" fmla="*/ 632 h 632"/>
                <a:gd name="T8" fmla="*/ 238 w 688"/>
                <a:gd name="T9" fmla="*/ 0 h 632"/>
                <a:gd name="T10" fmla="*/ 451 w 688"/>
                <a:gd name="T11" fmla="*/ 0 h 632"/>
                <a:gd name="T12" fmla="*/ 688 w 688"/>
                <a:gd name="T13" fmla="*/ 632 h 632"/>
                <a:gd name="T14" fmla="*/ 484 w 688"/>
                <a:gd name="T15" fmla="*/ 632 h 632"/>
                <a:gd name="T16" fmla="*/ 452 w 688"/>
                <a:gd name="T17" fmla="*/ 528 h 632"/>
                <a:gd name="T18" fmla="*/ 411 w 688"/>
                <a:gd name="T19" fmla="*/ 391 h 632"/>
                <a:gd name="T20" fmla="*/ 342 w 688"/>
                <a:gd name="T21" fmla="*/ 164 h 632"/>
                <a:gd name="T22" fmla="*/ 272 w 688"/>
                <a:gd name="T23" fmla="*/ 391 h 632"/>
                <a:gd name="T24" fmla="*/ 411 w 688"/>
                <a:gd name="T25" fmla="*/ 391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88" h="632">
                  <a:moveTo>
                    <a:pt x="452" y="528"/>
                  </a:moveTo>
                  <a:lnTo>
                    <a:pt x="231" y="528"/>
                  </a:lnTo>
                  <a:lnTo>
                    <a:pt x="199" y="632"/>
                  </a:lnTo>
                  <a:lnTo>
                    <a:pt x="0" y="632"/>
                  </a:lnTo>
                  <a:lnTo>
                    <a:pt x="238" y="0"/>
                  </a:lnTo>
                  <a:lnTo>
                    <a:pt x="451" y="0"/>
                  </a:lnTo>
                  <a:lnTo>
                    <a:pt x="688" y="632"/>
                  </a:lnTo>
                  <a:lnTo>
                    <a:pt x="484" y="632"/>
                  </a:lnTo>
                  <a:lnTo>
                    <a:pt x="452" y="528"/>
                  </a:lnTo>
                  <a:close/>
                  <a:moveTo>
                    <a:pt x="411" y="391"/>
                  </a:moveTo>
                  <a:lnTo>
                    <a:pt x="342" y="164"/>
                  </a:lnTo>
                  <a:lnTo>
                    <a:pt x="272" y="391"/>
                  </a:lnTo>
                  <a:lnTo>
                    <a:pt x="411" y="391"/>
                  </a:lnTo>
                  <a:close/>
                </a:path>
              </a:pathLst>
            </a:custGeom>
            <a:solidFill>
              <a:srgbClr val="DE29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372" name="Freeform 49"/>
            <p:cNvSpPr>
              <a:spLocks/>
            </p:cNvSpPr>
            <p:nvPr/>
          </p:nvSpPr>
          <p:spPr bwMode="auto">
            <a:xfrm>
              <a:off x="4846" y="2570"/>
              <a:ext cx="122" cy="109"/>
            </a:xfrm>
            <a:custGeom>
              <a:avLst/>
              <a:gdLst>
                <a:gd name="T0" fmla="*/ 0 w 710"/>
                <a:gd name="T1" fmla="*/ 0 h 632"/>
                <a:gd name="T2" fmla="*/ 257 w 710"/>
                <a:gd name="T3" fmla="*/ 0 h 632"/>
                <a:gd name="T4" fmla="*/ 355 w 710"/>
                <a:gd name="T5" fmla="*/ 385 h 632"/>
                <a:gd name="T6" fmla="*/ 453 w 710"/>
                <a:gd name="T7" fmla="*/ 0 h 632"/>
                <a:gd name="T8" fmla="*/ 710 w 710"/>
                <a:gd name="T9" fmla="*/ 0 h 632"/>
                <a:gd name="T10" fmla="*/ 710 w 710"/>
                <a:gd name="T11" fmla="*/ 632 h 632"/>
                <a:gd name="T12" fmla="*/ 550 w 710"/>
                <a:gd name="T13" fmla="*/ 632 h 632"/>
                <a:gd name="T14" fmla="*/ 550 w 710"/>
                <a:gd name="T15" fmla="*/ 151 h 632"/>
                <a:gd name="T16" fmla="*/ 427 w 710"/>
                <a:gd name="T17" fmla="*/ 632 h 632"/>
                <a:gd name="T18" fmla="*/ 282 w 710"/>
                <a:gd name="T19" fmla="*/ 632 h 632"/>
                <a:gd name="T20" fmla="*/ 159 w 710"/>
                <a:gd name="T21" fmla="*/ 151 h 632"/>
                <a:gd name="T22" fmla="*/ 159 w 710"/>
                <a:gd name="T23" fmla="*/ 632 h 632"/>
                <a:gd name="T24" fmla="*/ 0 w 710"/>
                <a:gd name="T25" fmla="*/ 632 h 632"/>
                <a:gd name="T26" fmla="*/ 0 w 710"/>
                <a:gd name="T27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10" h="632">
                  <a:moveTo>
                    <a:pt x="0" y="0"/>
                  </a:moveTo>
                  <a:lnTo>
                    <a:pt x="257" y="0"/>
                  </a:lnTo>
                  <a:lnTo>
                    <a:pt x="355" y="385"/>
                  </a:lnTo>
                  <a:lnTo>
                    <a:pt x="453" y="0"/>
                  </a:lnTo>
                  <a:lnTo>
                    <a:pt x="710" y="0"/>
                  </a:lnTo>
                  <a:lnTo>
                    <a:pt x="710" y="632"/>
                  </a:lnTo>
                  <a:lnTo>
                    <a:pt x="550" y="632"/>
                  </a:lnTo>
                  <a:lnTo>
                    <a:pt x="550" y="151"/>
                  </a:lnTo>
                  <a:lnTo>
                    <a:pt x="427" y="632"/>
                  </a:lnTo>
                  <a:lnTo>
                    <a:pt x="282" y="632"/>
                  </a:lnTo>
                  <a:lnTo>
                    <a:pt x="159" y="151"/>
                  </a:lnTo>
                  <a:lnTo>
                    <a:pt x="159" y="632"/>
                  </a:lnTo>
                  <a:lnTo>
                    <a:pt x="0" y="6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E29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373" name="Freeform 50"/>
            <p:cNvSpPr>
              <a:spLocks noEditPoints="1"/>
            </p:cNvSpPr>
            <p:nvPr/>
          </p:nvSpPr>
          <p:spPr bwMode="auto">
            <a:xfrm>
              <a:off x="4989" y="2570"/>
              <a:ext cx="92" cy="109"/>
            </a:xfrm>
            <a:custGeom>
              <a:avLst/>
              <a:gdLst>
                <a:gd name="T0" fmla="*/ 0 w 536"/>
                <a:gd name="T1" fmla="*/ 0 h 632"/>
                <a:gd name="T2" fmla="*/ 324 w 536"/>
                <a:gd name="T3" fmla="*/ 0 h 632"/>
                <a:gd name="T4" fmla="*/ 483 w 536"/>
                <a:gd name="T5" fmla="*/ 51 h 632"/>
                <a:gd name="T6" fmla="*/ 536 w 536"/>
                <a:gd name="T7" fmla="*/ 195 h 632"/>
                <a:gd name="T8" fmla="*/ 478 w 536"/>
                <a:gd name="T9" fmla="*/ 344 h 632"/>
                <a:gd name="T10" fmla="*/ 302 w 536"/>
                <a:gd name="T11" fmla="*/ 398 h 632"/>
                <a:gd name="T12" fmla="*/ 195 w 536"/>
                <a:gd name="T13" fmla="*/ 398 h 632"/>
                <a:gd name="T14" fmla="*/ 195 w 536"/>
                <a:gd name="T15" fmla="*/ 632 h 632"/>
                <a:gd name="T16" fmla="*/ 0 w 536"/>
                <a:gd name="T17" fmla="*/ 632 h 632"/>
                <a:gd name="T18" fmla="*/ 0 w 536"/>
                <a:gd name="T19" fmla="*/ 0 h 632"/>
                <a:gd name="T20" fmla="*/ 195 w 536"/>
                <a:gd name="T21" fmla="*/ 270 h 632"/>
                <a:gd name="T22" fmla="*/ 243 w 536"/>
                <a:gd name="T23" fmla="*/ 270 h 632"/>
                <a:gd name="T24" fmla="*/ 323 w 536"/>
                <a:gd name="T25" fmla="*/ 251 h 632"/>
                <a:gd name="T26" fmla="*/ 346 w 536"/>
                <a:gd name="T27" fmla="*/ 200 h 632"/>
                <a:gd name="T28" fmla="*/ 326 w 536"/>
                <a:gd name="T29" fmla="*/ 150 h 632"/>
                <a:gd name="T30" fmla="*/ 251 w 536"/>
                <a:gd name="T31" fmla="*/ 129 h 632"/>
                <a:gd name="T32" fmla="*/ 195 w 536"/>
                <a:gd name="T33" fmla="*/ 129 h 632"/>
                <a:gd name="T34" fmla="*/ 195 w 536"/>
                <a:gd name="T35" fmla="*/ 27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6" h="632">
                  <a:moveTo>
                    <a:pt x="0" y="0"/>
                  </a:moveTo>
                  <a:lnTo>
                    <a:pt x="324" y="0"/>
                  </a:lnTo>
                  <a:cubicBezTo>
                    <a:pt x="395" y="0"/>
                    <a:pt x="448" y="17"/>
                    <a:pt x="483" y="51"/>
                  </a:cubicBezTo>
                  <a:cubicBezTo>
                    <a:pt x="518" y="85"/>
                    <a:pt x="536" y="133"/>
                    <a:pt x="536" y="195"/>
                  </a:cubicBezTo>
                  <a:cubicBezTo>
                    <a:pt x="536" y="258"/>
                    <a:pt x="517" y="308"/>
                    <a:pt x="478" y="344"/>
                  </a:cubicBezTo>
                  <a:cubicBezTo>
                    <a:pt x="440" y="380"/>
                    <a:pt x="381" y="398"/>
                    <a:pt x="302" y="398"/>
                  </a:cubicBezTo>
                  <a:lnTo>
                    <a:pt x="195" y="398"/>
                  </a:lnTo>
                  <a:lnTo>
                    <a:pt x="195" y="632"/>
                  </a:lnTo>
                  <a:lnTo>
                    <a:pt x="0" y="632"/>
                  </a:lnTo>
                  <a:lnTo>
                    <a:pt x="0" y="0"/>
                  </a:lnTo>
                  <a:close/>
                  <a:moveTo>
                    <a:pt x="195" y="270"/>
                  </a:moveTo>
                  <a:lnTo>
                    <a:pt x="243" y="270"/>
                  </a:lnTo>
                  <a:cubicBezTo>
                    <a:pt x="281" y="270"/>
                    <a:pt x="308" y="264"/>
                    <a:pt x="323" y="251"/>
                  </a:cubicBezTo>
                  <a:cubicBezTo>
                    <a:pt x="338" y="238"/>
                    <a:pt x="346" y="221"/>
                    <a:pt x="346" y="200"/>
                  </a:cubicBezTo>
                  <a:cubicBezTo>
                    <a:pt x="346" y="181"/>
                    <a:pt x="339" y="164"/>
                    <a:pt x="326" y="150"/>
                  </a:cubicBezTo>
                  <a:cubicBezTo>
                    <a:pt x="313" y="136"/>
                    <a:pt x="288" y="129"/>
                    <a:pt x="251" y="129"/>
                  </a:cubicBezTo>
                  <a:lnTo>
                    <a:pt x="195" y="129"/>
                  </a:lnTo>
                  <a:lnTo>
                    <a:pt x="195" y="270"/>
                  </a:lnTo>
                  <a:close/>
                </a:path>
              </a:pathLst>
            </a:custGeom>
            <a:solidFill>
              <a:srgbClr val="DE29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374" name="Freeform 51"/>
            <p:cNvSpPr>
              <a:spLocks noEditPoints="1"/>
            </p:cNvSpPr>
            <p:nvPr/>
          </p:nvSpPr>
          <p:spPr bwMode="auto">
            <a:xfrm>
              <a:off x="5094" y="2569"/>
              <a:ext cx="112" cy="112"/>
            </a:xfrm>
            <a:custGeom>
              <a:avLst/>
              <a:gdLst>
                <a:gd name="T0" fmla="*/ 0 w 654"/>
                <a:gd name="T1" fmla="*/ 327 h 653"/>
                <a:gd name="T2" fmla="*/ 86 w 654"/>
                <a:gd name="T3" fmla="*/ 86 h 653"/>
                <a:gd name="T4" fmla="*/ 326 w 654"/>
                <a:gd name="T5" fmla="*/ 0 h 653"/>
                <a:gd name="T6" fmla="*/ 569 w 654"/>
                <a:gd name="T7" fmla="*/ 85 h 653"/>
                <a:gd name="T8" fmla="*/ 654 w 654"/>
                <a:gd name="T9" fmla="*/ 322 h 653"/>
                <a:gd name="T10" fmla="*/ 617 w 654"/>
                <a:gd name="T11" fmla="*/ 503 h 653"/>
                <a:gd name="T12" fmla="*/ 509 w 654"/>
                <a:gd name="T13" fmla="*/ 613 h 653"/>
                <a:gd name="T14" fmla="*/ 334 w 654"/>
                <a:gd name="T15" fmla="*/ 653 h 653"/>
                <a:gd name="T16" fmla="*/ 157 w 654"/>
                <a:gd name="T17" fmla="*/ 619 h 653"/>
                <a:gd name="T18" fmla="*/ 43 w 654"/>
                <a:gd name="T19" fmla="*/ 511 h 653"/>
                <a:gd name="T20" fmla="*/ 0 w 654"/>
                <a:gd name="T21" fmla="*/ 327 h 653"/>
                <a:gd name="T22" fmla="*/ 195 w 654"/>
                <a:gd name="T23" fmla="*/ 327 h 653"/>
                <a:gd name="T24" fmla="*/ 230 w 654"/>
                <a:gd name="T25" fmla="*/ 464 h 653"/>
                <a:gd name="T26" fmla="*/ 327 w 654"/>
                <a:gd name="T27" fmla="*/ 506 h 653"/>
                <a:gd name="T28" fmla="*/ 425 w 654"/>
                <a:gd name="T29" fmla="*/ 465 h 653"/>
                <a:gd name="T30" fmla="*/ 459 w 654"/>
                <a:gd name="T31" fmla="*/ 319 h 653"/>
                <a:gd name="T32" fmla="*/ 423 w 654"/>
                <a:gd name="T33" fmla="*/ 188 h 653"/>
                <a:gd name="T34" fmla="*/ 325 w 654"/>
                <a:gd name="T35" fmla="*/ 147 h 653"/>
                <a:gd name="T36" fmla="*/ 230 w 654"/>
                <a:gd name="T37" fmla="*/ 189 h 653"/>
                <a:gd name="T38" fmla="*/ 195 w 654"/>
                <a:gd name="T39" fmla="*/ 327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54" h="653">
                  <a:moveTo>
                    <a:pt x="0" y="327"/>
                  </a:moveTo>
                  <a:cubicBezTo>
                    <a:pt x="0" y="224"/>
                    <a:pt x="28" y="143"/>
                    <a:pt x="86" y="86"/>
                  </a:cubicBezTo>
                  <a:cubicBezTo>
                    <a:pt x="143" y="29"/>
                    <a:pt x="223" y="0"/>
                    <a:pt x="326" y="0"/>
                  </a:cubicBezTo>
                  <a:cubicBezTo>
                    <a:pt x="431" y="0"/>
                    <a:pt x="512" y="28"/>
                    <a:pt x="569" y="85"/>
                  </a:cubicBezTo>
                  <a:cubicBezTo>
                    <a:pt x="626" y="141"/>
                    <a:pt x="654" y="220"/>
                    <a:pt x="654" y="322"/>
                  </a:cubicBezTo>
                  <a:cubicBezTo>
                    <a:pt x="654" y="395"/>
                    <a:pt x="642" y="456"/>
                    <a:pt x="617" y="503"/>
                  </a:cubicBezTo>
                  <a:cubicBezTo>
                    <a:pt x="592" y="550"/>
                    <a:pt x="556" y="587"/>
                    <a:pt x="509" y="613"/>
                  </a:cubicBezTo>
                  <a:cubicBezTo>
                    <a:pt x="462" y="639"/>
                    <a:pt x="404" y="653"/>
                    <a:pt x="334" y="653"/>
                  </a:cubicBezTo>
                  <a:cubicBezTo>
                    <a:pt x="262" y="653"/>
                    <a:pt x="203" y="641"/>
                    <a:pt x="157" y="619"/>
                  </a:cubicBezTo>
                  <a:cubicBezTo>
                    <a:pt x="110" y="596"/>
                    <a:pt x="72" y="560"/>
                    <a:pt x="43" y="511"/>
                  </a:cubicBezTo>
                  <a:cubicBezTo>
                    <a:pt x="14" y="462"/>
                    <a:pt x="0" y="400"/>
                    <a:pt x="0" y="327"/>
                  </a:cubicBezTo>
                  <a:close/>
                  <a:moveTo>
                    <a:pt x="195" y="327"/>
                  </a:moveTo>
                  <a:cubicBezTo>
                    <a:pt x="195" y="391"/>
                    <a:pt x="206" y="437"/>
                    <a:pt x="230" y="464"/>
                  </a:cubicBezTo>
                  <a:cubicBezTo>
                    <a:pt x="254" y="492"/>
                    <a:pt x="286" y="506"/>
                    <a:pt x="327" y="506"/>
                  </a:cubicBezTo>
                  <a:cubicBezTo>
                    <a:pt x="369" y="506"/>
                    <a:pt x="402" y="493"/>
                    <a:pt x="425" y="465"/>
                  </a:cubicBezTo>
                  <a:cubicBezTo>
                    <a:pt x="448" y="438"/>
                    <a:pt x="459" y="389"/>
                    <a:pt x="459" y="319"/>
                  </a:cubicBezTo>
                  <a:cubicBezTo>
                    <a:pt x="459" y="259"/>
                    <a:pt x="447" y="216"/>
                    <a:pt x="423" y="188"/>
                  </a:cubicBezTo>
                  <a:cubicBezTo>
                    <a:pt x="399" y="161"/>
                    <a:pt x="367" y="147"/>
                    <a:pt x="325" y="147"/>
                  </a:cubicBezTo>
                  <a:cubicBezTo>
                    <a:pt x="286" y="147"/>
                    <a:pt x="254" y="161"/>
                    <a:pt x="230" y="189"/>
                  </a:cubicBezTo>
                  <a:cubicBezTo>
                    <a:pt x="207" y="217"/>
                    <a:pt x="195" y="263"/>
                    <a:pt x="195" y="327"/>
                  </a:cubicBezTo>
                  <a:close/>
                </a:path>
              </a:pathLst>
            </a:custGeom>
            <a:solidFill>
              <a:srgbClr val="DE29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375" name="Freeform 52"/>
            <p:cNvSpPr>
              <a:spLocks/>
            </p:cNvSpPr>
            <p:nvPr/>
          </p:nvSpPr>
          <p:spPr bwMode="auto">
            <a:xfrm>
              <a:off x="5219" y="2569"/>
              <a:ext cx="98" cy="112"/>
            </a:xfrm>
            <a:custGeom>
              <a:avLst/>
              <a:gdLst>
                <a:gd name="T0" fmla="*/ 0 w 572"/>
                <a:gd name="T1" fmla="*/ 433 h 653"/>
                <a:gd name="T2" fmla="*/ 185 w 572"/>
                <a:gd name="T3" fmla="*/ 421 h 653"/>
                <a:gd name="T4" fmla="*/ 210 w 572"/>
                <a:gd name="T5" fmla="*/ 490 h 653"/>
                <a:gd name="T6" fmla="*/ 296 w 572"/>
                <a:gd name="T7" fmla="*/ 528 h 653"/>
                <a:gd name="T8" fmla="*/ 360 w 572"/>
                <a:gd name="T9" fmla="*/ 509 h 653"/>
                <a:gd name="T10" fmla="*/ 383 w 572"/>
                <a:gd name="T11" fmla="*/ 463 h 653"/>
                <a:gd name="T12" fmla="*/ 361 w 572"/>
                <a:gd name="T13" fmla="*/ 419 h 653"/>
                <a:gd name="T14" fmla="*/ 262 w 572"/>
                <a:gd name="T15" fmla="*/ 383 h 653"/>
                <a:gd name="T16" fmla="*/ 79 w 572"/>
                <a:gd name="T17" fmla="*/ 306 h 653"/>
                <a:gd name="T18" fmla="*/ 24 w 572"/>
                <a:gd name="T19" fmla="*/ 184 h 653"/>
                <a:gd name="T20" fmla="*/ 52 w 572"/>
                <a:gd name="T21" fmla="*/ 93 h 653"/>
                <a:gd name="T22" fmla="*/ 137 w 572"/>
                <a:gd name="T23" fmla="*/ 25 h 653"/>
                <a:gd name="T24" fmla="*/ 292 w 572"/>
                <a:gd name="T25" fmla="*/ 0 h 653"/>
                <a:gd name="T26" fmla="*/ 476 w 572"/>
                <a:gd name="T27" fmla="*/ 45 h 653"/>
                <a:gd name="T28" fmla="*/ 552 w 572"/>
                <a:gd name="T29" fmla="*/ 188 h 653"/>
                <a:gd name="T30" fmla="*/ 369 w 572"/>
                <a:gd name="T31" fmla="*/ 199 h 653"/>
                <a:gd name="T32" fmla="*/ 338 w 572"/>
                <a:gd name="T33" fmla="*/ 137 h 653"/>
                <a:gd name="T34" fmla="*/ 273 w 572"/>
                <a:gd name="T35" fmla="*/ 117 h 653"/>
                <a:gd name="T36" fmla="*/ 222 w 572"/>
                <a:gd name="T37" fmla="*/ 132 h 653"/>
                <a:gd name="T38" fmla="*/ 204 w 572"/>
                <a:gd name="T39" fmla="*/ 167 h 653"/>
                <a:gd name="T40" fmla="*/ 218 w 572"/>
                <a:gd name="T41" fmla="*/ 194 h 653"/>
                <a:gd name="T42" fmla="*/ 284 w 572"/>
                <a:gd name="T43" fmla="*/ 217 h 653"/>
                <a:gd name="T44" fmla="*/ 467 w 572"/>
                <a:gd name="T45" fmla="*/ 273 h 653"/>
                <a:gd name="T46" fmla="*/ 547 w 572"/>
                <a:gd name="T47" fmla="*/ 343 h 653"/>
                <a:gd name="T48" fmla="*/ 572 w 572"/>
                <a:gd name="T49" fmla="*/ 436 h 653"/>
                <a:gd name="T50" fmla="*/ 539 w 572"/>
                <a:gd name="T51" fmla="*/ 548 h 653"/>
                <a:gd name="T52" fmla="*/ 445 w 572"/>
                <a:gd name="T53" fmla="*/ 626 h 653"/>
                <a:gd name="T54" fmla="*/ 293 w 572"/>
                <a:gd name="T55" fmla="*/ 653 h 653"/>
                <a:gd name="T56" fmla="*/ 70 w 572"/>
                <a:gd name="T57" fmla="*/ 591 h 653"/>
                <a:gd name="T58" fmla="*/ 0 w 572"/>
                <a:gd name="T59" fmla="*/ 433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72" h="653">
                  <a:moveTo>
                    <a:pt x="0" y="433"/>
                  </a:moveTo>
                  <a:lnTo>
                    <a:pt x="185" y="421"/>
                  </a:lnTo>
                  <a:cubicBezTo>
                    <a:pt x="189" y="452"/>
                    <a:pt x="197" y="474"/>
                    <a:pt x="210" y="490"/>
                  </a:cubicBezTo>
                  <a:cubicBezTo>
                    <a:pt x="230" y="516"/>
                    <a:pt x="258" y="528"/>
                    <a:pt x="296" y="528"/>
                  </a:cubicBezTo>
                  <a:cubicBezTo>
                    <a:pt x="324" y="528"/>
                    <a:pt x="345" y="522"/>
                    <a:pt x="360" y="509"/>
                  </a:cubicBezTo>
                  <a:cubicBezTo>
                    <a:pt x="375" y="496"/>
                    <a:pt x="383" y="480"/>
                    <a:pt x="383" y="463"/>
                  </a:cubicBezTo>
                  <a:cubicBezTo>
                    <a:pt x="383" y="447"/>
                    <a:pt x="376" y="432"/>
                    <a:pt x="361" y="419"/>
                  </a:cubicBezTo>
                  <a:cubicBezTo>
                    <a:pt x="347" y="406"/>
                    <a:pt x="314" y="394"/>
                    <a:pt x="262" y="383"/>
                  </a:cubicBezTo>
                  <a:cubicBezTo>
                    <a:pt x="176" y="364"/>
                    <a:pt x="115" y="338"/>
                    <a:pt x="79" y="306"/>
                  </a:cubicBezTo>
                  <a:cubicBezTo>
                    <a:pt x="42" y="274"/>
                    <a:pt x="24" y="234"/>
                    <a:pt x="24" y="184"/>
                  </a:cubicBezTo>
                  <a:cubicBezTo>
                    <a:pt x="24" y="152"/>
                    <a:pt x="33" y="121"/>
                    <a:pt x="52" y="93"/>
                  </a:cubicBezTo>
                  <a:cubicBezTo>
                    <a:pt x="71" y="64"/>
                    <a:pt x="99" y="41"/>
                    <a:pt x="137" y="25"/>
                  </a:cubicBezTo>
                  <a:cubicBezTo>
                    <a:pt x="174" y="8"/>
                    <a:pt x="226" y="0"/>
                    <a:pt x="292" y="0"/>
                  </a:cubicBezTo>
                  <a:cubicBezTo>
                    <a:pt x="373" y="0"/>
                    <a:pt x="434" y="15"/>
                    <a:pt x="476" y="45"/>
                  </a:cubicBezTo>
                  <a:cubicBezTo>
                    <a:pt x="519" y="75"/>
                    <a:pt x="544" y="123"/>
                    <a:pt x="552" y="188"/>
                  </a:cubicBezTo>
                  <a:lnTo>
                    <a:pt x="369" y="199"/>
                  </a:lnTo>
                  <a:cubicBezTo>
                    <a:pt x="364" y="171"/>
                    <a:pt x="353" y="150"/>
                    <a:pt x="338" y="137"/>
                  </a:cubicBezTo>
                  <a:cubicBezTo>
                    <a:pt x="322" y="124"/>
                    <a:pt x="301" y="117"/>
                    <a:pt x="273" y="117"/>
                  </a:cubicBezTo>
                  <a:cubicBezTo>
                    <a:pt x="250" y="117"/>
                    <a:pt x="233" y="122"/>
                    <a:pt x="222" y="132"/>
                  </a:cubicBezTo>
                  <a:cubicBezTo>
                    <a:pt x="210" y="141"/>
                    <a:pt x="204" y="153"/>
                    <a:pt x="204" y="167"/>
                  </a:cubicBezTo>
                  <a:cubicBezTo>
                    <a:pt x="204" y="177"/>
                    <a:pt x="209" y="186"/>
                    <a:pt x="218" y="194"/>
                  </a:cubicBezTo>
                  <a:cubicBezTo>
                    <a:pt x="227" y="202"/>
                    <a:pt x="249" y="210"/>
                    <a:pt x="284" y="217"/>
                  </a:cubicBezTo>
                  <a:cubicBezTo>
                    <a:pt x="369" y="235"/>
                    <a:pt x="430" y="254"/>
                    <a:pt x="467" y="273"/>
                  </a:cubicBezTo>
                  <a:cubicBezTo>
                    <a:pt x="504" y="292"/>
                    <a:pt x="530" y="315"/>
                    <a:pt x="547" y="343"/>
                  </a:cubicBezTo>
                  <a:cubicBezTo>
                    <a:pt x="564" y="371"/>
                    <a:pt x="572" y="402"/>
                    <a:pt x="572" y="436"/>
                  </a:cubicBezTo>
                  <a:cubicBezTo>
                    <a:pt x="572" y="477"/>
                    <a:pt x="561" y="514"/>
                    <a:pt x="539" y="548"/>
                  </a:cubicBezTo>
                  <a:cubicBezTo>
                    <a:pt x="516" y="583"/>
                    <a:pt x="485" y="608"/>
                    <a:pt x="445" y="626"/>
                  </a:cubicBezTo>
                  <a:cubicBezTo>
                    <a:pt x="405" y="644"/>
                    <a:pt x="354" y="653"/>
                    <a:pt x="293" y="653"/>
                  </a:cubicBezTo>
                  <a:cubicBezTo>
                    <a:pt x="186" y="653"/>
                    <a:pt x="111" y="632"/>
                    <a:pt x="70" y="591"/>
                  </a:cubicBezTo>
                  <a:cubicBezTo>
                    <a:pt x="29" y="549"/>
                    <a:pt x="5" y="497"/>
                    <a:pt x="0" y="433"/>
                  </a:cubicBezTo>
                  <a:close/>
                </a:path>
              </a:pathLst>
            </a:custGeom>
            <a:solidFill>
              <a:srgbClr val="DE29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5376" name="Group 55"/>
          <p:cNvGrpSpPr>
            <a:grpSpLocks noChangeAspect="1"/>
          </p:cNvGrpSpPr>
          <p:nvPr/>
        </p:nvGrpSpPr>
        <p:grpSpPr bwMode="auto">
          <a:xfrm>
            <a:off x="4435481" y="3016264"/>
            <a:ext cx="1430340" cy="212726"/>
            <a:chOff x="2794" y="1900"/>
            <a:chExt cx="901" cy="134"/>
          </a:xfrm>
        </p:grpSpPr>
        <p:sp>
          <p:nvSpPr>
            <p:cNvPr id="15377" name="AutoShape 54"/>
            <p:cNvSpPr>
              <a:spLocks noChangeAspect="1" noChangeArrowheads="1" noTextEdit="1"/>
            </p:cNvSpPr>
            <p:nvPr/>
          </p:nvSpPr>
          <p:spPr bwMode="auto">
            <a:xfrm>
              <a:off x="2794" y="1900"/>
              <a:ext cx="90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378" name="Freeform 56"/>
            <p:cNvSpPr>
              <a:spLocks/>
            </p:cNvSpPr>
            <p:nvPr/>
          </p:nvSpPr>
          <p:spPr bwMode="auto">
            <a:xfrm>
              <a:off x="2805" y="1911"/>
              <a:ext cx="106" cy="113"/>
            </a:xfrm>
            <a:custGeom>
              <a:avLst/>
              <a:gdLst>
                <a:gd name="T0" fmla="*/ 444 w 615"/>
                <a:gd name="T1" fmla="*/ 384 h 653"/>
                <a:gd name="T2" fmla="*/ 615 w 615"/>
                <a:gd name="T3" fmla="*/ 435 h 653"/>
                <a:gd name="T4" fmla="*/ 561 w 615"/>
                <a:gd name="T5" fmla="*/ 555 h 653"/>
                <a:gd name="T6" fmla="*/ 469 w 615"/>
                <a:gd name="T7" fmla="*/ 628 h 653"/>
                <a:gd name="T8" fmla="*/ 329 w 615"/>
                <a:gd name="T9" fmla="*/ 653 h 653"/>
                <a:gd name="T10" fmla="*/ 161 w 615"/>
                <a:gd name="T11" fmla="*/ 623 h 653"/>
                <a:gd name="T12" fmla="*/ 48 w 615"/>
                <a:gd name="T13" fmla="*/ 517 h 653"/>
                <a:gd name="T14" fmla="*/ 0 w 615"/>
                <a:gd name="T15" fmla="*/ 325 h 653"/>
                <a:gd name="T16" fmla="*/ 84 w 615"/>
                <a:gd name="T17" fmla="*/ 84 h 653"/>
                <a:gd name="T18" fmla="*/ 320 w 615"/>
                <a:gd name="T19" fmla="*/ 0 h 653"/>
                <a:gd name="T20" fmla="*/ 508 w 615"/>
                <a:gd name="T21" fmla="*/ 48 h 653"/>
                <a:gd name="T22" fmla="*/ 609 w 615"/>
                <a:gd name="T23" fmla="*/ 196 h 653"/>
                <a:gd name="T24" fmla="*/ 437 w 615"/>
                <a:gd name="T25" fmla="*/ 235 h 653"/>
                <a:gd name="T26" fmla="*/ 418 w 615"/>
                <a:gd name="T27" fmla="*/ 193 h 653"/>
                <a:gd name="T28" fmla="*/ 378 w 615"/>
                <a:gd name="T29" fmla="*/ 158 h 653"/>
                <a:gd name="T30" fmla="*/ 325 w 615"/>
                <a:gd name="T31" fmla="*/ 146 h 653"/>
                <a:gd name="T32" fmla="*/ 223 w 615"/>
                <a:gd name="T33" fmla="*/ 200 h 653"/>
                <a:gd name="T34" fmla="*/ 196 w 615"/>
                <a:gd name="T35" fmla="*/ 324 h 653"/>
                <a:gd name="T36" fmla="*/ 228 w 615"/>
                <a:gd name="T37" fmla="*/ 467 h 653"/>
                <a:gd name="T38" fmla="*/ 318 w 615"/>
                <a:gd name="T39" fmla="*/ 506 h 653"/>
                <a:gd name="T40" fmla="*/ 403 w 615"/>
                <a:gd name="T41" fmla="*/ 475 h 653"/>
                <a:gd name="T42" fmla="*/ 444 w 615"/>
                <a:gd name="T43" fmla="*/ 384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15" h="653">
                  <a:moveTo>
                    <a:pt x="444" y="384"/>
                  </a:moveTo>
                  <a:lnTo>
                    <a:pt x="615" y="435"/>
                  </a:lnTo>
                  <a:cubicBezTo>
                    <a:pt x="604" y="483"/>
                    <a:pt x="586" y="523"/>
                    <a:pt x="561" y="555"/>
                  </a:cubicBezTo>
                  <a:cubicBezTo>
                    <a:pt x="536" y="587"/>
                    <a:pt x="505" y="612"/>
                    <a:pt x="469" y="628"/>
                  </a:cubicBezTo>
                  <a:cubicBezTo>
                    <a:pt x="432" y="644"/>
                    <a:pt x="386" y="653"/>
                    <a:pt x="329" y="653"/>
                  </a:cubicBezTo>
                  <a:cubicBezTo>
                    <a:pt x="260" y="653"/>
                    <a:pt x="204" y="643"/>
                    <a:pt x="161" y="623"/>
                  </a:cubicBezTo>
                  <a:cubicBezTo>
                    <a:pt x="117" y="603"/>
                    <a:pt x="79" y="568"/>
                    <a:pt x="48" y="517"/>
                  </a:cubicBezTo>
                  <a:cubicBezTo>
                    <a:pt x="16" y="467"/>
                    <a:pt x="0" y="403"/>
                    <a:pt x="0" y="325"/>
                  </a:cubicBezTo>
                  <a:cubicBezTo>
                    <a:pt x="0" y="220"/>
                    <a:pt x="28" y="140"/>
                    <a:pt x="84" y="84"/>
                  </a:cubicBezTo>
                  <a:cubicBezTo>
                    <a:pt x="139" y="28"/>
                    <a:pt x="218" y="0"/>
                    <a:pt x="320" y="0"/>
                  </a:cubicBezTo>
                  <a:cubicBezTo>
                    <a:pt x="399" y="0"/>
                    <a:pt x="462" y="16"/>
                    <a:pt x="508" y="48"/>
                  </a:cubicBezTo>
                  <a:cubicBezTo>
                    <a:pt x="553" y="80"/>
                    <a:pt x="587" y="130"/>
                    <a:pt x="609" y="196"/>
                  </a:cubicBezTo>
                  <a:lnTo>
                    <a:pt x="437" y="235"/>
                  </a:lnTo>
                  <a:cubicBezTo>
                    <a:pt x="431" y="215"/>
                    <a:pt x="425" y="201"/>
                    <a:pt x="418" y="193"/>
                  </a:cubicBezTo>
                  <a:cubicBezTo>
                    <a:pt x="407" y="178"/>
                    <a:pt x="394" y="166"/>
                    <a:pt x="378" y="158"/>
                  </a:cubicBezTo>
                  <a:cubicBezTo>
                    <a:pt x="362" y="150"/>
                    <a:pt x="344" y="146"/>
                    <a:pt x="325" y="146"/>
                  </a:cubicBezTo>
                  <a:cubicBezTo>
                    <a:pt x="281" y="146"/>
                    <a:pt x="247" y="164"/>
                    <a:pt x="223" y="200"/>
                  </a:cubicBezTo>
                  <a:cubicBezTo>
                    <a:pt x="205" y="226"/>
                    <a:pt x="196" y="267"/>
                    <a:pt x="196" y="324"/>
                  </a:cubicBezTo>
                  <a:cubicBezTo>
                    <a:pt x="196" y="394"/>
                    <a:pt x="207" y="441"/>
                    <a:pt x="228" y="467"/>
                  </a:cubicBezTo>
                  <a:cubicBezTo>
                    <a:pt x="249" y="493"/>
                    <a:pt x="279" y="506"/>
                    <a:pt x="318" y="506"/>
                  </a:cubicBezTo>
                  <a:cubicBezTo>
                    <a:pt x="355" y="506"/>
                    <a:pt x="383" y="496"/>
                    <a:pt x="403" y="475"/>
                  </a:cubicBezTo>
                  <a:cubicBezTo>
                    <a:pt x="422" y="454"/>
                    <a:pt x="435" y="423"/>
                    <a:pt x="444" y="384"/>
                  </a:cubicBezTo>
                  <a:close/>
                </a:path>
              </a:pathLst>
            </a:custGeom>
            <a:solidFill>
              <a:srgbClr val="DE29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379" name="Freeform 57"/>
            <p:cNvSpPr>
              <a:spLocks noEditPoints="1"/>
            </p:cNvSpPr>
            <p:nvPr/>
          </p:nvSpPr>
          <p:spPr bwMode="auto">
            <a:xfrm>
              <a:off x="2916" y="1913"/>
              <a:ext cx="118" cy="109"/>
            </a:xfrm>
            <a:custGeom>
              <a:avLst/>
              <a:gdLst>
                <a:gd name="T0" fmla="*/ 452 w 688"/>
                <a:gd name="T1" fmla="*/ 528 h 632"/>
                <a:gd name="T2" fmla="*/ 231 w 688"/>
                <a:gd name="T3" fmla="*/ 528 h 632"/>
                <a:gd name="T4" fmla="*/ 199 w 688"/>
                <a:gd name="T5" fmla="*/ 632 h 632"/>
                <a:gd name="T6" fmla="*/ 0 w 688"/>
                <a:gd name="T7" fmla="*/ 632 h 632"/>
                <a:gd name="T8" fmla="*/ 238 w 688"/>
                <a:gd name="T9" fmla="*/ 0 h 632"/>
                <a:gd name="T10" fmla="*/ 451 w 688"/>
                <a:gd name="T11" fmla="*/ 0 h 632"/>
                <a:gd name="T12" fmla="*/ 688 w 688"/>
                <a:gd name="T13" fmla="*/ 632 h 632"/>
                <a:gd name="T14" fmla="*/ 484 w 688"/>
                <a:gd name="T15" fmla="*/ 632 h 632"/>
                <a:gd name="T16" fmla="*/ 452 w 688"/>
                <a:gd name="T17" fmla="*/ 528 h 632"/>
                <a:gd name="T18" fmla="*/ 411 w 688"/>
                <a:gd name="T19" fmla="*/ 391 h 632"/>
                <a:gd name="T20" fmla="*/ 342 w 688"/>
                <a:gd name="T21" fmla="*/ 164 h 632"/>
                <a:gd name="T22" fmla="*/ 272 w 688"/>
                <a:gd name="T23" fmla="*/ 391 h 632"/>
                <a:gd name="T24" fmla="*/ 411 w 688"/>
                <a:gd name="T25" fmla="*/ 391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88" h="632">
                  <a:moveTo>
                    <a:pt x="452" y="528"/>
                  </a:moveTo>
                  <a:lnTo>
                    <a:pt x="231" y="528"/>
                  </a:lnTo>
                  <a:lnTo>
                    <a:pt x="199" y="632"/>
                  </a:lnTo>
                  <a:lnTo>
                    <a:pt x="0" y="632"/>
                  </a:lnTo>
                  <a:lnTo>
                    <a:pt x="238" y="0"/>
                  </a:lnTo>
                  <a:lnTo>
                    <a:pt x="451" y="0"/>
                  </a:lnTo>
                  <a:lnTo>
                    <a:pt x="688" y="632"/>
                  </a:lnTo>
                  <a:lnTo>
                    <a:pt x="484" y="632"/>
                  </a:lnTo>
                  <a:lnTo>
                    <a:pt x="452" y="528"/>
                  </a:lnTo>
                  <a:close/>
                  <a:moveTo>
                    <a:pt x="411" y="391"/>
                  </a:moveTo>
                  <a:lnTo>
                    <a:pt x="342" y="164"/>
                  </a:lnTo>
                  <a:lnTo>
                    <a:pt x="272" y="391"/>
                  </a:lnTo>
                  <a:lnTo>
                    <a:pt x="411" y="391"/>
                  </a:lnTo>
                  <a:close/>
                </a:path>
              </a:pathLst>
            </a:custGeom>
            <a:solidFill>
              <a:srgbClr val="DE29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380" name="Freeform 58"/>
            <p:cNvSpPr>
              <a:spLocks/>
            </p:cNvSpPr>
            <p:nvPr/>
          </p:nvSpPr>
          <p:spPr bwMode="auto">
            <a:xfrm>
              <a:off x="3045" y="1913"/>
              <a:ext cx="121" cy="109"/>
            </a:xfrm>
            <a:custGeom>
              <a:avLst/>
              <a:gdLst>
                <a:gd name="T0" fmla="*/ 0 w 710"/>
                <a:gd name="T1" fmla="*/ 0 h 632"/>
                <a:gd name="T2" fmla="*/ 257 w 710"/>
                <a:gd name="T3" fmla="*/ 0 h 632"/>
                <a:gd name="T4" fmla="*/ 355 w 710"/>
                <a:gd name="T5" fmla="*/ 385 h 632"/>
                <a:gd name="T6" fmla="*/ 453 w 710"/>
                <a:gd name="T7" fmla="*/ 0 h 632"/>
                <a:gd name="T8" fmla="*/ 710 w 710"/>
                <a:gd name="T9" fmla="*/ 0 h 632"/>
                <a:gd name="T10" fmla="*/ 710 w 710"/>
                <a:gd name="T11" fmla="*/ 632 h 632"/>
                <a:gd name="T12" fmla="*/ 550 w 710"/>
                <a:gd name="T13" fmla="*/ 632 h 632"/>
                <a:gd name="T14" fmla="*/ 550 w 710"/>
                <a:gd name="T15" fmla="*/ 151 h 632"/>
                <a:gd name="T16" fmla="*/ 427 w 710"/>
                <a:gd name="T17" fmla="*/ 632 h 632"/>
                <a:gd name="T18" fmla="*/ 282 w 710"/>
                <a:gd name="T19" fmla="*/ 632 h 632"/>
                <a:gd name="T20" fmla="*/ 159 w 710"/>
                <a:gd name="T21" fmla="*/ 151 h 632"/>
                <a:gd name="T22" fmla="*/ 159 w 710"/>
                <a:gd name="T23" fmla="*/ 632 h 632"/>
                <a:gd name="T24" fmla="*/ 0 w 710"/>
                <a:gd name="T25" fmla="*/ 632 h 632"/>
                <a:gd name="T26" fmla="*/ 0 w 710"/>
                <a:gd name="T27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10" h="632">
                  <a:moveTo>
                    <a:pt x="0" y="0"/>
                  </a:moveTo>
                  <a:lnTo>
                    <a:pt x="257" y="0"/>
                  </a:lnTo>
                  <a:lnTo>
                    <a:pt x="355" y="385"/>
                  </a:lnTo>
                  <a:lnTo>
                    <a:pt x="453" y="0"/>
                  </a:lnTo>
                  <a:lnTo>
                    <a:pt x="710" y="0"/>
                  </a:lnTo>
                  <a:lnTo>
                    <a:pt x="710" y="632"/>
                  </a:lnTo>
                  <a:lnTo>
                    <a:pt x="550" y="632"/>
                  </a:lnTo>
                  <a:lnTo>
                    <a:pt x="550" y="151"/>
                  </a:lnTo>
                  <a:lnTo>
                    <a:pt x="427" y="632"/>
                  </a:lnTo>
                  <a:lnTo>
                    <a:pt x="282" y="632"/>
                  </a:lnTo>
                  <a:lnTo>
                    <a:pt x="159" y="151"/>
                  </a:lnTo>
                  <a:lnTo>
                    <a:pt x="159" y="632"/>
                  </a:lnTo>
                  <a:lnTo>
                    <a:pt x="0" y="6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E29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381" name="Freeform 59"/>
            <p:cNvSpPr>
              <a:spLocks noEditPoints="1"/>
            </p:cNvSpPr>
            <p:nvPr/>
          </p:nvSpPr>
          <p:spPr bwMode="auto">
            <a:xfrm>
              <a:off x="3187" y="1913"/>
              <a:ext cx="92" cy="109"/>
            </a:xfrm>
            <a:custGeom>
              <a:avLst/>
              <a:gdLst>
                <a:gd name="T0" fmla="*/ 0 w 536"/>
                <a:gd name="T1" fmla="*/ 0 h 632"/>
                <a:gd name="T2" fmla="*/ 324 w 536"/>
                <a:gd name="T3" fmla="*/ 0 h 632"/>
                <a:gd name="T4" fmla="*/ 483 w 536"/>
                <a:gd name="T5" fmla="*/ 51 h 632"/>
                <a:gd name="T6" fmla="*/ 536 w 536"/>
                <a:gd name="T7" fmla="*/ 195 h 632"/>
                <a:gd name="T8" fmla="*/ 478 w 536"/>
                <a:gd name="T9" fmla="*/ 344 h 632"/>
                <a:gd name="T10" fmla="*/ 302 w 536"/>
                <a:gd name="T11" fmla="*/ 398 h 632"/>
                <a:gd name="T12" fmla="*/ 195 w 536"/>
                <a:gd name="T13" fmla="*/ 398 h 632"/>
                <a:gd name="T14" fmla="*/ 195 w 536"/>
                <a:gd name="T15" fmla="*/ 632 h 632"/>
                <a:gd name="T16" fmla="*/ 0 w 536"/>
                <a:gd name="T17" fmla="*/ 632 h 632"/>
                <a:gd name="T18" fmla="*/ 0 w 536"/>
                <a:gd name="T19" fmla="*/ 0 h 632"/>
                <a:gd name="T20" fmla="*/ 195 w 536"/>
                <a:gd name="T21" fmla="*/ 270 h 632"/>
                <a:gd name="T22" fmla="*/ 243 w 536"/>
                <a:gd name="T23" fmla="*/ 270 h 632"/>
                <a:gd name="T24" fmla="*/ 323 w 536"/>
                <a:gd name="T25" fmla="*/ 251 h 632"/>
                <a:gd name="T26" fmla="*/ 346 w 536"/>
                <a:gd name="T27" fmla="*/ 200 h 632"/>
                <a:gd name="T28" fmla="*/ 326 w 536"/>
                <a:gd name="T29" fmla="*/ 150 h 632"/>
                <a:gd name="T30" fmla="*/ 251 w 536"/>
                <a:gd name="T31" fmla="*/ 129 h 632"/>
                <a:gd name="T32" fmla="*/ 195 w 536"/>
                <a:gd name="T33" fmla="*/ 129 h 632"/>
                <a:gd name="T34" fmla="*/ 195 w 536"/>
                <a:gd name="T35" fmla="*/ 27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6" h="632">
                  <a:moveTo>
                    <a:pt x="0" y="0"/>
                  </a:moveTo>
                  <a:lnTo>
                    <a:pt x="324" y="0"/>
                  </a:lnTo>
                  <a:cubicBezTo>
                    <a:pt x="395" y="0"/>
                    <a:pt x="448" y="17"/>
                    <a:pt x="483" y="51"/>
                  </a:cubicBezTo>
                  <a:cubicBezTo>
                    <a:pt x="518" y="85"/>
                    <a:pt x="536" y="133"/>
                    <a:pt x="536" y="195"/>
                  </a:cubicBezTo>
                  <a:cubicBezTo>
                    <a:pt x="536" y="258"/>
                    <a:pt x="517" y="308"/>
                    <a:pt x="478" y="344"/>
                  </a:cubicBezTo>
                  <a:cubicBezTo>
                    <a:pt x="440" y="380"/>
                    <a:pt x="381" y="398"/>
                    <a:pt x="302" y="398"/>
                  </a:cubicBezTo>
                  <a:lnTo>
                    <a:pt x="195" y="398"/>
                  </a:lnTo>
                  <a:lnTo>
                    <a:pt x="195" y="632"/>
                  </a:lnTo>
                  <a:lnTo>
                    <a:pt x="0" y="632"/>
                  </a:lnTo>
                  <a:lnTo>
                    <a:pt x="0" y="0"/>
                  </a:lnTo>
                  <a:close/>
                  <a:moveTo>
                    <a:pt x="195" y="270"/>
                  </a:moveTo>
                  <a:lnTo>
                    <a:pt x="243" y="270"/>
                  </a:lnTo>
                  <a:cubicBezTo>
                    <a:pt x="281" y="270"/>
                    <a:pt x="308" y="264"/>
                    <a:pt x="323" y="251"/>
                  </a:cubicBezTo>
                  <a:cubicBezTo>
                    <a:pt x="338" y="238"/>
                    <a:pt x="346" y="221"/>
                    <a:pt x="346" y="200"/>
                  </a:cubicBezTo>
                  <a:cubicBezTo>
                    <a:pt x="346" y="181"/>
                    <a:pt x="339" y="164"/>
                    <a:pt x="326" y="150"/>
                  </a:cubicBezTo>
                  <a:cubicBezTo>
                    <a:pt x="313" y="136"/>
                    <a:pt x="288" y="129"/>
                    <a:pt x="251" y="129"/>
                  </a:cubicBezTo>
                  <a:lnTo>
                    <a:pt x="195" y="129"/>
                  </a:lnTo>
                  <a:lnTo>
                    <a:pt x="195" y="270"/>
                  </a:lnTo>
                  <a:close/>
                </a:path>
              </a:pathLst>
            </a:custGeom>
            <a:solidFill>
              <a:srgbClr val="DE29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382" name="Rectangle 60"/>
            <p:cNvSpPr>
              <a:spLocks noChangeArrowheads="1"/>
            </p:cNvSpPr>
            <p:nvPr/>
          </p:nvSpPr>
          <p:spPr bwMode="auto">
            <a:xfrm>
              <a:off x="3298" y="1913"/>
              <a:ext cx="34" cy="109"/>
            </a:xfrm>
            <a:prstGeom prst="rect">
              <a:avLst/>
            </a:prstGeom>
            <a:solidFill>
              <a:srgbClr val="DE29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383" name="Freeform 61"/>
            <p:cNvSpPr>
              <a:spLocks/>
            </p:cNvSpPr>
            <p:nvPr/>
          </p:nvSpPr>
          <p:spPr bwMode="auto">
            <a:xfrm>
              <a:off x="3356" y="1913"/>
              <a:ext cx="103" cy="109"/>
            </a:xfrm>
            <a:custGeom>
              <a:avLst/>
              <a:gdLst>
                <a:gd name="T0" fmla="*/ 0 w 603"/>
                <a:gd name="T1" fmla="*/ 0 h 632"/>
                <a:gd name="T2" fmla="*/ 182 w 603"/>
                <a:gd name="T3" fmla="*/ 0 h 632"/>
                <a:gd name="T4" fmla="*/ 419 w 603"/>
                <a:gd name="T5" fmla="*/ 349 h 632"/>
                <a:gd name="T6" fmla="*/ 419 w 603"/>
                <a:gd name="T7" fmla="*/ 0 h 632"/>
                <a:gd name="T8" fmla="*/ 603 w 603"/>
                <a:gd name="T9" fmla="*/ 0 h 632"/>
                <a:gd name="T10" fmla="*/ 603 w 603"/>
                <a:gd name="T11" fmla="*/ 632 h 632"/>
                <a:gd name="T12" fmla="*/ 419 w 603"/>
                <a:gd name="T13" fmla="*/ 632 h 632"/>
                <a:gd name="T14" fmla="*/ 184 w 603"/>
                <a:gd name="T15" fmla="*/ 285 h 632"/>
                <a:gd name="T16" fmla="*/ 184 w 603"/>
                <a:gd name="T17" fmla="*/ 632 h 632"/>
                <a:gd name="T18" fmla="*/ 0 w 603"/>
                <a:gd name="T19" fmla="*/ 632 h 632"/>
                <a:gd name="T20" fmla="*/ 0 w 603"/>
                <a:gd name="T21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3" h="632">
                  <a:moveTo>
                    <a:pt x="0" y="0"/>
                  </a:moveTo>
                  <a:lnTo>
                    <a:pt x="182" y="0"/>
                  </a:lnTo>
                  <a:lnTo>
                    <a:pt x="419" y="349"/>
                  </a:lnTo>
                  <a:lnTo>
                    <a:pt x="419" y="0"/>
                  </a:lnTo>
                  <a:lnTo>
                    <a:pt x="603" y="0"/>
                  </a:lnTo>
                  <a:lnTo>
                    <a:pt x="603" y="632"/>
                  </a:lnTo>
                  <a:lnTo>
                    <a:pt x="419" y="632"/>
                  </a:lnTo>
                  <a:lnTo>
                    <a:pt x="184" y="285"/>
                  </a:lnTo>
                  <a:lnTo>
                    <a:pt x="184" y="632"/>
                  </a:lnTo>
                  <a:lnTo>
                    <a:pt x="0" y="6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E29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384" name="Freeform 62"/>
            <p:cNvSpPr>
              <a:spLocks noEditPoints="1"/>
            </p:cNvSpPr>
            <p:nvPr/>
          </p:nvSpPr>
          <p:spPr bwMode="auto">
            <a:xfrm>
              <a:off x="3469" y="1913"/>
              <a:ext cx="118" cy="109"/>
            </a:xfrm>
            <a:custGeom>
              <a:avLst/>
              <a:gdLst>
                <a:gd name="T0" fmla="*/ 452 w 688"/>
                <a:gd name="T1" fmla="*/ 528 h 632"/>
                <a:gd name="T2" fmla="*/ 231 w 688"/>
                <a:gd name="T3" fmla="*/ 528 h 632"/>
                <a:gd name="T4" fmla="*/ 199 w 688"/>
                <a:gd name="T5" fmla="*/ 632 h 632"/>
                <a:gd name="T6" fmla="*/ 0 w 688"/>
                <a:gd name="T7" fmla="*/ 632 h 632"/>
                <a:gd name="T8" fmla="*/ 238 w 688"/>
                <a:gd name="T9" fmla="*/ 0 h 632"/>
                <a:gd name="T10" fmla="*/ 451 w 688"/>
                <a:gd name="T11" fmla="*/ 0 h 632"/>
                <a:gd name="T12" fmla="*/ 688 w 688"/>
                <a:gd name="T13" fmla="*/ 632 h 632"/>
                <a:gd name="T14" fmla="*/ 484 w 688"/>
                <a:gd name="T15" fmla="*/ 632 h 632"/>
                <a:gd name="T16" fmla="*/ 452 w 688"/>
                <a:gd name="T17" fmla="*/ 528 h 632"/>
                <a:gd name="T18" fmla="*/ 411 w 688"/>
                <a:gd name="T19" fmla="*/ 391 h 632"/>
                <a:gd name="T20" fmla="*/ 342 w 688"/>
                <a:gd name="T21" fmla="*/ 164 h 632"/>
                <a:gd name="T22" fmla="*/ 272 w 688"/>
                <a:gd name="T23" fmla="*/ 391 h 632"/>
                <a:gd name="T24" fmla="*/ 411 w 688"/>
                <a:gd name="T25" fmla="*/ 391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88" h="632">
                  <a:moveTo>
                    <a:pt x="452" y="528"/>
                  </a:moveTo>
                  <a:lnTo>
                    <a:pt x="231" y="528"/>
                  </a:lnTo>
                  <a:lnTo>
                    <a:pt x="199" y="632"/>
                  </a:lnTo>
                  <a:lnTo>
                    <a:pt x="0" y="632"/>
                  </a:lnTo>
                  <a:lnTo>
                    <a:pt x="238" y="0"/>
                  </a:lnTo>
                  <a:lnTo>
                    <a:pt x="451" y="0"/>
                  </a:lnTo>
                  <a:lnTo>
                    <a:pt x="688" y="632"/>
                  </a:lnTo>
                  <a:lnTo>
                    <a:pt x="484" y="632"/>
                  </a:lnTo>
                  <a:lnTo>
                    <a:pt x="452" y="528"/>
                  </a:lnTo>
                  <a:close/>
                  <a:moveTo>
                    <a:pt x="411" y="391"/>
                  </a:moveTo>
                  <a:lnTo>
                    <a:pt x="342" y="164"/>
                  </a:lnTo>
                  <a:lnTo>
                    <a:pt x="272" y="391"/>
                  </a:lnTo>
                  <a:lnTo>
                    <a:pt x="411" y="391"/>
                  </a:lnTo>
                  <a:close/>
                </a:path>
              </a:pathLst>
            </a:custGeom>
            <a:solidFill>
              <a:srgbClr val="DE29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385" name="Freeform 63"/>
            <p:cNvSpPr>
              <a:spLocks/>
            </p:cNvSpPr>
            <p:nvPr/>
          </p:nvSpPr>
          <p:spPr bwMode="auto">
            <a:xfrm>
              <a:off x="3592" y="1911"/>
              <a:ext cx="98" cy="113"/>
            </a:xfrm>
            <a:custGeom>
              <a:avLst/>
              <a:gdLst>
                <a:gd name="T0" fmla="*/ 0 w 572"/>
                <a:gd name="T1" fmla="*/ 433 h 653"/>
                <a:gd name="T2" fmla="*/ 185 w 572"/>
                <a:gd name="T3" fmla="*/ 421 h 653"/>
                <a:gd name="T4" fmla="*/ 210 w 572"/>
                <a:gd name="T5" fmla="*/ 490 h 653"/>
                <a:gd name="T6" fmla="*/ 296 w 572"/>
                <a:gd name="T7" fmla="*/ 528 h 653"/>
                <a:gd name="T8" fmla="*/ 360 w 572"/>
                <a:gd name="T9" fmla="*/ 509 h 653"/>
                <a:gd name="T10" fmla="*/ 383 w 572"/>
                <a:gd name="T11" fmla="*/ 463 h 653"/>
                <a:gd name="T12" fmla="*/ 361 w 572"/>
                <a:gd name="T13" fmla="*/ 419 h 653"/>
                <a:gd name="T14" fmla="*/ 262 w 572"/>
                <a:gd name="T15" fmla="*/ 383 h 653"/>
                <a:gd name="T16" fmla="*/ 79 w 572"/>
                <a:gd name="T17" fmla="*/ 306 h 653"/>
                <a:gd name="T18" fmla="*/ 24 w 572"/>
                <a:gd name="T19" fmla="*/ 184 h 653"/>
                <a:gd name="T20" fmla="*/ 52 w 572"/>
                <a:gd name="T21" fmla="*/ 93 h 653"/>
                <a:gd name="T22" fmla="*/ 137 w 572"/>
                <a:gd name="T23" fmla="*/ 25 h 653"/>
                <a:gd name="T24" fmla="*/ 292 w 572"/>
                <a:gd name="T25" fmla="*/ 0 h 653"/>
                <a:gd name="T26" fmla="*/ 476 w 572"/>
                <a:gd name="T27" fmla="*/ 45 h 653"/>
                <a:gd name="T28" fmla="*/ 552 w 572"/>
                <a:gd name="T29" fmla="*/ 188 h 653"/>
                <a:gd name="T30" fmla="*/ 369 w 572"/>
                <a:gd name="T31" fmla="*/ 199 h 653"/>
                <a:gd name="T32" fmla="*/ 338 w 572"/>
                <a:gd name="T33" fmla="*/ 137 h 653"/>
                <a:gd name="T34" fmla="*/ 273 w 572"/>
                <a:gd name="T35" fmla="*/ 117 h 653"/>
                <a:gd name="T36" fmla="*/ 222 w 572"/>
                <a:gd name="T37" fmla="*/ 132 h 653"/>
                <a:gd name="T38" fmla="*/ 204 w 572"/>
                <a:gd name="T39" fmla="*/ 167 h 653"/>
                <a:gd name="T40" fmla="*/ 218 w 572"/>
                <a:gd name="T41" fmla="*/ 194 h 653"/>
                <a:gd name="T42" fmla="*/ 284 w 572"/>
                <a:gd name="T43" fmla="*/ 217 h 653"/>
                <a:gd name="T44" fmla="*/ 467 w 572"/>
                <a:gd name="T45" fmla="*/ 273 h 653"/>
                <a:gd name="T46" fmla="*/ 547 w 572"/>
                <a:gd name="T47" fmla="*/ 343 h 653"/>
                <a:gd name="T48" fmla="*/ 572 w 572"/>
                <a:gd name="T49" fmla="*/ 436 h 653"/>
                <a:gd name="T50" fmla="*/ 539 w 572"/>
                <a:gd name="T51" fmla="*/ 548 h 653"/>
                <a:gd name="T52" fmla="*/ 445 w 572"/>
                <a:gd name="T53" fmla="*/ 626 h 653"/>
                <a:gd name="T54" fmla="*/ 293 w 572"/>
                <a:gd name="T55" fmla="*/ 653 h 653"/>
                <a:gd name="T56" fmla="*/ 70 w 572"/>
                <a:gd name="T57" fmla="*/ 591 h 653"/>
                <a:gd name="T58" fmla="*/ 0 w 572"/>
                <a:gd name="T59" fmla="*/ 433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72" h="653">
                  <a:moveTo>
                    <a:pt x="0" y="433"/>
                  </a:moveTo>
                  <a:lnTo>
                    <a:pt x="185" y="421"/>
                  </a:lnTo>
                  <a:cubicBezTo>
                    <a:pt x="189" y="452"/>
                    <a:pt x="197" y="474"/>
                    <a:pt x="210" y="490"/>
                  </a:cubicBezTo>
                  <a:cubicBezTo>
                    <a:pt x="230" y="516"/>
                    <a:pt x="258" y="528"/>
                    <a:pt x="296" y="528"/>
                  </a:cubicBezTo>
                  <a:cubicBezTo>
                    <a:pt x="324" y="528"/>
                    <a:pt x="345" y="522"/>
                    <a:pt x="360" y="509"/>
                  </a:cubicBezTo>
                  <a:cubicBezTo>
                    <a:pt x="375" y="496"/>
                    <a:pt x="383" y="480"/>
                    <a:pt x="383" y="463"/>
                  </a:cubicBezTo>
                  <a:cubicBezTo>
                    <a:pt x="383" y="447"/>
                    <a:pt x="376" y="432"/>
                    <a:pt x="361" y="419"/>
                  </a:cubicBezTo>
                  <a:cubicBezTo>
                    <a:pt x="347" y="406"/>
                    <a:pt x="314" y="394"/>
                    <a:pt x="262" y="383"/>
                  </a:cubicBezTo>
                  <a:cubicBezTo>
                    <a:pt x="176" y="364"/>
                    <a:pt x="115" y="338"/>
                    <a:pt x="79" y="306"/>
                  </a:cubicBezTo>
                  <a:cubicBezTo>
                    <a:pt x="42" y="274"/>
                    <a:pt x="24" y="234"/>
                    <a:pt x="24" y="184"/>
                  </a:cubicBezTo>
                  <a:cubicBezTo>
                    <a:pt x="24" y="152"/>
                    <a:pt x="33" y="121"/>
                    <a:pt x="52" y="93"/>
                  </a:cubicBezTo>
                  <a:cubicBezTo>
                    <a:pt x="71" y="64"/>
                    <a:pt x="99" y="41"/>
                    <a:pt x="137" y="25"/>
                  </a:cubicBezTo>
                  <a:cubicBezTo>
                    <a:pt x="174" y="8"/>
                    <a:pt x="226" y="0"/>
                    <a:pt x="292" y="0"/>
                  </a:cubicBezTo>
                  <a:cubicBezTo>
                    <a:pt x="373" y="0"/>
                    <a:pt x="434" y="15"/>
                    <a:pt x="476" y="45"/>
                  </a:cubicBezTo>
                  <a:cubicBezTo>
                    <a:pt x="519" y="75"/>
                    <a:pt x="544" y="123"/>
                    <a:pt x="552" y="188"/>
                  </a:cubicBezTo>
                  <a:lnTo>
                    <a:pt x="369" y="199"/>
                  </a:lnTo>
                  <a:cubicBezTo>
                    <a:pt x="364" y="171"/>
                    <a:pt x="353" y="150"/>
                    <a:pt x="338" y="137"/>
                  </a:cubicBezTo>
                  <a:cubicBezTo>
                    <a:pt x="322" y="124"/>
                    <a:pt x="301" y="117"/>
                    <a:pt x="273" y="117"/>
                  </a:cubicBezTo>
                  <a:cubicBezTo>
                    <a:pt x="250" y="117"/>
                    <a:pt x="233" y="122"/>
                    <a:pt x="222" y="132"/>
                  </a:cubicBezTo>
                  <a:cubicBezTo>
                    <a:pt x="210" y="141"/>
                    <a:pt x="204" y="153"/>
                    <a:pt x="204" y="167"/>
                  </a:cubicBezTo>
                  <a:cubicBezTo>
                    <a:pt x="204" y="177"/>
                    <a:pt x="209" y="186"/>
                    <a:pt x="218" y="194"/>
                  </a:cubicBezTo>
                  <a:cubicBezTo>
                    <a:pt x="227" y="202"/>
                    <a:pt x="249" y="210"/>
                    <a:pt x="284" y="217"/>
                  </a:cubicBezTo>
                  <a:cubicBezTo>
                    <a:pt x="369" y="235"/>
                    <a:pt x="430" y="254"/>
                    <a:pt x="467" y="273"/>
                  </a:cubicBezTo>
                  <a:cubicBezTo>
                    <a:pt x="504" y="292"/>
                    <a:pt x="530" y="315"/>
                    <a:pt x="547" y="343"/>
                  </a:cubicBezTo>
                  <a:cubicBezTo>
                    <a:pt x="564" y="371"/>
                    <a:pt x="572" y="402"/>
                    <a:pt x="572" y="436"/>
                  </a:cubicBezTo>
                  <a:cubicBezTo>
                    <a:pt x="572" y="477"/>
                    <a:pt x="561" y="514"/>
                    <a:pt x="539" y="548"/>
                  </a:cubicBezTo>
                  <a:cubicBezTo>
                    <a:pt x="516" y="583"/>
                    <a:pt x="485" y="608"/>
                    <a:pt x="445" y="626"/>
                  </a:cubicBezTo>
                  <a:cubicBezTo>
                    <a:pt x="405" y="644"/>
                    <a:pt x="354" y="653"/>
                    <a:pt x="293" y="653"/>
                  </a:cubicBezTo>
                  <a:cubicBezTo>
                    <a:pt x="186" y="653"/>
                    <a:pt x="111" y="632"/>
                    <a:pt x="70" y="591"/>
                  </a:cubicBezTo>
                  <a:cubicBezTo>
                    <a:pt x="29" y="549"/>
                    <a:pt x="5" y="497"/>
                    <a:pt x="0" y="433"/>
                  </a:cubicBezTo>
                  <a:close/>
                </a:path>
              </a:pathLst>
            </a:custGeom>
            <a:solidFill>
              <a:srgbClr val="DE29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15388" name="Freeform 67"/>
          <p:cNvSpPr>
            <a:spLocks/>
          </p:cNvSpPr>
          <p:nvPr/>
        </p:nvSpPr>
        <p:spPr bwMode="auto">
          <a:xfrm>
            <a:off x="1635126" y="1682751"/>
            <a:ext cx="161925" cy="185738"/>
          </a:xfrm>
          <a:custGeom>
            <a:avLst/>
            <a:gdLst>
              <a:gd name="T0" fmla="*/ 0 w 1030"/>
              <a:gd name="T1" fmla="*/ 780 h 1175"/>
              <a:gd name="T2" fmla="*/ 333 w 1030"/>
              <a:gd name="T3" fmla="*/ 759 h 1175"/>
              <a:gd name="T4" fmla="*/ 377 w 1030"/>
              <a:gd name="T5" fmla="*/ 882 h 1175"/>
              <a:gd name="T6" fmla="*/ 532 w 1030"/>
              <a:gd name="T7" fmla="*/ 951 h 1175"/>
              <a:gd name="T8" fmla="*/ 648 w 1030"/>
              <a:gd name="T9" fmla="*/ 916 h 1175"/>
              <a:gd name="T10" fmla="*/ 689 w 1030"/>
              <a:gd name="T11" fmla="*/ 834 h 1175"/>
              <a:gd name="T12" fmla="*/ 650 w 1030"/>
              <a:gd name="T13" fmla="*/ 755 h 1175"/>
              <a:gd name="T14" fmla="*/ 471 w 1030"/>
              <a:gd name="T15" fmla="*/ 689 h 1175"/>
              <a:gd name="T16" fmla="*/ 142 w 1030"/>
              <a:gd name="T17" fmla="*/ 551 h 1175"/>
              <a:gd name="T18" fmla="*/ 42 w 1030"/>
              <a:gd name="T19" fmla="*/ 332 h 1175"/>
              <a:gd name="T20" fmla="*/ 93 w 1030"/>
              <a:gd name="T21" fmla="*/ 167 h 1175"/>
              <a:gd name="T22" fmla="*/ 246 w 1030"/>
              <a:gd name="T23" fmla="*/ 44 h 1175"/>
              <a:gd name="T24" fmla="*/ 525 w 1030"/>
              <a:gd name="T25" fmla="*/ 0 h 1175"/>
              <a:gd name="T26" fmla="*/ 858 w 1030"/>
              <a:gd name="T27" fmla="*/ 81 h 1175"/>
              <a:gd name="T28" fmla="*/ 994 w 1030"/>
              <a:gd name="T29" fmla="*/ 339 h 1175"/>
              <a:gd name="T30" fmla="*/ 663 w 1030"/>
              <a:gd name="T31" fmla="*/ 359 h 1175"/>
              <a:gd name="T32" fmla="*/ 608 w 1030"/>
              <a:gd name="T33" fmla="*/ 246 h 1175"/>
              <a:gd name="T34" fmla="*/ 491 w 1030"/>
              <a:gd name="T35" fmla="*/ 211 h 1175"/>
              <a:gd name="T36" fmla="*/ 399 w 1030"/>
              <a:gd name="T37" fmla="*/ 237 h 1175"/>
              <a:gd name="T38" fmla="*/ 368 w 1030"/>
              <a:gd name="T39" fmla="*/ 300 h 1175"/>
              <a:gd name="T40" fmla="*/ 393 w 1030"/>
              <a:gd name="T41" fmla="*/ 349 h 1175"/>
              <a:gd name="T42" fmla="*/ 510 w 1030"/>
              <a:gd name="T43" fmla="*/ 391 h 1175"/>
              <a:gd name="T44" fmla="*/ 840 w 1030"/>
              <a:gd name="T45" fmla="*/ 491 h 1175"/>
              <a:gd name="T46" fmla="*/ 985 w 1030"/>
              <a:gd name="T47" fmla="*/ 617 h 1175"/>
              <a:gd name="T48" fmla="*/ 1030 w 1030"/>
              <a:gd name="T49" fmla="*/ 786 h 1175"/>
              <a:gd name="T50" fmla="*/ 970 w 1030"/>
              <a:gd name="T51" fmla="*/ 987 h 1175"/>
              <a:gd name="T52" fmla="*/ 801 w 1030"/>
              <a:gd name="T53" fmla="*/ 1127 h 1175"/>
              <a:gd name="T54" fmla="*/ 527 w 1030"/>
              <a:gd name="T55" fmla="*/ 1175 h 1175"/>
              <a:gd name="T56" fmla="*/ 126 w 1030"/>
              <a:gd name="T57" fmla="*/ 1063 h 1175"/>
              <a:gd name="T58" fmla="*/ 0 w 1030"/>
              <a:gd name="T59" fmla="*/ 780 h 11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030" h="1175">
                <a:moveTo>
                  <a:pt x="0" y="780"/>
                </a:moveTo>
                <a:lnTo>
                  <a:pt x="333" y="759"/>
                </a:lnTo>
                <a:cubicBezTo>
                  <a:pt x="340" y="813"/>
                  <a:pt x="355" y="854"/>
                  <a:pt x="377" y="882"/>
                </a:cubicBezTo>
                <a:cubicBezTo>
                  <a:pt x="413" y="928"/>
                  <a:pt x="465" y="951"/>
                  <a:pt x="532" y="951"/>
                </a:cubicBezTo>
                <a:cubicBezTo>
                  <a:pt x="582" y="951"/>
                  <a:pt x="621" y="939"/>
                  <a:pt x="648" y="916"/>
                </a:cubicBezTo>
                <a:cubicBezTo>
                  <a:pt x="675" y="892"/>
                  <a:pt x="689" y="865"/>
                  <a:pt x="689" y="834"/>
                </a:cubicBezTo>
                <a:cubicBezTo>
                  <a:pt x="689" y="805"/>
                  <a:pt x="676" y="778"/>
                  <a:pt x="650" y="755"/>
                </a:cubicBezTo>
                <a:cubicBezTo>
                  <a:pt x="625" y="732"/>
                  <a:pt x="565" y="710"/>
                  <a:pt x="471" y="689"/>
                </a:cubicBezTo>
                <a:cubicBezTo>
                  <a:pt x="317" y="655"/>
                  <a:pt x="207" y="609"/>
                  <a:pt x="142" y="551"/>
                </a:cubicBezTo>
                <a:cubicBezTo>
                  <a:pt x="76" y="494"/>
                  <a:pt x="42" y="421"/>
                  <a:pt x="42" y="332"/>
                </a:cubicBezTo>
                <a:cubicBezTo>
                  <a:pt x="42" y="274"/>
                  <a:pt x="59" y="219"/>
                  <a:pt x="93" y="167"/>
                </a:cubicBezTo>
                <a:cubicBezTo>
                  <a:pt x="127" y="115"/>
                  <a:pt x="178" y="74"/>
                  <a:pt x="246" y="44"/>
                </a:cubicBezTo>
                <a:cubicBezTo>
                  <a:pt x="314" y="15"/>
                  <a:pt x="407" y="0"/>
                  <a:pt x="525" y="0"/>
                </a:cubicBezTo>
                <a:cubicBezTo>
                  <a:pt x="671" y="0"/>
                  <a:pt x="781" y="27"/>
                  <a:pt x="858" y="81"/>
                </a:cubicBezTo>
                <a:cubicBezTo>
                  <a:pt x="934" y="135"/>
                  <a:pt x="979" y="221"/>
                  <a:pt x="994" y="339"/>
                </a:cubicBezTo>
                <a:lnTo>
                  <a:pt x="663" y="359"/>
                </a:lnTo>
                <a:cubicBezTo>
                  <a:pt x="655" y="307"/>
                  <a:pt x="636" y="270"/>
                  <a:pt x="608" y="246"/>
                </a:cubicBezTo>
                <a:cubicBezTo>
                  <a:pt x="580" y="223"/>
                  <a:pt x="541" y="211"/>
                  <a:pt x="491" y="211"/>
                </a:cubicBezTo>
                <a:cubicBezTo>
                  <a:pt x="450" y="211"/>
                  <a:pt x="420" y="220"/>
                  <a:pt x="399" y="237"/>
                </a:cubicBezTo>
                <a:cubicBezTo>
                  <a:pt x="378" y="254"/>
                  <a:pt x="368" y="275"/>
                  <a:pt x="368" y="300"/>
                </a:cubicBezTo>
                <a:cubicBezTo>
                  <a:pt x="368" y="318"/>
                  <a:pt x="376" y="335"/>
                  <a:pt x="393" y="349"/>
                </a:cubicBezTo>
                <a:cubicBezTo>
                  <a:pt x="409" y="364"/>
                  <a:pt x="448" y="378"/>
                  <a:pt x="510" y="391"/>
                </a:cubicBezTo>
                <a:cubicBezTo>
                  <a:pt x="664" y="424"/>
                  <a:pt x="774" y="457"/>
                  <a:pt x="840" y="491"/>
                </a:cubicBezTo>
                <a:cubicBezTo>
                  <a:pt x="906" y="525"/>
                  <a:pt x="955" y="567"/>
                  <a:pt x="985" y="617"/>
                </a:cubicBezTo>
                <a:cubicBezTo>
                  <a:pt x="1015" y="668"/>
                  <a:pt x="1030" y="724"/>
                  <a:pt x="1030" y="786"/>
                </a:cubicBezTo>
                <a:cubicBezTo>
                  <a:pt x="1030" y="859"/>
                  <a:pt x="1010" y="926"/>
                  <a:pt x="970" y="987"/>
                </a:cubicBezTo>
                <a:cubicBezTo>
                  <a:pt x="929" y="1049"/>
                  <a:pt x="873" y="1096"/>
                  <a:pt x="801" y="1127"/>
                </a:cubicBezTo>
                <a:cubicBezTo>
                  <a:pt x="729" y="1159"/>
                  <a:pt x="637" y="1175"/>
                  <a:pt x="527" y="1175"/>
                </a:cubicBezTo>
                <a:cubicBezTo>
                  <a:pt x="334" y="1175"/>
                  <a:pt x="200" y="1138"/>
                  <a:pt x="126" y="1063"/>
                </a:cubicBezTo>
                <a:cubicBezTo>
                  <a:pt x="51" y="989"/>
                  <a:pt x="9" y="895"/>
                  <a:pt x="0" y="780"/>
                </a:cubicBezTo>
                <a:close/>
              </a:path>
            </a:pathLst>
          </a:custGeom>
          <a:solidFill>
            <a:srgbClr val="DE292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5389" name="Freeform 68"/>
          <p:cNvSpPr>
            <a:spLocks noEditPoints="1"/>
          </p:cNvSpPr>
          <p:nvPr/>
        </p:nvSpPr>
        <p:spPr bwMode="auto">
          <a:xfrm>
            <a:off x="1806576" y="1641476"/>
            <a:ext cx="195263" cy="225425"/>
          </a:xfrm>
          <a:custGeom>
            <a:avLst/>
            <a:gdLst>
              <a:gd name="T0" fmla="*/ 813 w 1238"/>
              <a:gd name="T1" fmla="*/ 1233 h 1420"/>
              <a:gd name="T2" fmla="*/ 415 w 1238"/>
              <a:gd name="T3" fmla="*/ 1233 h 1420"/>
              <a:gd name="T4" fmla="*/ 358 w 1238"/>
              <a:gd name="T5" fmla="*/ 1420 h 1420"/>
              <a:gd name="T6" fmla="*/ 0 w 1238"/>
              <a:gd name="T7" fmla="*/ 1420 h 1420"/>
              <a:gd name="T8" fmla="*/ 427 w 1238"/>
              <a:gd name="T9" fmla="*/ 283 h 1420"/>
              <a:gd name="T10" fmla="*/ 812 w 1238"/>
              <a:gd name="T11" fmla="*/ 283 h 1420"/>
              <a:gd name="T12" fmla="*/ 1238 w 1238"/>
              <a:gd name="T13" fmla="*/ 1420 h 1420"/>
              <a:gd name="T14" fmla="*/ 870 w 1238"/>
              <a:gd name="T15" fmla="*/ 1420 h 1420"/>
              <a:gd name="T16" fmla="*/ 813 w 1238"/>
              <a:gd name="T17" fmla="*/ 1233 h 1420"/>
              <a:gd name="T18" fmla="*/ 739 w 1238"/>
              <a:gd name="T19" fmla="*/ 986 h 1420"/>
              <a:gd name="T20" fmla="*/ 615 w 1238"/>
              <a:gd name="T21" fmla="*/ 578 h 1420"/>
              <a:gd name="T22" fmla="*/ 490 w 1238"/>
              <a:gd name="T23" fmla="*/ 986 h 1420"/>
              <a:gd name="T24" fmla="*/ 739 w 1238"/>
              <a:gd name="T25" fmla="*/ 986 h 1420"/>
              <a:gd name="T26" fmla="*/ 775 w 1238"/>
              <a:gd name="T27" fmla="*/ 0 h 1420"/>
              <a:gd name="T28" fmla="*/ 897 w 1238"/>
              <a:gd name="T29" fmla="*/ 0 h 1420"/>
              <a:gd name="T30" fmla="*/ 898 w 1238"/>
              <a:gd name="T31" fmla="*/ 35 h 1420"/>
              <a:gd name="T32" fmla="*/ 854 w 1238"/>
              <a:gd name="T33" fmla="*/ 169 h 1420"/>
              <a:gd name="T34" fmla="*/ 743 w 1238"/>
              <a:gd name="T35" fmla="*/ 216 h 1420"/>
              <a:gd name="T36" fmla="*/ 593 w 1238"/>
              <a:gd name="T37" fmla="*/ 176 h 1420"/>
              <a:gd name="T38" fmla="*/ 508 w 1238"/>
              <a:gd name="T39" fmla="*/ 151 h 1420"/>
              <a:gd name="T40" fmla="*/ 473 w 1238"/>
              <a:gd name="T41" fmla="*/ 165 h 1420"/>
              <a:gd name="T42" fmla="*/ 460 w 1238"/>
              <a:gd name="T43" fmla="*/ 215 h 1420"/>
              <a:gd name="T44" fmla="*/ 339 w 1238"/>
              <a:gd name="T45" fmla="*/ 215 h 1420"/>
              <a:gd name="T46" fmla="*/ 339 w 1238"/>
              <a:gd name="T47" fmla="*/ 182 h 1420"/>
              <a:gd name="T48" fmla="*/ 384 w 1238"/>
              <a:gd name="T49" fmla="*/ 49 h 1420"/>
              <a:gd name="T50" fmla="*/ 493 w 1238"/>
              <a:gd name="T51" fmla="*/ 0 h 1420"/>
              <a:gd name="T52" fmla="*/ 544 w 1238"/>
              <a:gd name="T53" fmla="*/ 7 h 1420"/>
              <a:gd name="T54" fmla="*/ 632 w 1238"/>
              <a:gd name="T55" fmla="*/ 40 h 1420"/>
              <a:gd name="T56" fmla="*/ 727 w 1238"/>
              <a:gd name="T57" fmla="*/ 67 h 1420"/>
              <a:gd name="T58" fmla="*/ 760 w 1238"/>
              <a:gd name="T59" fmla="*/ 53 h 1420"/>
              <a:gd name="T60" fmla="*/ 775 w 1238"/>
              <a:gd name="T61" fmla="*/ 0 h 14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238" h="1420">
                <a:moveTo>
                  <a:pt x="813" y="1233"/>
                </a:moveTo>
                <a:lnTo>
                  <a:pt x="415" y="1233"/>
                </a:lnTo>
                <a:lnTo>
                  <a:pt x="358" y="1420"/>
                </a:lnTo>
                <a:lnTo>
                  <a:pt x="0" y="1420"/>
                </a:lnTo>
                <a:lnTo>
                  <a:pt x="427" y="283"/>
                </a:lnTo>
                <a:lnTo>
                  <a:pt x="812" y="283"/>
                </a:lnTo>
                <a:lnTo>
                  <a:pt x="1238" y="1420"/>
                </a:lnTo>
                <a:lnTo>
                  <a:pt x="870" y="1420"/>
                </a:lnTo>
                <a:lnTo>
                  <a:pt x="813" y="1233"/>
                </a:lnTo>
                <a:close/>
                <a:moveTo>
                  <a:pt x="739" y="986"/>
                </a:moveTo>
                <a:lnTo>
                  <a:pt x="615" y="578"/>
                </a:lnTo>
                <a:lnTo>
                  <a:pt x="490" y="986"/>
                </a:lnTo>
                <a:lnTo>
                  <a:pt x="739" y="986"/>
                </a:lnTo>
                <a:close/>
                <a:moveTo>
                  <a:pt x="775" y="0"/>
                </a:moveTo>
                <a:lnTo>
                  <a:pt x="897" y="0"/>
                </a:lnTo>
                <a:cubicBezTo>
                  <a:pt x="897" y="14"/>
                  <a:pt x="898" y="25"/>
                  <a:pt x="898" y="35"/>
                </a:cubicBezTo>
                <a:cubicBezTo>
                  <a:pt x="898" y="93"/>
                  <a:pt x="883" y="137"/>
                  <a:pt x="854" y="169"/>
                </a:cubicBezTo>
                <a:cubicBezTo>
                  <a:pt x="825" y="200"/>
                  <a:pt x="788" y="216"/>
                  <a:pt x="743" y="216"/>
                </a:cubicBezTo>
                <a:cubicBezTo>
                  <a:pt x="710" y="216"/>
                  <a:pt x="660" y="203"/>
                  <a:pt x="593" y="176"/>
                </a:cubicBezTo>
                <a:cubicBezTo>
                  <a:pt x="552" y="159"/>
                  <a:pt x="524" y="151"/>
                  <a:pt x="508" y="151"/>
                </a:cubicBezTo>
                <a:cubicBezTo>
                  <a:pt x="493" y="151"/>
                  <a:pt x="482" y="156"/>
                  <a:pt x="473" y="165"/>
                </a:cubicBezTo>
                <a:cubicBezTo>
                  <a:pt x="465" y="174"/>
                  <a:pt x="461" y="191"/>
                  <a:pt x="460" y="215"/>
                </a:cubicBezTo>
                <a:lnTo>
                  <a:pt x="339" y="215"/>
                </a:lnTo>
                <a:cubicBezTo>
                  <a:pt x="339" y="202"/>
                  <a:pt x="339" y="191"/>
                  <a:pt x="339" y="182"/>
                </a:cubicBezTo>
                <a:cubicBezTo>
                  <a:pt x="339" y="126"/>
                  <a:pt x="354" y="82"/>
                  <a:pt x="384" y="49"/>
                </a:cubicBezTo>
                <a:cubicBezTo>
                  <a:pt x="415" y="17"/>
                  <a:pt x="451" y="0"/>
                  <a:pt x="493" y="0"/>
                </a:cubicBezTo>
                <a:cubicBezTo>
                  <a:pt x="511" y="0"/>
                  <a:pt x="528" y="2"/>
                  <a:pt x="544" y="7"/>
                </a:cubicBezTo>
                <a:cubicBezTo>
                  <a:pt x="560" y="11"/>
                  <a:pt x="589" y="22"/>
                  <a:pt x="632" y="40"/>
                </a:cubicBezTo>
                <a:cubicBezTo>
                  <a:pt x="676" y="58"/>
                  <a:pt x="707" y="67"/>
                  <a:pt x="727" y="67"/>
                </a:cubicBezTo>
                <a:cubicBezTo>
                  <a:pt x="740" y="67"/>
                  <a:pt x="752" y="62"/>
                  <a:pt x="760" y="53"/>
                </a:cubicBezTo>
                <a:cubicBezTo>
                  <a:pt x="769" y="43"/>
                  <a:pt x="774" y="26"/>
                  <a:pt x="775" y="0"/>
                </a:cubicBezTo>
                <a:close/>
              </a:path>
            </a:pathLst>
          </a:custGeom>
          <a:solidFill>
            <a:srgbClr val="DE292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5390" name="Freeform 69"/>
          <p:cNvSpPr>
            <a:spLocks noEditPoints="1"/>
          </p:cNvSpPr>
          <p:nvPr/>
        </p:nvSpPr>
        <p:spPr bwMode="auto">
          <a:xfrm>
            <a:off x="2012951" y="1682751"/>
            <a:ext cx="185738" cy="185738"/>
          </a:xfrm>
          <a:custGeom>
            <a:avLst/>
            <a:gdLst>
              <a:gd name="T0" fmla="*/ 0 w 1179"/>
              <a:gd name="T1" fmla="*/ 588 h 1175"/>
              <a:gd name="T2" fmla="*/ 156 w 1179"/>
              <a:gd name="T3" fmla="*/ 155 h 1175"/>
              <a:gd name="T4" fmla="*/ 588 w 1179"/>
              <a:gd name="T5" fmla="*/ 0 h 1175"/>
              <a:gd name="T6" fmla="*/ 1025 w 1179"/>
              <a:gd name="T7" fmla="*/ 152 h 1175"/>
              <a:gd name="T8" fmla="*/ 1179 w 1179"/>
              <a:gd name="T9" fmla="*/ 579 h 1175"/>
              <a:gd name="T10" fmla="*/ 1112 w 1179"/>
              <a:gd name="T11" fmla="*/ 906 h 1175"/>
              <a:gd name="T12" fmla="*/ 918 w 1179"/>
              <a:gd name="T13" fmla="*/ 1104 h 1175"/>
              <a:gd name="T14" fmla="*/ 602 w 1179"/>
              <a:gd name="T15" fmla="*/ 1175 h 1175"/>
              <a:gd name="T16" fmla="*/ 283 w 1179"/>
              <a:gd name="T17" fmla="*/ 1114 h 1175"/>
              <a:gd name="T18" fmla="*/ 79 w 1179"/>
              <a:gd name="T19" fmla="*/ 920 h 1175"/>
              <a:gd name="T20" fmla="*/ 0 w 1179"/>
              <a:gd name="T21" fmla="*/ 588 h 1175"/>
              <a:gd name="T22" fmla="*/ 351 w 1179"/>
              <a:gd name="T23" fmla="*/ 589 h 1175"/>
              <a:gd name="T24" fmla="*/ 416 w 1179"/>
              <a:gd name="T25" fmla="*/ 836 h 1175"/>
              <a:gd name="T26" fmla="*/ 590 w 1179"/>
              <a:gd name="T27" fmla="*/ 911 h 1175"/>
              <a:gd name="T28" fmla="*/ 766 w 1179"/>
              <a:gd name="T29" fmla="*/ 838 h 1175"/>
              <a:gd name="T30" fmla="*/ 828 w 1179"/>
              <a:gd name="T31" fmla="*/ 574 h 1175"/>
              <a:gd name="T32" fmla="*/ 763 w 1179"/>
              <a:gd name="T33" fmla="*/ 339 h 1175"/>
              <a:gd name="T34" fmla="*/ 587 w 1179"/>
              <a:gd name="T35" fmla="*/ 265 h 1175"/>
              <a:gd name="T36" fmla="*/ 416 w 1179"/>
              <a:gd name="T37" fmla="*/ 340 h 1175"/>
              <a:gd name="T38" fmla="*/ 351 w 1179"/>
              <a:gd name="T39" fmla="*/ 589 h 11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179" h="1175">
                <a:moveTo>
                  <a:pt x="0" y="588"/>
                </a:moveTo>
                <a:cubicBezTo>
                  <a:pt x="0" y="403"/>
                  <a:pt x="52" y="258"/>
                  <a:pt x="156" y="155"/>
                </a:cubicBezTo>
                <a:cubicBezTo>
                  <a:pt x="259" y="52"/>
                  <a:pt x="403" y="0"/>
                  <a:pt x="588" y="0"/>
                </a:cubicBezTo>
                <a:cubicBezTo>
                  <a:pt x="777" y="0"/>
                  <a:pt x="923" y="51"/>
                  <a:pt x="1025" y="152"/>
                </a:cubicBezTo>
                <a:cubicBezTo>
                  <a:pt x="1128" y="254"/>
                  <a:pt x="1179" y="396"/>
                  <a:pt x="1179" y="579"/>
                </a:cubicBezTo>
                <a:cubicBezTo>
                  <a:pt x="1179" y="712"/>
                  <a:pt x="1156" y="821"/>
                  <a:pt x="1112" y="906"/>
                </a:cubicBezTo>
                <a:cubicBezTo>
                  <a:pt x="1067" y="991"/>
                  <a:pt x="1002" y="1057"/>
                  <a:pt x="918" y="1104"/>
                </a:cubicBezTo>
                <a:cubicBezTo>
                  <a:pt x="833" y="1151"/>
                  <a:pt x="728" y="1175"/>
                  <a:pt x="602" y="1175"/>
                </a:cubicBezTo>
                <a:cubicBezTo>
                  <a:pt x="473" y="1175"/>
                  <a:pt x="367" y="1155"/>
                  <a:pt x="283" y="1114"/>
                </a:cubicBezTo>
                <a:cubicBezTo>
                  <a:pt x="199" y="1073"/>
                  <a:pt x="131" y="1008"/>
                  <a:pt x="79" y="920"/>
                </a:cubicBezTo>
                <a:cubicBezTo>
                  <a:pt x="27" y="832"/>
                  <a:pt x="0" y="721"/>
                  <a:pt x="0" y="588"/>
                </a:cubicBezTo>
                <a:close/>
                <a:moveTo>
                  <a:pt x="351" y="589"/>
                </a:moveTo>
                <a:cubicBezTo>
                  <a:pt x="351" y="704"/>
                  <a:pt x="373" y="786"/>
                  <a:pt x="416" y="836"/>
                </a:cubicBezTo>
                <a:cubicBezTo>
                  <a:pt x="458" y="886"/>
                  <a:pt x="516" y="911"/>
                  <a:pt x="590" y="911"/>
                </a:cubicBezTo>
                <a:cubicBezTo>
                  <a:pt x="666" y="911"/>
                  <a:pt x="724" y="887"/>
                  <a:pt x="766" y="838"/>
                </a:cubicBezTo>
                <a:cubicBezTo>
                  <a:pt x="807" y="789"/>
                  <a:pt x="828" y="701"/>
                  <a:pt x="828" y="574"/>
                </a:cubicBezTo>
                <a:cubicBezTo>
                  <a:pt x="828" y="467"/>
                  <a:pt x="806" y="388"/>
                  <a:pt x="763" y="339"/>
                </a:cubicBezTo>
                <a:cubicBezTo>
                  <a:pt x="720" y="290"/>
                  <a:pt x="661" y="265"/>
                  <a:pt x="587" y="265"/>
                </a:cubicBezTo>
                <a:cubicBezTo>
                  <a:pt x="516" y="265"/>
                  <a:pt x="459" y="290"/>
                  <a:pt x="416" y="340"/>
                </a:cubicBezTo>
                <a:cubicBezTo>
                  <a:pt x="373" y="390"/>
                  <a:pt x="351" y="473"/>
                  <a:pt x="351" y="589"/>
                </a:cubicBezTo>
                <a:close/>
              </a:path>
            </a:pathLst>
          </a:custGeom>
          <a:solidFill>
            <a:srgbClr val="DE292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5391" name="Freeform 70"/>
          <p:cNvSpPr>
            <a:spLocks/>
          </p:cNvSpPr>
          <p:nvPr/>
        </p:nvSpPr>
        <p:spPr bwMode="auto">
          <a:xfrm>
            <a:off x="2305051" y="1682751"/>
            <a:ext cx="174625" cy="185738"/>
          </a:xfrm>
          <a:custGeom>
            <a:avLst/>
            <a:gdLst>
              <a:gd name="T0" fmla="*/ 798 w 1106"/>
              <a:gd name="T1" fmla="*/ 691 h 1175"/>
              <a:gd name="T2" fmla="*/ 1106 w 1106"/>
              <a:gd name="T3" fmla="*/ 784 h 1175"/>
              <a:gd name="T4" fmla="*/ 1009 w 1106"/>
              <a:gd name="T5" fmla="*/ 1000 h 1175"/>
              <a:gd name="T6" fmla="*/ 843 w 1106"/>
              <a:gd name="T7" fmla="*/ 1131 h 1175"/>
              <a:gd name="T8" fmla="*/ 591 w 1106"/>
              <a:gd name="T9" fmla="*/ 1175 h 1175"/>
              <a:gd name="T10" fmla="*/ 288 w 1106"/>
              <a:gd name="T11" fmla="*/ 1121 h 1175"/>
              <a:gd name="T12" fmla="*/ 85 w 1106"/>
              <a:gd name="T13" fmla="*/ 932 h 1175"/>
              <a:gd name="T14" fmla="*/ 0 w 1106"/>
              <a:gd name="T15" fmla="*/ 585 h 1175"/>
              <a:gd name="T16" fmla="*/ 150 w 1106"/>
              <a:gd name="T17" fmla="*/ 151 h 1175"/>
              <a:gd name="T18" fmla="*/ 575 w 1106"/>
              <a:gd name="T19" fmla="*/ 0 h 1175"/>
              <a:gd name="T20" fmla="*/ 913 w 1106"/>
              <a:gd name="T21" fmla="*/ 87 h 1175"/>
              <a:gd name="T22" fmla="*/ 1095 w 1106"/>
              <a:gd name="T23" fmla="*/ 354 h 1175"/>
              <a:gd name="T24" fmla="*/ 786 w 1106"/>
              <a:gd name="T25" fmla="*/ 422 h 1175"/>
              <a:gd name="T26" fmla="*/ 752 w 1106"/>
              <a:gd name="T27" fmla="*/ 347 h 1175"/>
              <a:gd name="T28" fmla="*/ 679 w 1106"/>
              <a:gd name="T29" fmla="*/ 285 h 1175"/>
              <a:gd name="T30" fmla="*/ 584 w 1106"/>
              <a:gd name="T31" fmla="*/ 264 h 1175"/>
              <a:gd name="T32" fmla="*/ 400 w 1106"/>
              <a:gd name="T33" fmla="*/ 359 h 1175"/>
              <a:gd name="T34" fmla="*/ 352 w 1106"/>
              <a:gd name="T35" fmla="*/ 583 h 1175"/>
              <a:gd name="T36" fmla="*/ 410 w 1106"/>
              <a:gd name="T37" fmla="*/ 841 h 1175"/>
              <a:gd name="T38" fmla="*/ 571 w 1106"/>
              <a:gd name="T39" fmla="*/ 911 h 1175"/>
              <a:gd name="T40" fmla="*/ 724 w 1106"/>
              <a:gd name="T41" fmla="*/ 855 h 1175"/>
              <a:gd name="T42" fmla="*/ 798 w 1106"/>
              <a:gd name="T43" fmla="*/ 691 h 11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106" h="1175">
                <a:moveTo>
                  <a:pt x="798" y="691"/>
                </a:moveTo>
                <a:lnTo>
                  <a:pt x="1106" y="784"/>
                </a:lnTo>
                <a:cubicBezTo>
                  <a:pt x="1086" y="870"/>
                  <a:pt x="1053" y="942"/>
                  <a:pt x="1009" y="1000"/>
                </a:cubicBezTo>
                <a:cubicBezTo>
                  <a:pt x="964" y="1058"/>
                  <a:pt x="909" y="1101"/>
                  <a:pt x="843" y="1131"/>
                </a:cubicBezTo>
                <a:cubicBezTo>
                  <a:pt x="777" y="1160"/>
                  <a:pt x="693" y="1175"/>
                  <a:pt x="591" y="1175"/>
                </a:cubicBezTo>
                <a:cubicBezTo>
                  <a:pt x="467" y="1175"/>
                  <a:pt x="366" y="1157"/>
                  <a:pt x="288" y="1121"/>
                </a:cubicBezTo>
                <a:cubicBezTo>
                  <a:pt x="210" y="1085"/>
                  <a:pt x="142" y="1022"/>
                  <a:pt x="85" y="932"/>
                </a:cubicBezTo>
                <a:cubicBezTo>
                  <a:pt x="28" y="841"/>
                  <a:pt x="0" y="726"/>
                  <a:pt x="0" y="585"/>
                </a:cubicBezTo>
                <a:cubicBezTo>
                  <a:pt x="0" y="397"/>
                  <a:pt x="50" y="252"/>
                  <a:pt x="150" y="151"/>
                </a:cubicBezTo>
                <a:cubicBezTo>
                  <a:pt x="250" y="50"/>
                  <a:pt x="392" y="0"/>
                  <a:pt x="575" y="0"/>
                </a:cubicBezTo>
                <a:cubicBezTo>
                  <a:pt x="718" y="0"/>
                  <a:pt x="831" y="29"/>
                  <a:pt x="913" y="87"/>
                </a:cubicBezTo>
                <a:cubicBezTo>
                  <a:pt x="995" y="145"/>
                  <a:pt x="1056" y="234"/>
                  <a:pt x="1095" y="354"/>
                </a:cubicBezTo>
                <a:lnTo>
                  <a:pt x="786" y="422"/>
                </a:lnTo>
                <a:cubicBezTo>
                  <a:pt x="775" y="388"/>
                  <a:pt x="763" y="363"/>
                  <a:pt x="752" y="347"/>
                </a:cubicBezTo>
                <a:cubicBezTo>
                  <a:pt x="732" y="320"/>
                  <a:pt x="708" y="300"/>
                  <a:pt x="679" y="285"/>
                </a:cubicBezTo>
                <a:cubicBezTo>
                  <a:pt x="651" y="271"/>
                  <a:pt x="619" y="264"/>
                  <a:pt x="584" y="264"/>
                </a:cubicBezTo>
                <a:cubicBezTo>
                  <a:pt x="504" y="264"/>
                  <a:pt x="443" y="296"/>
                  <a:pt x="400" y="359"/>
                </a:cubicBezTo>
                <a:cubicBezTo>
                  <a:pt x="368" y="407"/>
                  <a:pt x="352" y="481"/>
                  <a:pt x="352" y="583"/>
                </a:cubicBezTo>
                <a:cubicBezTo>
                  <a:pt x="352" y="709"/>
                  <a:pt x="371" y="795"/>
                  <a:pt x="410" y="841"/>
                </a:cubicBezTo>
                <a:cubicBezTo>
                  <a:pt x="448" y="888"/>
                  <a:pt x="502" y="911"/>
                  <a:pt x="571" y="911"/>
                </a:cubicBezTo>
                <a:cubicBezTo>
                  <a:pt x="638" y="911"/>
                  <a:pt x="689" y="893"/>
                  <a:pt x="724" y="855"/>
                </a:cubicBezTo>
                <a:cubicBezTo>
                  <a:pt x="758" y="817"/>
                  <a:pt x="783" y="762"/>
                  <a:pt x="798" y="691"/>
                </a:cubicBezTo>
                <a:close/>
              </a:path>
            </a:pathLst>
          </a:custGeom>
          <a:solidFill>
            <a:srgbClr val="DE292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24" name="Freeform 71"/>
          <p:cNvSpPr>
            <a:spLocks noEditPoints="1"/>
          </p:cNvSpPr>
          <p:nvPr/>
        </p:nvSpPr>
        <p:spPr bwMode="auto">
          <a:xfrm>
            <a:off x="2489201" y="1685926"/>
            <a:ext cx="195263" cy="180975"/>
          </a:xfrm>
          <a:custGeom>
            <a:avLst/>
            <a:gdLst>
              <a:gd name="T0" fmla="*/ 813 w 1238"/>
              <a:gd name="T1" fmla="*/ 950 h 1137"/>
              <a:gd name="T2" fmla="*/ 415 w 1238"/>
              <a:gd name="T3" fmla="*/ 950 h 1137"/>
              <a:gd name="T4" fmla="*/ 358 w 1238"/>
              <a:gd name="T5" fmla="*/ 1137 h 1137"/>
              <a:gd name="T6" fmla="*/ 0 w 1238"/>
              <a:gd name="T7" fmla="*/ 1137 h 1137"/>
              <a:gd name="T8" fmla="*/ 427 w 1238"/>
              <a:gd name="T9" fmla="*/ 0 h 1137"/>
              <a:gd name="T10" fmla="*/ 812 w 1238"/>
              <a:gd name="T11" fmla="*/ 0 h 1137"/>
              <a:gd name="T12" fmla="*/ 1238 w 1238"/>
              <a:gd name="T13" fmla="*/ 1137 h 1137"/>
              <a:gd name="T14" fmla="*/ 870 w 1238"/>
              <a:gd name="T15" fmla="*/ 1137 h 1137"/>
              <a:gd name="T16" fmla="*/ 813 w 1238"/>
              <a:gd name="T17" fmla="*/ 950 h 1137"/>
              <a:gd name="T18" fmla="*/ 739 w 1238"/>
              <a:gd name="T19" fmla="*/ 703 h 1137"/>
              <a:gd name="T20" fmla="*/ 615 w 1238"/>
              <a:gd name="T21" fmla="*/ 295 h 1137"/>
              <a:gd name="T22" fmla="*/ 490 w 1238"/>
              <a:gd name="T23" fmla="*/ 703 h 1137"/>
              <a:gd name="T24" fmla="*/ 739 w 1238"/>
              <a:gd name="T25" fmla="*/ 703 h 1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38" h="1137">
                <a:moveTo>
                  <a:pt x="813" y="950"/>
                </a:moveTo>
                <a:lnTo>
                  <a:pt x="415" y="950"/>
                </a:lnTo>
                <a:lnTo>
                  <a:pt x="358" y="1137"/>
                </a:lnTo>
                <a:lnTo>
                  <a:pt x="0" y="1137"/>
                </a:lnTo>
                <a:lnTo>
                  <a:pt x="427" y="0"/>
                </a:lnTo>
                <a:lnTo>
                  <a:pt x="812" y="0"/>
                </a:lnTo>
                <a:lnTo>
                  <a:pt x="1238" y="1137"/>
                </a:lnTo>
                <a:lnTo>
                  <a:pt x="870" y="1137"/>
                </a:lnTo>
                <a:lnTo>
                  <a:pt x="813" y="950"/>
                </a:lnTo>
                <a:close/>
                <a:moveTo>
                  <a:pt x="739" y="703"/>
                </a:moveTo>
                <a:lnTo>
                  <a:pt x="615" y="295"/>
                </a:lnTo>
                <a:lnTo>
                  <a:pt x="490" y="703"/>
                </a:lnTo>
                <a:lnTo>
                  <a:pt x="739" y="703"/>
                </a:lnTo>
                <a:close/>
              </a:path>
            </a:pathLst>
          </a:custGeom>
          <a:solidFill>
            <a:srgbClr val="DE292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25" name="Freeform 72"/>
          <p:cNvSpPr>
            <a:spLocks noEditPoints="1"/>
          </p:cNvSpPr>
          <p:nvPr/>
        </p:nvSpPr>
        <p:spPr bwMode="auto">
          <a:xfrm>
            <a:off x="2701926" y="1685926"/>
            <a:ext cx="176213" cy="180975"/>
          </a:xfrm>
          <a:custGeom>
            <a:avLst/>
            <a:gdLst>
              <a:gd name="T0" fmla="*/ 0 w 1118"/>
              <a:gd name="T1" fmla="*/ 1137 h 1137"/>
              <a:gd name="T2" fmla="*/ 0 w 1118"/>
              <a:gd name="T3" fmla="*/ 0 h 1137"/>
              <a:gd name="T4" fmla="*/ 585 w 1118"/>
              <a:gd name="T5" fmla="*/ 0 h 1137"/>
              <a:gd name="T6" fmla="*/ 834 w 1118"/>
              <a:gd name="T7" fmla="*/ 28 h 1137"/>
              <a:gd name="T8" fmla="*/ 973 w 1118"/>
              <a:gd name="T9" fmla="*/ 132 h 1137"/>
              <a:gd name="T10" fmla="*/ 1026 w 1118"/>
              <a:gd name="T11" fmla="*/ 316 h 1137"/>
              <a:gd name="T12" fmla="*/ 985 w 1118"/>
              <a:gd name="T13" fmla="*/ 480 h 1137"/>
              <a:gd name="T14" fmla="*/ 874 w 1118"/>
              <a:gd name="T15" fmla="*/ 591 h 1137"/>
              <a:gd name="T16" fmla="*/ 750 w 1118"/>
              <a:gd name="T17" fmla="*/ 636 h 1137"/>
              <a:gd name="T18" fmla="*/ 842 w 1118"/>
              <a:gd name="T19" fmla="*/ 678 h 1137"/>
              <a:gd name="T20" fmla="*/ 898 w 1118"/>
              <a:gd name="T21" fmla="*/ 738 h 1137"/>
              <a:gd name="T22" fmla="*/ 947 w 1118"/>
              <a:gd name="T23" fmla="*/ 808 h 1137"/>
              <a:gd name="T24" fmla="*/ 1118 w 1118"/>
              <a:gd name="T25" fmla="*/ 1137 h 1137"/>
              <a:gd name="T26" fmla="*/ 721 w 1118"/>
              <a:gd name="T27" fmla="*/ 1137 h 1137"/>
              <a:gd name="T28" fmla="*/ 533 w 1118"/>
              <a:gd name="T29" fmla="*/ 790 h 1137"/>
              <a:gd name="T30" fmla="*/ 469 w 1118"/>
              <a:gd name="T31" fmla="*/ 703 h 1137"/>
              <a:gd name="T32" fmla="*/ 383 w 1118"/>
              <a:gd name="T33" fmla="*/ 676 h 1137"/>
              <a:gd name="T34" fmla="*/ 352 w 1118"/>
              <a:gd name="T35" fmla="*/ 676 h 1137"/>
              <a:gd name="T36" fmla="*/ 352 w 1118"/>
              <a:gd name="T37" fmla="*/ 1137 h 1137"/>
              <a:gd name="T38" fmla="*/ 0 w 1118"/>
              <a:gd name="T39" fmla="*/ 1137 h 1137"/>
              <a:gd name="T40" fmla="*/ 352 w 1118"/>
              <a:gd name="T41" fmla="*/ 462 h 1137"/>
              <a:gd name="T42" fmla="*/ 501 w 1118"/>
              <a:gd name="T43" fmla="*/ 462 h 1137"/>
              <a:gd name="T44" fmla="*/ 594 w 1118"/>
              <a:gd name="T45" fmla="*/ 447 h 1137"/>
              <a:gd name="T46" fmla="*/ 651 w 1118"/>
              <a:gd name="T47" fmla="*/ 411 h 1137"/>
              <a:gd name="T48" fmla="*/ 673 w 1118"/>
              <a:gd name="T49" fmla="*/ 345 h 1137"/>
              <a:gd name="T50" fmla="*/ 638 w 1118"/>
              <a:gd name="T51" fmla="*/ 260 h 1137"/>
              <a:gd name="T52" fmla="*/ 507 w 1118"/>
              <a:gd name="T53" fmla="*/ 230 h 1137"/>
              <a:gd name="T54" fmla="*/ 352 w 1118"/>
              <a:gd name="T55" fmla="*/ 230 h 1137"/>
              <a:gd name="T56" fmla="*/ 352 w 1118"/>
              <a:gd name="T57" fmla="*/ 462 h 1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118" h="1137">
                <a:moveTo>
                  <a:pt x="0" y="1137"/>
                </a:moveTo>
                <a:lnTo>
                  <a:pt x="0" y="0"/>
                </a:lnTo>
                <a:lnTo>
                  <a:pt x="585" y="0"/>
                </a:lnTo>
                <a:cubicBezTo>
                  <a:pt x="694" y="0"/>
                  <a:pt x="777" y="9"/>
                  <a:pt x="834" y="28"/>
                </a:cubicBezTo>
                <a:cubicBezTo>
                  <a:pt x="891" y="47"/>
                  <a:pt x="938" y="81"/>
                  <a:pt x="973" y="132"/>
                </a:cubicBezTo>
                <a:cubicBezTo>
                  <a:pt x="1008" y="182"/>
                  <a:pt x="1026" y="244"/>
                  <a:pt x="1026" y="316"/>
                </a:cubicBezTo>
                <a:cubicBezTo>
                  <a:pt x="1026" y="379"/>
                  <a:pt x="1012" y="434"/>
                  <a:pt x="985" y="480"/>
                </a:cubicBezTo>
                <a:cubicBezTo>
                  <a:pt x="958" y="526"/>
                  <a:pt x="921" y="563"/>
                  <a:pt x="874" y="591"/>
                </a:cubicBezTo>
                <a:cubicBezTo>
                  <a:pt x="844" y="609"/>
                  <a:pt x="803" y="624"/>
                  <a:pt x="750" y="636"/>
                </a:cubicBezTo>
                <a:cubicBezTo>
                  <a:pt x="792" y="650"/>
                  <a:pt x="823" y="664"/>
                  <a:pt x="842" y="678"/>
                </a:cubicBezTo>
                <a:cubicBezTo>
                  <a:pt x="855" y="687"/>
                  <a:pt x="873" y="707"/>
                  <a:pt x="898" y="738"/>
                </a:cubicBezTo>
                <a:cubicBezTo>
                  <a:pt x="922" y="768"/>
                  <a:pt x="939" y="792"/>
                  <a:pt x="947" y="808"/>
                </a:cubicBezTo>
                <a:lnTo>
                  <a:pt x="1118" y="1137"/>
                </a:lnTo>
                <a:lnTo>
                  <a:pt x="721" y="1137"/>
                </a:lnTo>
                <a:lnTo>
                  <a:pt x="533" y="790"/>
                </a:lnTo>
                <a:cubicBezTo>
                  <a:pt x="509" y="745"/>
                  <a:pt x="488" y="716"/>
                  <a:pt x="469" y="703"/>
                </a:cubicBezTo>
                <a:cubicBezTo>
                  <a:pt x="444" y="685"/>
                  <a:pt x="415" y="676"/>
                  <a:pt x="383" y="676"/>
                </a:cubicBezTo>
                <a:lnTo>
                  <a:pt x="352" y="676"/>
                </a:lnTo>
                <a:lnTo>
                  <a:pt x="352" y="1137"/>
                </a:lnTo>
                <a:lnTo>
                  <a:pt x="0" y="1137"/>
                </a:lnTo>
                <a:close/>
                <a:moveTo>
                  <a:pt x="352" y="462"/>
                </a:moveTo>
                <a:lnTo>
                  <a:pt x="501" y="462"/>
                </a:lnTo>
                <a:cubicBezTo>
                  <a:pt x="517" y="462"/>
                  <a:pt x="548" y="457"/>
                  <a:pt x="594" y="447"/>
                </a:cubicBezTo>
                <a:cubicBezTo>
                  <a:pt x="617" y="442"/>
                  <a:pt x="636" y="430"/>
                  <a:pt x="651" y="411"/>
                </a:cubicBezTo>
                <a:cubicBezTo>
                  <a:pt x="666" y="392"/>
                  <a:pt x="673" y="370"/>
                  <a:pt x="673" y="345"/>
                </a:cubicBezTo>
                <a:cubicBezTo>
                  <a:pt x="673" y="308"/>
                  <a:pt x="661" y="280"/>
                  <a:pt x="638" y="260"/>
                </a:cubicBezTo>
                <a:cubicBezTo>
                  <a:pt x="615" y="240"/>
                  <a:pt x="571" y="230"/>
                  <a:pt x="507" y="230"/>
                </a:cubicBezTo>
                <a:lnTo>
                  <a:pt x="352" y="230"/>
                </a:lnTo>
                <a:lnTo>
                  <a:pt x="352" y="462"/>
                </a:lnTo>
                <a:close/>
              </a:path>
            </a:pathLst>
          </a:custGeom>
          <a:solidFill>
            <a:srgbClr val="DE292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37" name="Freeform 73"/>
          <p:cNvSpPr>
            <a:spLocks/>
          </p:cNvSpPr>
          <p:nvPr/>
        </p:nvSpPr>
        <p:spPr bwMode="auto">
          <a:xfrm>
            <a:off x="2895601" y="1685926"/>
            <a:ext cx="142875" cy="180975"/>
          </a:xfrm>
          <a:custGeom>
            <a:avLst/>
            <a:gdLst>
              <a:gd name="T0" fmla="*/ 0 w 900"/>
              <a:gd name="T1" fmla="*/ 0 h 1137"/>
              <a:gd name="T2" fmla="*/ 351 w 900"/>
              <a:gd name="T3" fmla="*/ 0 h 1137"/>
              <a:gd name="T4" fmla="*/ 351 w 900"/>
              <a:gd name="T5" fmla="*/ 858 h 1137"/>
              <a:gd name="T6" fmla="*/ 900 w 900"/>
              <a:gd name="T7" fmla="*/ 858 h 1137"/>
              <a:gd name="T8" fmla="*/ 900 w 900"/>
              <a:gd name="T9" fmla="*/ 1137 h 1137"/>
              <a:gd name="T10" fmla="*/ 0 w 900"/>
              <a:gd name="T11" fmla="*/ 1137 h 1137"/>
              <a:gd name="T12" fmla="*/ 0 w 900"/>
              <a:gd name="T13" fmla="*/ 0 h 1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00" h="1137">
                <a:moveTo>
                  <a:pt x="0" y="0"/>
                </a:moveTo>
                <a:lnTo>
                  <a:pt x="351" y="0"/>
                </a:lnTo>
                <a:lnTo>
                  <a:pt x="351" y="858"/>
                </a:lnTo>
                <a:lnTo>
                  <a:pt x="900" y="858"/>
                </a:lnTo>
                <a:lnTo>
                  <a:pt x="900" y="1137"/>
                </a:lnTo>
                <a:lnTo>
                  <a:pt x="0" y="1137"/>
                </a:lnTo>
                <a:lnTo>
                  <a:pt x="0" y="0"/>
                </a:lnTo>
                <a:close/>
              </a:path>
            </a:pathLst>
          </a:custGeom>
          <a:solidFill>
            <a:srgbClr val="DE292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38" name="Freeform 74"/>
          <p:cNvSpPr>
            <a:spLocks noEditPoints="1"/>
          </p:cNvSpPr>
          <p:nvPr/>
        </p:nvSpPr>
        <p:spPr bwMode="auto">
          <a:xfrm>
            <a:off x="3052763" y="1682751"/>
            <a:ext cx="185738" cy="185738"/>
          </a:xfrm>
          <a:custGeom>
            <a:avLst/>
            <a:gdLst>
              <a:gd name="T0" fmla="*/ 0 w 1179"/>
              <a:gd name="T1" fmla="*/ 588 h 1175"/>
              <a:gd name="T2" fmla="*/ 156 w 1179"/>
              <a:gd name="T3" fmla="*/ 155 h 1175"/>
              <a:gd name="T4" fmla="*/ 588 w 1179"/>
              <a:gd name="T5" fmla="*/ 0 h 1175"/>
              <a:gd name="T6" fmla="*/ 1025 w 1179"/>
              <a:gd name="T7" fmla="*/ 152 h 1175"/>
              <a:gd name="T8" fmla="*/ 1179 w 1179"/>
              <a:gd name="T9" fmla="*/ 579 h 1175"/>
              <a:gd name="T10" fmla="*/ 1112 w 1179"/>
              <a:gd name="T11" fmla="*/ 906 h 1175"/>
              <a:gd name="T12" fmla="*/ 918 w 1179"/>
              <a:gd name="T13" fmla="*/ 1104 h 1175"/>
              <a:gd name="T14" fmla="*/ 602 w 1179"/>
              <a:gd name="T15" fmla="*/ 1175 h 1175"/>
              <a:gd name="T16" fmla="*/ 283 w 1179"/>
              <a:gd name="T17" fmla="*/ 1114 h 1175"/>
              <a:gd name="T18" fmla="*/ 79 w 1179"/>
              <a:gd name="T19" fmla="*/ 920 h 1175"/>
              <a:gd name="T20" fmla="*/ 0 w 1179"/>
              <a:gd name="T21" fmla="*/ 588 h 1175"/>
              <a:gd name="T22" fmla="*/ 351 w 1179"/>
              <a:gd name="T23" fmla="*/ 589 h 1175"/>
              <a:gd name="T24" fmla="*/ 416 w 1179"/>
              <a:gd name="T25" fmla="*/ 836 h 1175"/>
              <a:gd name="T26" fmla="*/ 590 w 1179"/>
              <a:gd name="T27" fmla="*/ 911 h 1175"/>
              <a:gd name="T28" fmla="*/ 766 w 1179"/>
              <a:gd name="T29" fmla="*/ 838 h 1175"/>
              <a:gd name="T30" fmla="*/ 828 w 1179"/>
              <a:gd name="T31" fmla="*/ 574 h 1175"/>
              <a:gd name="T32" fmla="*/ 763 w 1179"/>
              <a:gd name="T33" fmla="*/ 339 h 1175"/>
              <a:gd name="T34" fmla="*/ 587 w 1179"/>
              <a:gd name="T35" fmla="*/ 265 h 1175"/>
              <a:gd name="T36" fmla="*/ 416 w 1179"/>
              <a:gd name="T37" fmla="*/ 340 h 1175"/>
              <a:gd name="T38" fmla="*/ 351 w 1179"/>
              <a:gd name="T39" fmla="*/ 589 h 11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179" h="1175">
                <a:moveTo>
                  <a:pt x="0" y="588"/>
                </a:moveTo>
                <a:cubicBezTo>
                  <a:pt x="0" y="403"/>
                  <a:pt x="52" y="258"/>
                  <a:pt x="156" y="155"/>
                </a:cubicBezTo>
                <a:cubicBezTo>
                  <a:pt x="259" y="52"/>
                  <a:pt x="403" y="0"/>
                  <a:pt x="588" y="0"/>
                </a:cubicBezTo>
                <a:cubicBezTo>
                  <a:pt x="777" y="0"/>
                  <a:pt x="923" y="51"/>
                  <a:pt x="1025" y="152"/>
                </a:cubicBezTo>
                <a:cubicBezTo>
                  <a:pt x="1128" y="254"/>
                  <a:pt x="1179" y="396"/>
                  <a:pt x="1179" y="579"/>
                </a:cubicBezTo>
                <a:cubicBezTo>
                  <a:pt x="1179" y="712"/>
                  <a:pt x="1156" y="821"/>
                  <a:pt x="1112" y="906"/>
                </a:cubicBezTo>
                <a:cubicBezTo>
                  <a:pt x="1067" y="991"/>
                  <a:pt x="1002" y="1057"/>
                  <a:pt x="918" y="1104"/>
                </a:cubicBezTo>
                <a:cubicBezTo>
                  <a:pt x="833" y="1151"/>
                  <a:pt x="728" y="1175"/>
                  <a:pt x="602" y="1175"/>
                </a:cubicBezTo>
                <a:cubicBezTo>
                  <a:pt x="473" y="1175"/>
                  <a:pt x="367" y="1155"/>
                  <a:pt x="283" y="1114"/>
                </a:cubicBezTo>
                <a:cubicBezTo>
                  <a:pt x="199" y="1073"/>
                  <a:pt x="131" y="1008"/>
                  <a:pt x="79" y="920"/>
                </a:cubicBezTo>
                <a:cubicBezTo>
                  <a:pt x="27" y="832"/>
                  <a:pt x="0" y="721"/>
                  <a:pt x="0" y="588"/>
                </a:cubicBezTo>
                <a:close/>
                <a:moveTo>
                  <a:pt x="351" y="589"/>
                </a:moveTo>
                <a:cubicBezTo>
                  <a:pt x="351" y="704"/>
                  <a:pt x="373" y="786"/>
                  <a:pt x="416" y="836"/>
                </a:cubicBezTo>
                <a:cubicBezTo>
                  <a:pt x="458" y="886"/>
                  <a:pt x="516" y="911"/>
                  <a:pt x="590" y="911"/>
                </a:cubicBezTo>
                <a:cubicBezTo>
                  <a:pt x="666" y="911"/>
                  <a:pt x="724" y="887"/>
                  <a:pt x="766" y="838"/>
                </a:cubicBezTo>
                <a:cubicBezTo>
                  <a:pt x="807" y="789"/>
                  <a:pt x="828" y="701"/>
                  <a:pt x="828" y="574"/>
                </a:cubicBezTo>
                <a:cubicBezTo>
                  <a:pt x="828" y="467"/>
                  <a:pt x="806" y="388"/>
                  <a:pt x="763" y="339"/>
                </a:cubicBezTo>
                <a:cubicBezTo>
                  <a:pt x="720" y="290"/>
                  <a:pt x="661" y="265"/>
                  <a:pt x="587" y="265"/>
                </a:cubicBezTo>
                <a:cubicBezTo>
                  <a:pt x="516" y="265"/>
                  <a:pt x="459" y="290"/>
                  <a:pt x="416" y="340"/>
                </a:cubicBezTo>
                <a:cubicBezTo>
                  <a:pt x="373" y="390"/>
                  <a:pt x="351" y="473"/>
                  <a:pt x="351" y="589"/>
                </a:cubicBezTo>
                <a:close/>
              </a:path>
            </a:pathLst>
          </a:custGeom>
          <a:solidFill>
            <a:srgbClr val="DE292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39" name="Freeform 75"/>
          <p:cNvSpPr>
            <a:spLocks/>
          </p:cNvSpPr>
          <p:nvPr/>
        </p:nvSpPr>
        <p:spPr bwMode="auto">
          <a:xfrm>
            <a:off x="3257551" y="1682751"/>
            <a:ext cx="163513" cy="185738"/>
          </a:xfrm>
          <a:custGeom>
            <a:avLst/>
            <a:gdLst>
              <a:gd name="T0" fmla="*/ 0 w 1030"/>
              <a:gd name="T1" fmla="*/ 780 h 1175"/>
              <a:gd name="T2" fmla="*/ 333 w 1030"/>
              <a:gd name="T3" fmla="*/ 759 h 1175"/>
              <a:gd name="T4" fmla="*/ 377 w 1030"/>
              <a:gd name="T5" fmla="*/ 882 h 1175"/>
              <a:gd name="T6" fmla="*/ 532 w 1030"/>
              <a:gd name="T7" fmla="*/ 951 h 1175"/>
              <a:gd name="T8" fmla="*/ 648 w 1030"/>
              <a:gd name="T9" fmla="*/ 916 h 1175"/>
              <a:gd name="T10" fmla="*/ 689 w 1030"/>
              <a:gd name="T11" fmla="*/ 834 h 1175"/>
              <a:gd name="T12" fmla="*/ 650 w 1030"/>
              <a:gd name="T13" fmla="*/ 755 h 1175"/>
              <a:gd name="T14" fmla="*/ 471 w 1030"/>
              <a:gd name="T15" fmla="*/ 689 h 1175"/>
              <a:gd name="T16" fmla="*/ 142 w 1030"/>
              <a:gd name="T17" fmla="*/ 551 h 1175"/>
              <a:gd name="T18" fmla="*/ 42 w 1030"/>
              <a:gd name="T19" fmla="*/ 332 h 1175"/>
              <a:gd name="T20" fmla="*/ 93 w 1030"/>
              <a:gd name="T21" fmla="*/ 167 h 1175"/>
              <a:gd name="T22" fmla="*/ 246 w 1030"/>
              <a:gd name="T23" fmla="*/ 44 h 1175"/>
              <a:gd name="T24" fmla="*/ 525 w 1030"/>
              <a:gd name="T25" fmla="*/ 0 h 1175"/>
              <a:gd name="T26" fmla="*/ 858 w 1030"/>
              <a:gd name="T27" fmla="*/ 81 h 1175"/>
              <a:gd name="T28" fmla="*/ 994 w 1030"/>
              <a:gd name="T29" fmla="*/ 339 h 1175"/>
              <a:gd name="T30" fmla="*/ 663 w 1030"/>
              <a:gd name="T31" fmla="*/ 359 h 1175"/>
              <a:gd name="T32" fmla="*/ 608 w 1030"/>
              <a:gd name="T33" fmla="*/ 246 h 1175"/>
              <a:gd name="T34" fmla="*/ 491 w 1030"/>
              <a:gd name="T35" fmla="*/ 211 h 1175"/>
              <a:gd name="T36" fmla="*/ 399 w 1030"/>
              <a:gd name="T37" fmla="*/ 237 h 1175"/>
              <a:gd name="T38" fmla="*/ 368 w 1030"/>
              <a:gd name="T39" fmla="*/ 300 h 1175"/>
              <a:gd name="T40" fmla="*/ 393 w 1030"/>
              <a:gd name="T41" fmla="*/ 349 h 1175"/>
              <a:gd name="T42" fmla="*/ 510 w 1030"/>
              <a:gd name="T43" fmla="*/ 391 h 1175"/>
              <a:gd name="T44" fmla="*/ 840 w 1030"/>
              <a:gd name="T45" fmla="*/ 491 h 1175"/>
              <a:gd name="T46" fmla="*/ 985 w 1030"/>
              <a:gd name="T47" fmla="*/ 617 h 1175"/>
              <a:gd name="T48" fmla="*/ 1030 w 1030"/>
              <a:gd name="T49" fmla="*/ 786 h 1175"/>
              <a:gd name="T50" fmla="*/ 970 w 1030"/>
              <a:gd name="T51" fmla="*/ 987 h 1175"/>
              <a:gd name="T52" fmla="*/ 801 w 1030"/>
              <a:gd name="T53" fmla="*/ 1127 h 1175"/>
              <a:gd name="T54" fmla="*/ 527 w 1030"/>
              <a:gd name="T55" fmla="*/ 1175 h 1175"/>
              <a:gd name="T56" fmla="*/ 126 w 1030"/>
              <a:gd name="T57" fmla="*/ 1063 h 1175"/>
              <a:gd name="T58" fmla="*/ 0 w 1030"/>
              <a:gd name="T59" fmla="*/ 780 h 11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030" h="1175">
                <a:moveTo>
                  <a:pt x="0" y="780"/>
                </a:moveTo>
                <a:lnTo>
                  <a:pt x="333" y="759"/>
                </a:lnTo>
                <a:cubicBezTo>
                  <a:pt x="340" y="813"/>
                  <a:pt x="355" y="854"/>
                  <a:pt x="377" y="882"/>
                </a:cubicBezTo>
                <a:cubicBezTo>
                  <a:pt x="413" y="928"/>
                  <a:pt x="465" y="951"/>
                  <a:pt x="532" y="951"/>
                </a:cubicBezTo>
                <a:cubicBezTo>
                  <a:pt x="582" y="951"/>
                  <a:pt x="621" y="939"/>
                  <a:pt x="648" y="916"/>
                </a:cubicBezTo>
                <a:cubicBezTo>
                  <a:pt x="675" y="892"/>
                  <a:pt x="689" y="865"/>
                  <a:pt x="689" y="834"/>
                </a:cubicBezTo>
                <a:cubicBezTo>
                  <a:pt x="689" y="805"/>
                  <a:pt x="676" y="778"/>
                  <a:pt x="650" y="755"/>
                </a:cubicBezTo>
                <a:cubicBezTo>
                  <a:pt x="625" y="732"/>
                  <a:pt x="565" y="710"/>
                  <a:pt x="471" y="689"/>
                </a:cubicBezTo>
                <a:cubicBezTo>
                  <a:pt x="317" y="655"/>
                  <a:pt x="207" y="609"/>
                  <a:pt x="142" y="551"/>
                </a:cubicBezTo>
                <a:cubicBezTo>
                  <a:pt x="76" y="494"/>
                  <a:pt x="42" y="421"/>
                  <a:pt x="42" y="332"/>
                </a:cubicBezTo>
                <a:cubicBezTo>
                  <a:pt x="42" y="274"/>
                  <a:pt x="59" y="219"/>
                  <a:pt x="93" y="167"/>
                </a:cubicBezTo>
                <a:cubicBezTo>
                  <a:pt x="127" y="115"/>
                  <a:pt x="178" y="74"/>
                  <a:pt x="246" y="44"/>
                </a:cubicBezTo>
                <a:cubicBezTo>
                  <a:pt x="314" y="15"/>
                  <a:pt x="407" y="0"/>
                  <a:pt x="525" y="0"/>
                </a:cubicBezTo>
                <a:cubicBezTo>
                  <a:pt x="671" y="0"/>
                  <a:pt x="781" y="27"/>
                  <a:pt x="858" y="81"/>
                </a:cubicBezTo>
                <a:cubicBezTo>
                  <a:pt x="934" y="135"/>
                  <a:pt x="979" y="221"/>
                  <a:pt x="994" y="339"/>
                </a:cubicBezTo>
                <a:lnTo>
                  <a:pt x="663" y="359"/>
                </a:lnTo>
                <a:cubicBezTo>
                  <a:pt x="655" y="307"/>
                  <a:pt x="636" y="270"/>
                  <a:pt x="608" y="246"/>
                </a:cubicBezTo>
                <a:cubicBezTo>
                  <a:pt x="580" y="223"/>
                  <a:pt x="541" y="211"/>
                  <a:pt x="491" y="211"/>
                </a:cubicBezTo>
                <a:cubicBezTo>
                  <a:pt x="450" y="211"/>
                  <a:pt x="420" y="220"/>
                  <a:pt x="399" y="237"/>
                </a:cubicBezTo>
                <a:cubicBezTo>
                  <a:pt x="378" y="254"/>
                  <a:pt x="368" y="275"/>
                  <a:pt x="368" y="300"/>
                </a:cubicBezTo>
                <a:cubicBezTo>
                  <a:pt x="368" y="318"/>
                  <a:pt x="376" y="335"/>
                  <a:pt x="393" y="349"/>
                </a:cubicBezTo>
                <a:cubicBezTo>
                  <a:pt x="409" y="364"/>
                  <a:pt x="448" y="378"/>
                  <a:pt x="510" y="391"/>
                </a:cubicBezTo>
                <a:cubicBezTo>
                  <a:pt x="664" y="424"/>
                  <a:pt x="774" y="457"/>
                  <a:pt x="840" y="491"/>
                </a:cubicBezTo>
                <a:cubicBezTo>
                  <a:pt x="906" y="525"/>
                  <a:pt x="955" y="567"/>
                  <a:pt x="985" y="617"/>
                </a:cubicBezTo>
                <a:cubicBezTo>
                  <a:pt x="1015" y="668"/>
                  <a:pt x="1030" y="724"/>
                  <a:pt x="1030" y="786"/>
                </a:cubicBezTo>
                <a:cubicBezTo>
                  <a:pt x="1030" y="859"/>
                  <a:pt x="1010" y="926"/>
                  <a:pt x="970" y="987"/>
                </a:cubicBezTo>
                <a:cubicBezTo>
                  <a:pt x="929" y="1049"/>
                  <a:pt x="873" y="1096"/>
                  <a:pt x="801" y="1127"/>
                </a:cubicBezTo>
                <a:cubicBezTo>
                  <a:pt x="729" y="1159"/>
                  <a:pt x="637" y="1175"/>
                  <a:pt x="527" y="1175"/>
                </a:cubicBezTo>
                <a:cubicBezTo>
                  <a:pt x="334" y="1175"/>
                  <a:pt x="200" y="1138"/>
                  <a:pt x="126" y="1063"/>
                </a:cubicBezTo>
                <a:cubicBezTo>
                  <a:pt x="51" y="989"/>
                  <a:pt x="9" y="895"/>
                  <a:pt x="0" y="780"/>
                </a:cubicBezTo>
                <a:close/>
              </a:path>
            </a:pathLst>
          </a:custGeom>
          <a:solidFill>
            <a:srgbClr val="DE292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89727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Imagem 11" descr="VANTAGENS LOCACIONAIS..jpg"/>
          <p:cNvPicPr preferRelativeResize="0">
            <a:picLocks/>
          </p:cNvPicPr>
          <p:nvPr/>
        </p:nvPicPr>
        <p:blipFill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" y="1223010"/>
            <a:ext cx="9075420" cy="5638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tângulo 4"/>
          <p:cNvSpPr>
            <a:spLocks noChangeArrowheads="1"/>
          </p:cNvSpPr>
          <p:nvPr/>
        </p:nvSpPr>
        <p:spPr bwMode="auto">
          <a:xfrm>
            <a:off x="6894512" y="5710064"/>
            <a:ext cx="28575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endParaRPr lang="pt-BR"/>
          </a:p>
        </p:txBody>
      </p:sp>
      <p:sp>
        <p:nvSpPr>
          <p:cNvPr id="16389" name="CaixaDeTexto 10"/>
          <p:cNvSpPr txBox="1">
            <a:spLocks noChangeArrowheads="1"/>
          </p:cNvSpPr>
          <p:nvPr/>
        </p:nvSpPr>
        <p:spPr bwMode="auto">
          <a:xfrm>
            <a:off x="6965949" y="5615662"/>
            <a:ext cx="150018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sz="1100" b="1" dirty="0">
                <a:solidFill>
                  <a:srgbClr val="FFFF00"/>
                </a:solidFill>
              </a:rPr>
              <a:t>MUITO ALTA</a:t>
            </a:r>
          </a:p>
        </p:txBody>
      </p:sp>
      <p:sp>
        <p:nvSpPr>
          <p:cNvPr id="16390" name="CaixaDeTexto 11"/>
          <p:cNvSpPr txBox="1">
            <a:spLocks noChangeArrowheads="1"/>
          </p:cNvSpPr>
          <p:nvPr/>
        </p:nvSpPr>
        <p:spPr bwMode="auto">
          <a:xfrm>
            <a:off x="6965949" y="6047710"/>
            <a:ext cx="150018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sz="1100" b="1" dirty="0">
                <a:solidFill>
                  <a:srgbClr val="FFFF00"/>
                </a:solidFill>
              </a:rPr>
              <a:t>ALTA</a:t>
            </a:r>
          </a:p>
        </p:txBody>
      </p:sp>
      <p:sp>
        <p:nvSpPr>
          <p:cNvPr id="16391" name="CaixaDeTexto 12"/>
          <p:cNvSpPr txBox="1">
            <a:spLocks noChangeArrowheads="1"/>
          </p:cNvSpPr>
          <p:nvPr/>
        </p:nvSpPr>
        <p:spPr bwMode="auto">
          <a:xfrm>
            <a:off x="6965949" y="6479758"/>
            <a:ext cx="221456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sz="1100" b="1" dirty="0">
                <a:solidFill>
                  <a:srgbClr val="FFFF00"/>
                </a:solidFill>
              </a:rPr>
              <a:t>POTENCIAL SIGNIFICATIVO</a:t>
            </a:r>
          </a:p>
        </p:txBody>
      </p:sp>
      <p:sp>
        <p:nvSpPr>
          <p:cNvPr id="16392" name="CaixaDeTexto 13"/>
          <p:cNvSpPr txBox="1">
            <a:spLocks noChangeArrowheads="1"/>
          </p:cNvSpPr>
          <p:nvPr/>
        </p:nvSpPr>
        <p:spPr bwMode="auto">
          <a:xfrm>
            <a:off x="6537324" y="5281439"/>
            <a:ext cx="26431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sz="1200" b="1" dirty="0">
                <a:solidFill>
                  <a:srgbClr val="FFFF00"/>
                </a:solidFill>
                <a:latin typeface="Arial Black" pitchFamily="34" charset="0"/>
              </a:rPr>
              <a:t>VANTAGENS LOCACIONAIS</a:t>
            </a:r>
          </a:p>
        </p:txBody>
      </p:sp>
      <p:pic>
        <p:nvPicPr>
          <p:cNvPr id="16393" name="Picture 1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8762" y="5567189"/>
            <a:ext cx="357187" cy="124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ítulo 1"/>
          <p:cNvSpPr txBox="1">
            <a:spLocks/>
          </p:cNvSpPr>
          <p:nvPr/>
        </p:nvSpPr>
        <p:spPr>
          <a:xfrm>
            <a:off x="0" y="792163"/>
            <a:ext cx="9144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0" hangingPunct="0">
              <a:defRPr/>
            </a:pPr>
            <a:r>
              <a:rPr lang="pt-BR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Vantagens Locacionais: Áreas Dinâmicas</a:t>
            </a:r>
          </a:p>
        </p:txBody>
      </p:sp>
    </p:spTree>
    <p:extLst>
      <p:ext uri="{BB962C8B-B14F-4D97-AF65-F5344CB8AC3E}">
        <p14:creationId xmlns="" xmlns:p14="http://schemas.microsoft.com/office/powerpoint/2010/main" val="929445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Imagem 7" descr="CONDICIONANTES II..jpg"/>
          <p:cNvPicPr preferRelativeResize="0">
            <a:picLocks/>
          </p:cNvPicPr>
          <p:nvPr/>
        </p:nvPicPr>
        <p:blipFill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11580"/>
            <a:ext cx="9144000" cy="5646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500813" y="5357813"/>
            <a:ext cx="314325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Retângulo 5"/>
          <p:cNvSpPr>
            <a:spLocks noChangeArrowheads="1"/>
          </p:cNvSpPr>
          <p:nvPr/>
        </p:nvSpPr>
        <p:spPr bwMode="auto">
          <a:xfrm>
            <a:off x="6786563" y="5397500"/>
            <a:ext cx="24288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sz="1000" b="1">
                <a:solidFill>
                  <a:srgbClr val="FFFF00"/>
                </a:solidFill>
              </a:rPr>
              <a:t>UNIDADES DE CONSERVAÇÃO</a:t>
            </a:r>
          </a:p>
        </p:txBody>
      </p:sp>
      <p:sp>
        <p:nvSpPr>
          <p:cNvPr id="49158" name="Retângulo 6"/>
          <p:cNvSpPr>
            <a:spLocks noChangeArrowheads="1"/>
          </p:cNvSpPr>
          <p:nvPr/>
        </p:nvSpPr>
        <p:spPr bwMode="auto">
          <a:xfrm>
            <a:off x="6786563" y="5715000"/>
            <a:ext cx="2428875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sz="1000" b="1" dirty="0">
                <a:solidFill>
                  <a:srgbClr val="FFFF00"/>
                </a:solidFill>
              </a:rPr>
              <a:t>VULNERABILIDADE DE AQUIFEROS</a:t>
            </a:r>
          </a:p>
          <a:p>
            <a:r>
              <a:rPr lang="pt-BR" sz="1000" b="1" dirty="0">
                <a:solidFill>
                  <a:srgbClr val="FFFF00"/>
                </a:solidFill>
              </a:rPr>
              <a:t>SUBTERRÂNEOS</a:t>
            </a:r>
          </a:p>
          <a:p>
            <a:endParaRPr lang="pt-BR" sz="1000" b="1" dirty="0">
              <a:solidFill>
                <a:srgbClr val="FFFF00"/>
              </a:solidFill>
            </a:endParaRPr>
          </a:p>
          <a:p>
            <a:r>
              <a:rPr lang="pt-BR" sz="1000" b="1" dirty="0">
                <a:solidFill>
                  <a:srgbClr val="FFFF00"/>
                </a:solidFill>
              </a:rPr>
              <a:t>ALTA SUCEPTIBILIDADE A EROSÃO</a:t>
            </a:r>
          </a:p>
          <a:p>
            <a:endParaRPr lang="pt-BR" sz="1000" b="1" dirty="0">
              <a:solidFill>
                <a:srgbClr val="FFFF00"/>
              </a:solidFill>
            </a:endParaRPr>
          </a:p>
          <a:p>
            <a:endParaRPr lang="pt-BR" sz="1000" b="1" dirty="0">
              <a:solidFill>
                <a:srgbClr val="FFFF00"/>
              </a:solidFill>
            </a:endParaRPr>
          </a:p>
          <a:p>
            <a:r>
              <a:rPr lang="pt-BR" sz="1000" b="1" dirty="0">
                <a:solidFill>
                  <a:srgbClr val="FFFF00"/>
                </a:solidFill>
              </a:rPr>
              <a:t>ALTAS </a:t>
            </a:r>
            <a:r>
              <a:rPr lang="pt-BR" sz="1000" b="1" dirty="0" smtClean="0">
                <a:solidFill>
                  <a:srgbClr val="FFFF00"/>
                </a:solidFill>
              </a:rPr>
              <a:t>DECLIVIDADES</a:t>
            </a:r>
            <a:endParaRPr lang="pt-BR" sz="1000" b="1" dirty="0">
              <a:solidFill>
                <a:srgbClr val="FFFF00"/>
              </a:solidFill>
            </a:endParaRPr>
          </a:p>
        </p:txBody>
      </p:sp>
      <p:pic>
        <p:nvPicPr>
          <p:cNvPr id="49159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75" y="1428750"/>
            <a:ext cx="132080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0" y="792163"/>
            <a:ext cx="9144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0" hangingPunct="0">
              <a:defRPr/>
            </a:pPr>
            <a:r>
              <a:rPr lang="pt-BR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Restrições Físico-Territoriais para o Processo de Planejamento</a:t>
            </a:r>
          </a:p>
        </p:txBody>
      </p:sp>
    </p:spTree>
    <p:extLst>
      <p:ext uri="{BB962C8B-B14F-4D97-AF65-F5344CB8AC3E}">
        <p14:creationId xmlns="" xmlns:p14="http://schemas.microsoft.com/office/powerpoint/2010/main" val="227925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 preferRelativeResize="0">
            <a:picLocks/>
          </p:cNvPicPr>
          <p:nvPr/>
        </p:nvPicPr>
        <p:blipFill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13200"/>
            <a:ext cx="9144000" cy="5644800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4786" y="6357938"/>
            <a:ext cx="3413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CaixaDeTexto 4"/>
          <p:cNvSpPr txBox="1">
            <a:spLocks noChangeArrowheads="1"/>
          </p:cNvSpPr>
          <p:nvPr/>
        </p:nvSpPr>
        <p:spPr bwMode="auto">
          <a:xfrm>
            <a:off x="7181973" y="6237312"/>
            <a:ext cx="1962027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sz="1050" b="1" dirty="0">
                <a:solidFill>
                  <a:srgbClr val="FFFF00"/>
                </a:solidFill>
              </a:rPr>
              <a:t>PRINCIPAIS  TERRITÓRIOS DE CONTRIBUIÇÃO DE MANANCIAIS</a:t>
            </a: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0" y="792163"/>
            <a:ext cx="9144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0" hangingPunct="0">
              <a:defRPr/>
            </a:pPr>
            <a:r>
              <a:rPr lang="pt-BR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Principais Territórios de Contribuição de Mananciais</a:t>
            </a:r>
          </a:p>
        </p:txBody>
      </p:sp>
    </p:spTree>
    <p:extLst>
      <p:ext uri="{BB962C8B-B14F-4D97-AF65-F5344CB8AC3E}">
        <p14:creationId xmlns="" xmlns:p14="http://schemas.microsoft.com/office/powerpoint/2010/main" val="411208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 preferRelativeResize="0"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213200"/>
            <a:ext cx="9144001" cy="5644800"/>
          </a:xfrm>
          <a:prstGeom prst="rect">
            <a:avLst/>
          </a:prstGeom>
        </p:spPr>
      </p:pic>
      <p:sp>
        <p:nvSpPr>
          <p:cNvPr id="7" name="CaixaDeTexto 4"/>
          <p:cNvSpPr txBox="1">
            <a:spLocks noChangeArrowheads="1"/>
          </p:cNvSpPr>
          <p:nvPr/>
        </p:nvSpPr>
        <p:spPr bwMode="auto">
          <a:xfrm>
            <a:off x="7524328" y="5948772"/>
            <a:ext cx="1296144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sz="1050" b="1" dirty="0" smtClean="0">
                <a:solidFill>
                  <a:srgbClr val="FFFF00"/>
                </a:solidFill>
              </a:rPr>
              <a:t>ÁREAS APTAS À OCUPAÇÃO</a:t>
            </a:r>
            <a:endParaRPr lang="pt-BR" sz="1050" b="1" dirty="0">
              <a:solidFill>
                <a:srgbClr val="FFFF00"/>
              </a:solidFill>
            </a:endParaRPr>
          </a:p>
        </p:txBody>
      </p:sp>
      <p:sp>
        <p:nvSpPr>
          <p:cNvPr id="3" name="Retângulo 2"/>
          <p:cNvSpPr/>
          <p:nvPr/>
        </p:nvSpPr>
        <p:spPr bwMode="auto">
          <a:xfrm>
            <a:off x="7201054" y="5964115"/>
            <a:ext cx="332509" cy="315315"/>
          </a:xfrm>
          <a:prstGeom prst="rect">
            <a:avLst/>
          </a:prstGeom>
          <a:solidFill>
            <a:srgbClr val="AA7DE7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balanced" dir="t"/>
          </a:scene3d>
          <a:sp3d extrusionH="63500"/>
        </p:spPr>
        <p:txBody>
          <a:bodyPr wrap="square" lIns="90000" tIns="46800" rIns="90000" bIns="46800" rtlCol="0" anchor="ctr">
            <a:spAutoFit/>
          </a:bodyPr>
          <a:lstStyle/>
          <a:p>
            <a:pPr algn="ctr"/>
            <a:endParaRPr lang="pt-BR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0" y="792163"/>
            <a:ext cx="9144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0" hangingPunct="0">
              <a:defRPr/>
            </a:pPr>
            <a:r>
              <a:rPr lang="pt-BR" sz="28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Territórios </a:t>
            </a:r>
            <a:r>
              <a:rPr lang="pt-BR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de Oportunidade</a:t>
            </a:r>
          </a:p>
        </p:txBody>
      </p:sp>
    </p:spTree>
    <p:extLst>
      <p:ext uri="{BB962C8B-B14F-4D97-AF65-F5344CB8AC3E}">
        <p14:creationId xmlns="" xmlns:p14="http://schemas.microsoft.com/office/powerpoint/2010/main" val="169697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1565920" y="2672916"/>
            <a:ext cx="6012160" cy="1512168"/>
          </a:xfrm>
          <a:prstGeom prst="rect">
            <a:avLst/>
          </a:prstGeom>
        </p:spPr>
        <p:txBody>
          <a:bodyPr anchor="ctr"/>
          <a:lstStyle>
            <a:defPPr>
              <a:defRPr lang="pt-BR"/>
            </a:defPPr>
            <a:lvl1pPr marR="0" lvl="0" algn="r" defTabSz="914400" eaLnBrk="0" latinLnBrk="0" hangingPunc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chemeClr val="hlink"/>
              </a:buClr>
              <a:buSzPct val="90000"/>
              <a:tabLst/>
              <a:defRPr kumimoji="0" sz="2000" b="0" i="0" u="none" strike="noStrike" kern="0" cap="all" spc="0" normalizeH="0">
                <a:ln>
                  <a:noFill/>
                </a:ln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Black" pitchFamily="34" charset="0"/>
              </a:defRPr>
            </a:lvl1pPr>
          </a:lstStyle>
          <a:p>
            <a:pPr algn="ctr"/>
            <a:r>
              <a:rPr lang="pt-BR" sz="2800" dirty="0"/>
              <a:t>Estudos de demandas</a:t>
            </a:r>
          </a:p>
        </p:txBody>
      </p:sp>
    </p:spTree>
    <p:extLst>
      <p:ext uri="{BB962C8B-B14F-4D97-AF65-F5344CB8AC3E}">
        <p14:creationId xmlns="" xmlns:p14="http://schemas.microsoft.com/office/powerpoint/2010/main" val="5454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92163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kern="1200" dirty="0" smtClean="0"/>
              <a:t>Projeções Demográficas</a:t>
            </a:r>
            <a:br>
              <a:rPr lang="pt-BR" sz="3200" kern="1200" dirty="0" smtClean="0"/>
            </a:br>
            <a:r>
              <a:rPr lang="pt-BR" sz="2000" kern="1200" dirty="0" smtClean="0"/>
              <a:t>(Fonte: Fundação SEADE)</a:t>
            </a:r>
            <a:endParaRPr lang="pt-BR" sz="3200" kern="1200" dirty="0" smtClean="0"/>
          </a:p>
        </p:txBody>
      </p:sp>
      <p:graphicFrame>
        <p:nvGraphicFramePr>
          <p:cNvPr id="11" name="Chart 11"/>
          <p:cNvGraphicFramePr>
            <a:graphicFrameLocks/>
          </p:cNvGraphicFramePr>
          <p:nvPr/>
        </p:nvGraphicFramePr>
        <p:xfrm>
          <a:off x="71470" y="1772816"/>
          <a:ext cx="9072530" cy="43767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CaixaDeTexto 9"/>
          <p:cNvSpPr txBox="1"/>
          <p:nvPr/>
        </p:nvSpPr>
        <p:spPr>
          <a:xfrm>
            <a:off x="5929313" y="1831562"/>
            <a:ext cx="3214687" cy="512762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1530" b="1" dirty="0" smtClean="0">
                <a:solidFill>
                  <a:schemeClr val="bg1"/>
                </a:solidFill>
                <a:latin typeface="Calibri" pitchFamily="34" charset="0"/>
              </a:rPr>
              <a:t>Legenda </a:t>
            </a:r>
            <a:endParaRPr lang="pt-BR" sz="1530" b="1" dirty="0">
              <a:solidFill>
                <a:schemeClr val="bg1"/>
              </a:solidFill>
              <a:latin typeface="Calibri" pitchFamily="34" charset="0"/>
            </a:endParaRPr>
          </a:p>
          <a:p>
            <a:pPr algn="just">
              <a:defRPr/>
            </a:pPr>
            <a:r>
              <a:rPr lang="pt-BR" sz="1000" b="1" dirty="0">
                <a:solidFill>
                  <a:schemeClr val="bg1"/>
                </a:solidFill>
                <a:latin typeface="Calibri" pitchFamily="34" charset="0"/>
              </a:rPr>
              <a:t>(</a:t>
            </a:r>
            <a:r>
              <a:rPr lang="pt-BR" sz="1200" b="1" dirty="0" smtClean="0">
                <a:solidFill>
                  <a:schemeClr val="bg1"/>
                </a:solidFill>
                <a:latin typeface="Calibri" pitchFamily="34" charset="0"/>
              </a:rPr>
              <a:t>Aumento populacional no período 2008-2035</a:t>
            </a:r>
            <a:r>
              <a:rPr lang="pt-BR" sz="1200" b="1" dirty="0">
                <a:solidFill>
                  <a:schemeClr val="bg1"/>
                </a:solidFill>
                <a:latin typeface="Calibri" pitchFamily="34" charset="0"/>
              </a:rPr>
              <a:t>)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7143750" y="3130137"/>
            <a:ext cx="1285875" cy="307975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pt-BR" sz="1400" b="1" dirty="0">
                <a:ln w="50800"/>
                <a:solidFill>
                  <a:schemeClr val="bg1">
                    <a:shade val="50000"/>
                  </a:schemeClr>
                </a:solidFill>
                <a:latin typeface="Calibri" pitchFamily="34" charset="0"/>
              </a:rPr>
              <a:t>(</a:t>
            </a:r>
            <a:r>
              <a:rPr lang="pt-BR" sz="14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alibri" pitchFamily="34" charset="0"/>
              </a:rPr>
              <a:t>3,4 milhões</a:t>
            </a:r>
            <a:r>
              <a:rPr lang="pt-BR" sz="1400" b="1" dirty="0">
                <a:ln w="50800"/>
                <a:solidFill>
                  <a:schemeClr val="bg1">
                    <a:shade val="50000"/>
                  </a:schemeClr>
                </a:solidFill>
                <a:latin typeface="Calibri" pitchFamily="34" charset="0"/>
              </a:rPr>
              <a:t>)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7143750" y="3663537"/>
            <a:ext cx="1285875" cy="307975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pt-BR" sz="1400" b="1" dirty="0">
                <a:ln w="50800"/>
                <a:solidFill>
                  <a:schemeClr val="bg1">
                    <a:shade val="50000"/>
                  </a:schemeClr>
                </a:solidFill>
                <a:latin typeface="Calibri" pitchFamily="34" charset="0"/>
              </a:rPr>
              <a:t>(</a:t>
            </a:r>
            <a:r>
              <a:rPr lang="pt-BR" sz="14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alibri" pitchFamily="34" charset="0"/>
              </a:rPr>
              <a:t>1,2 milhão</a:t>
            </a:r>
            <a:r>
              <a:rPr lang="pt-BR" sz="1400" b="1" dirty="0">
                <a:ln w="50800"/>
                <a:solidFill>
                  <a:schemeClr val="bg1">
                    <a:shade val="50000"/>
                  </a:schemeClr>
                </a:solidFill>
                <a:latin typeface="Calibri" pitchFamily="34" charset="0"/>
              </a:rPr>
              <a:t>)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7143750" y="4182649"/>
            <a:ext cx="1285875" cy="307975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pt-BR" sz="1400" b="1" dirty="0">
                <a:ln w="50800"/>
                <a:solidFill>
                  <a:schemeClr val="bg1">
                    <a:shade val="50000"/>
                  </a:schemeClr>
                </a:solidFill>
                <a:latin typeface="Calibri" pitchFamily="34" charset="0"/>
              </a:rPr>
              <a:t>(</a:t>
            </a:r>
            <a:r>
              <a:rPr lang="pt-BR" sz="14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alibri" pitchFamily="34" charset="0"/>
              </a:rPr>
              <a:t>0,56 milhão</a:t>
            </a:r>
            <a:r>
              <a:rPr lang="pt-BR" sz="1400" b="1" dirty="0">
                <a:ln w="50800"/>
                <a:solidFill>
                  <a:schemeClr val="bg1">
                    <a:shade val="50000"/>
                  </a:schemeClr>
                </a:solidFill>
                <a:latin typeface="Calibri" pitchFamily="34" charset="0"/>
              </a:rPr>
              <a:t>)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7143750" y="4701762"/>
            <a:ext cx="1285875" cy="307975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pt-BR" sz="1400" b="1" dirty="0">
                <a:ln w="50800"/>
                <a:solidFill>
                  <a:schemeClr val="bg1">
                    <a:shade val="50000"/>
                  </a:schemeClr>
                </a:solidFill>
                <a:latin typeface="Calibri" pitchFamily="34" charset="0"/>
              </a:rPr>
              <a:t>(</a:t>
            </a:r>
            <a:r>
              <a:rPr lang="pt-BR" sz="14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alibri" pitchFamily="34" charset="0"/>
              </a:rPr>
              <a:t>0,38 milhão</a:t>
            </a:r>
            <a:r>
              <a:rPr lang="pt-BR" sz="1400" b="1" dirty="0">
                <a:ln w="50800"/>
                <a:solidFill>
                  <a:schemeClr val="bg1">
                    <a:shade val="50000"/>
                  </a:schemeClr>
                </a:solidFill>
                <a:latin typeface="Calibri" pitchFamily="34" charset="0"/>
              </a:rPr>
              <a:t>)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7143750" y="5201824"/>
            <a:ext cx="1285875" cy="307975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pt-BR" sz="1400" b="1" dirty="0">
                <a:ln w="50800"/>
                <a:solidFill>
                  <a:schemeClr val="bg1">
                    <a:shade val="50000"/>
                  </a:schemeClr>
                </a:solidFill>
                <a:latin typeface="Calibri" pitchFamily="34" charset="0"/>
              </a:rPr>
              <a:t>(</a:t>
            </a:r>
            <a:r>
              <a:rPr lang="pt-BR" sz="14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alibri" pitchFamily="34" charset="0"/>
              </a:rPr>
              <a:t>0,47 milhão</a:t>
            </a:r>
            <a:r>
              <a:rPr lang="pt-BR" sz="1400" b="1" dirty="0">
                <a:ln w="50800"/>
                <a:solidFill>
                  <a:schemeClr val="bg1">
                    <a:shade val="50000"/>
                  </a:schemeClr>
                </a:solidFill>
                <a:latin typeface="Calibri" pitchFamily="34" charset="0"/>
              </a:rPr>
              <a:t>)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7143750" y="5711412"/>
            <a:ext cx="1285875" cy="307975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pt-BR" sz="1400" b="1" dirty="0">
                <a:ln w="50800"/>
                <a:solidFill>
                  <a:schemeClr val="bg1">
                    <a:shade val="50000"/>
                  </a:schemeClr>
                </a:solidFill>
                <a:latin typeface="Calibri" pitchFamily="34" charset="0"/>
              </a:rPr>
              <a:t>(</a:t>
            </a:r>
            <a:r>
              <a:rPr lang="pt-BR" sz="14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alibri" pitchFamily="34" charset="0"/>
              </a:rPr>
              <a:t>0,22 milhão</a:t>
            </a:r>
            <a:r>
              <a:rPr lang="pt-BR" sz="1400" b="1" dirty="0">
                <a:ln w="50800"/>
                <a:solidFill>
                  <a:schemeClr val="bg1">
                    <a:shade val="50000"/>
                  </a:schemeClr>
                </a:solidFill>
                <a:latin typeface="Calibri" pitchFamily="34" charset="0"/>
              </a:rPr>
              <a:t>)</a:t>
            </a:r>
          </a:p>
        </p:txBody>
      </p:sp>
      <p:cxnSp>
        <p:nvCxnSpPr>
          <p:cNvPr id="28683" name="Conector reto 17"/>
          <p:cNvCxnSpPr>
            <a:cxnSpLocks noChangeShapeType="1"/>
            <a:endCxn id="28684" idx="2"/>
          </p:cNvCxnSpPr>
          <p:nvPr/>
        </p:nvCxnSpPr>
        <p:spPr bwMode="auto">
          <a:xfrm>
            <a:off x="1785938" y="3117437"/>
            <a:ext cx="3857625" cy="3175"/>
          </a:xfrm>
          <a:prstGeom prst="line">
            <a:avLst/>
          </a:prstGeom>
          <a:noFill/>
          <a:ln w="19050" algn="ctr">
            <a:solidFill>
              <a:srgbClr val="00B0F0"/>
            </a:solidFill>
            <a:prstDash val="sysDot"/>
            <a:round/>
            <a:headEnd/>
            <a:tailEnd/>
          </a:ln>
        </p:spPr>
      </p:cxnSp>
      <p:sp>
        <p:nvSpPr>
          <p:cNvPr id="28684" name="Chave direita 11"/>
          <p:cNvSpPr>
            <a:spLocks/>
          </p:cNvSpPr>
          <p:nvPr/>
        </p:nvSpPr>
        <p:spPr bwMode="auto">
          <a:xfrm>
            <a:off x="5643563" y="2688812"/>
            <a:ext cx="71437" cy="431800"/>
          </a:xfrm>
          <a:prstGeom prst="rightBrace">
            <a:avLst>
              <a:gd name="adj1" fmla="val 8283"/>
              <a:gd name="adj2" fmla="val 50000"/>
            </a:avLst>
          </a:prstGeom>
          <a:solidFill>
            <a:schemeClr val="tx1"/>
          </a:solidFill>
          <a:ln w="28575" algn="ctr">
            <a:solidFill>
              <a:srgbClr val="00B0F0"/>
            </a:solidFill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/>
            <a:endParaRPr lang="pt-BR"/>
          </a:p>
        </p:txBody>
      </p:sp>
      <p:cxnSp>
        <p:nvCxnSpPr>
          <p:cNvPr id="28685" name="Conector reto 31"/>
          <p:cNvCxnSpPr>
            <a:cxnSpLocks noChangeShapeType="1"/>
            <a:endCxn id="28684" idx="0"/>
          </p:cNvCxnSpPr>
          <p:nvPr/>
        </p:nvCxnSpPr>
        <p:spPr bwMode="auto">
          <a:xfrm>
            <a:off x="1785938" y="2682462"/>
            <a:ext cx="3857625" cy="6350"/>
          </a:xfrm>
          <a:prstGeom prst="line">
            <a:avLst/>
          </a:prstGeom>
          <a:noFill/>
          <a:ln w="19050" algn="ctr">
            <a:solidFill>
              <a:srgbClr val="00B0F0"/>
            </a:solidFill>
            <a:prstDash val="sysDot"/>
            <a:round/>
            <a:headEnd/>
            <a:tailEnd/>
          </a:ln>
        </p:spPr>
      </p:cxnSp>
      <p:sp>
        <p:nvSpPr>
          <p:cNvPr id="33" name="CaixaDeTexto 32"/>
          <p:cNvSpPr txBox="1"/>
          <p:nvPr/>
        </p:nvSpPr>
        <p:spPr>
          <a:xfrm>
            <a:off x="5786438" y="2650712"/>
            <a:ext cx="857250" cy="522287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1400" b="1" dirty="0" smtClean="0">
                <a:solidFill>
                  <a:schemeClr val="accent6">
                    <a:lumMod val="50000"/>
                  </a:schemeClr>
                </a:solidFill>
              </a:rPr>
              <a:t>+ 6,3 milhões</a:t>
            </a:r>
            <a:endParaRPr lang="pt-BR" sz="1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92163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kern="1200" dirty="0" smtClean="0"/>
              <a:t>Projeções Demográficas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251520" y="1850597"/>
            <a:ext cx="88924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Comparativo das projeções da Fundação SEADE e do IBGE </a:t>
            </a:r>
            <a:endParaRPr lang="pt-B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11400416"/>
              </p:ext>
            </p:extLst>
          </p:nvPr>
        </p:nvGraphicFramePr>
        <p:xfrm>
          <a:off x="557341" y="2498669"/>
          <a:ext cx="7975100" cy="31625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66284"/>
                <a:gridCol w="1467333"/>
                <a:gridCol w="1467333"/>
                <a:gridCol w="1347057"/>
                <a:gridCol w="927093"/>
              </a:tblGrid>
              <a:tr h="32400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t-BR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Municípios</a:t>
                      </a:r>
                      <a:endParaRPr lang="pt-BR" sz="1400" b="1" i="0" u="none" strike="noStrike" dirty="0">
                        <a:solidFill>
                          <a:schemeClr val="tx1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428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Projeções</a:t>
                      </a:r>
                      <a:endParaRPr lang="pt-BR" sz="1400" b="1" i="0" u="none" strike="noStrike" dirty="0">
                        <a:solidFill>
                          <a:schemeClr val="tx1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428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pt-BR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Diferença</a:t>
                      </a:r>
                      <a:br>
                        <a:rPr lang="pt-BR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pt-BR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(SEADE - IBGE)</a:t>
                      </a:r>
                      <a:endParaRPr lang="pt-BR" sz="1400" b="1" i="0" u="none" strike="noStrike" dirty="0">
                        <a:solidFill>
                          <a:schemeClr val="tx1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4288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endParaRPr lang="pt-BR" sz="1400" b="1" i="0" u="none" strike="noStrike" dirty="0">
                        <a:solidFill>
                          <a:schemeClr val="tx1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4288"/>
                    </a:solidFill>
                  </a:tcPr>
                </a:tc>
              </a:tr>
              <a:tr h="3240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Fundação SEADE</a:t>
                      </a:r>
                      <a:endParaRPr lang="pt-BR" sz="1400" b="1" i="0" u="none" strike="noStrike" dirty="0">
                        <a:solidFill>
                          <a:schemeClr val="tx1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42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IBGE</a:t>
                      </a:r>
                      <a:endParaRPr lang="pt-BR" sz="1400" b="1" i="0" u="none" strike="noStrike" dirty="0">
                        <a:solidFill>
                          <a:schemeClr val="tx1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4288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240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2010</a:t>
                      </a:r>
                      <a:endParaRPr lang="pt-BR" sz="1400" b="1" i="0" u="none" strike="noStrike" dirty="0">
                        <a:solidFill>
                          <a:schemeClr val="tx1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42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2010</a:t>
                      </a:r>
                      <a:endParaRPr lang="pt-BR" sz="1400" b="1" i="0" u="none" strike="noStrike" dirty="0">
                        <a:solidFill>
                          <a:schemeClr val="tx1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42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2010</a:t>
                      </a:r>
                      <a:endParaRPr lang="pt-BR" sz="1400" b="1" i="0" u="none" strike="noStrike" dirty="0">
                        <a:solidFill>
                          <a:schemeClr val="tx1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42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/>
                        </a:rPr>
                        <a:t>%</a:t>
                      </a:r>
                      <a:endParaRPr lang="pt-BR" sz="1400" b="1" i="0" u="none" strike="noStrike" dirty="0">
                        <a:solidFill>
                          <a:schemeClr val="tx1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4288"/>
                    </a:solidFill>
                  </a:tcPr>
                </a:tc>
              </a:tr>
              <a:tr h="346389">
                <a:tc>
                  <a:txBody>
                    <a:bodyPr/>
                    <a:lstStyle/>
                    <a:p>
                      <a:pPr marL="108000" lvl="1" algn="l" fontAlgn="ctr"/>
                      <a:r>
                        <a:rPr lang="pt-BR" sz="1400" b="1" u="none" strike="noStrike" dirty="0">
                          <a:effectLst/>
                        </a:rPr>
                        <a:t>São Paulo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b="1" u="none" strike="noStrike" dirty="0">
                          <a:effectLst/>
                        </a:rPr>
                        <a:t>11.057.629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b="1" u="none" strike="noStrike" dirty="0">
                          <a:effectLst/>
                        </a:rPr>
                        <a:t>11.253.503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b="1" u="none" strike="noStrike" dirty="0">
                          <a:effectLst/>
                        </a:rPr>
                        <a:t>-195.874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350" rtl="0" eaLnBrk="1" fontAlgn="ctr" latinLnBrk="0" hangingPunct="1"/>
                      <a:r>
                        <a:rPr lang="pt-BR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-1,80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DECEC"/>
                    </a:solidFill>
                  </a:tcPr>
                </a:tc>
              </a:tr>
              <a:tr h="346389">
                <a:tc>
                  <a:txBody>
                    <a:bodyPr/>
                    <a:lstStyle/>
                    <a:p>
                      <a:pPr marL="108000" lvl="1" algn="l" fontAlgn="ctr"/>
                      <a:r>
                        <a:rPr lang="pt-BR" sz="1400" b="1" u="none" strike="noStrike">
                          <a:effectLst/>
                        </a:rPr>
                        <a:t>Santos</a:t>
                      </a:r>
                      <a:endParaRPr lang="pt-BR" sz="1400" b="1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b="1" u="none" strike="noStrike" dirty="0">
                          <a:effectLst/>
                        </a:rPr>
                        <a:t>433.502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b="1" u="none" strike="noStrike">
                          <a:effectLst/>
                        </a:rPr>
                        <a:t>419.400</a:t>
                      </a:r>
                      <a:endParaRPr lang="pt-BR" sz="1400" b="1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b="1" u="none" strike="noStrike" dirty="0">
                          <a:effectLst/>
                        </a:rPr>
                        <a:t>14.102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r" defTabSz="914350" rtl="0" eaLnBrk="1" fontAlgn="ctr" latinLnBrk="0" hangingPunct="1"/>
                      <a:r>
                        <a:rPr lang="pt-BR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3,37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</a:tcPr>
                </a:tc>
              </a:tr>
              <a:tr h="346389">
                <a:tc>
                  <a:txBody>
                    <a:bodyPr/>
                    <a:lstStyle/>
                    <a:p>
                      <a:pPr marL="108000" lvl="1" algn="l" fontAlgn="ctr"/>
                      <a:r>
                        <a:rPr lang="pt-BR" sz="1400" b="1" u="none" strike="noStrike" dirty="0">
                          <a:effectLst/>
                        </a:rPr>
                        <a:t>São José dos Campos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b="1" u="none" strike="noStrike" dirty="0">
                          <a:effectLst/>
                        </a:rPr>
                        <a:t>642.807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b="1" u="none" strike="noStrike" dirty="0">
                          <a:effectLst/>
                        </a:rPr>
                        <a:t>629.921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b="1" u="none" strike="noStrike" dirty="0">
                          <a:effectLst/>
                        </a:rPr>
                        <a:t>12.886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350" rtl="0" eaLnBrk="1" fontAlgn="ctr" latinLnBrk="0" hangingPunct="1"/>
                      <a:r>
                        <a:rPr lang="pt-BR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2,17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solidFill>
                      <a:srgbClr val="CDECEC"/>
                    </a:solidFill>
                  </a:tcPr>
                </a:tc>
              </a:tr>
              <a:tr h="346389">
                <a:tc>
                  <a:txBody>
                    <a:bodyPr/>
                    <a:lstStyle/>
                    <a:p>
                      <a:pPr marL="108000" lvl="1" algn="l" fontAlgn="ctr"/>
                      <a:r>
                        <a:rPr lang="pt-BR" sz="1400" b="1" u="none" strike="noStrike" dirty="0">
                          <a:effectLst/>
                        </a:rPr>
                        <a:t>Sorocaba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b="1" u="none" strike="noStrike">
                          <a:effectLst/>
                        </a:rPr>
                        <a:t>609.449</a:t>
                      </a:r>
                      <a:endParaRPr lang="pt-BR" sz="1400" b="1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b="1" u="none" strike="noStrike">
                          <a:effectLst/>
                        </a:rPr>
                        <a:t>586.625</a:t>
                      </a:r>
                      <a:endParaRPr lang="pt-BR" sz="1400" b="1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b="1" u="none" strike="noStrike" dirty="0">
                          <a:effectLst/>
                        </a:rPr>
                        <a:t>22.824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r" defTabSz="914350" rtl="0" eaLnBrk="1" fontAlgn="ctr" latinLnBrk="0" hangingPunct="1"/>
                      <a:r>
                        <a:rPr lang="pt-BR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4,08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</a:tcPr>
                </a:tc>
              </a:tr>
              <a:tr h="346389">
                <a:tc>
                  <a:txBody>
                    <a:bodyPr/>
                    <a:lstStyle/>
                    <a:p>
                      <a:pPr marL="108000" lvl="1" algn="l" fontAlgn="ctr"/>
                      <a:r>
                        <a:rPr lang="pt-BR" sz="1400" b="1" u="none" strike="noStrike" dirty="0">
                          <a:effectLst/>
                        </a:rPr>
                        <a:t>Campinas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b="1" u="none" strike="noStrike" dirty="0">
                          <a:effectLst/>
                        </a:rPr>
                        <a:t>1.083.642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b="1" u="none" strike="noStrike" dirty="0">
                          <a:effectLst/>
                        </a:rPr>
                        <a:t>1.080.113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b="1" u="none" strike="noStrike" dirty="0">
                          <a:effectLst/>
                        </a:rPr>
                        <a:t>3.529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350" rtl="0" eaLnBrk="1" fontAlgn="ctr" latinLnBrk="0" hangingPunct="1"/>
                      <a:r>
                        <a:rPr lang="pt-BR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0,34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CEC"/>
                    </a:solidFill>
                  </a:tcPr>
                </a:tc>
              </a:tr>
              <a:tr h="346389">
                <a:tc>
                  <a:txBody>
                    <a:bodyPr/>
                    <a:lstStyle/>
                    <a:p>
                      <a:pPr marL="108000" lvl="1" algn="l" fontAlgn="ctr"/>
                      <a:r>
                        <a:rPr lang="pt-BR" sz="1400" b="1" u="none" strike="noStrike" dirty="0" err="1">
                          <a:effectLst/>
                        </a:rPr>
                        <a:t>Macrometrópole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350" b="1" u="none" strike="noStrike" dirty="0">
                          <a:effectLst/>
                        </a:rPr>
                        <a:t>31.546.395</a:t>
                      </a:r>
                      <a:endParaRPr lang="pt-BR" sz="135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350" b="1" u="none" strike="noStrike" dirty="0">
                          <a:effectLst/>
                        </a:rPr>
                        <a:t>30.902.091</a:t>
                      </a:r>
                      <a:endParaRPr lang="pt-BR" sz="135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b="1" u="none" strike="noStrike" dirty="0">
                          <a:effectLst/>
                        </a:rPr>
                        <a:t>644.304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350" rtl="0" eaLnBrk="1" fontAlgn="ctr" latinLnBrk="0" hangingPunct="1"/>
                      <a:r>
                        <a:rPr lang="pt-BR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2,16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0" y="792163"/>
            <a:ext cx="9144000" cy="584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Demandas de Água</a:t>
            </a: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51520" y="1556792"/>
            <a:ext cx="64087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Cenários de Demandas Estudados:</a:t>
            </a:r>
            <a:endParaRPr lang="pt-B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51520" y="2141562"/>
            <a:ext cx="8352928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1313" indent="-341313" algn="just" eaLnBrk="0" hangingPunct="0">
              <a:spcBef>
                <a:spcPts val="1200"/>
              </a:spcBef>
              <a:spcAft>
                <a:spcPts val="600"/>
              </a:spcAft>
              <a:buClr>
                <a:schemeClr val="hlink"/>
              </a:buClr>
              <a:buSzPct val="90000"/>
              <a:buBlip>
                <a:blip r:embed="rId2"/>
              </a:buBlip>
              <a:defRPr/>
            </a:pPr>
            <a:r>
              <a:rPr lang="pt-BR" sz="2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Tendencial</a:t>
            </a:r>
            <a:r>
              <a:rPr lang="pt-BR" sz="2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;</a:t>
            </a:r>
            <a:endParaRPr lang="pt-BR" sz="22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marL="341313" indent="-341313" algn="just" eaLnBrk="0" hangingPunct="0">
              <a:spcBef>
                <a:spcPts val="1200"/>
              </a:spcBef>
              <a:spcAft>
                <a:spcPts val="600"/>
              </a:spcAft>
              <a:buClr>
                <a:schemeClr val="hlink"/>
              </a:buClr>
              <a:buSzPct val="90000"/>
              <a:buBlip>
                <a:blip r:embed="rId2"/>
              </a:buBlip>
              <a:defRPr/>
            </a:pPr>
            <a:r>
              <a:rPr lang="pt-BR" sz="2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Intensificação do crescimento</a:t>
            </a:r>
            <a:r>
              <a:rPr lang="pt-BR" sz="22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– baseado </a:t>
            </a:r>
            <a:r>
              <a:rPr lang="pt-BR" sz="2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nas projeções </a:t>
            </a:r>
            <a:r>
              <a:rPr lang="pt-BR" sz="22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do </a:t>
            </a:r>
            <a:r>
              <a:rPr lang="pt-BR" sz="2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PIB para a região Sudeste, constantes do </a:t>
            </a:r>
            <a:r>
              <a:rPr lang="pt-BR" sz="2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Plano Nacional de Habitação (2007)</a:t>
            </a:r>
            <a:r>
              <a:rPr lang="pt-BR" sz="2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;</a:t>
            </a:r>
            <a:endParaRPr lang="pt-BR" sz="22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marL="341313" indent="-341313" algn="just" eaLnBrk="0" hangingPunct="0">
              <a:spcBef>
                <a:spcPts val="1200"/>
              </a:spcBef>
              <a:spcAft>
                <a:spcPts val="600"/>
              </a:spcAft>
              <a:buClr>
                <a:schemeClr val="hlink"/>
              </a:buClr>
              <a:buSzPct val="90000"/>
              <a:buBlip>
                <a:blip r:embed="rId2"/>
              </a:buBlip>
              <a:defRPr/>
            </a:pPr>
            <a:r>
              <a:rPr lang="pt-BR" sz="2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Ações de Gestão e Controle Operacional das Demandas</a:t>
            </a:r>
            <a:r>
              <a:rPr lang="pt-BR" sz="22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– redução de </a:t>
            </a:r>
            <a:r>
              <a:rPr lang="pt-BR" sz="2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perdas</a:t>
            </a:r>
            <a:r>
              <a:rPr lang="pt-BR" sz="22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, uso racional da água e mudanças </a:t>
            </a:r>
            <a:r>
              <a:rPr lang="pt-BR" sz="2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comportamentais.</a:t>
            </a:r>
            <a:endParaRPr lang="pt-BR" sz="22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92163"/>
            <a:ext cx="9144000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3200" kern="1200" dirty="0" smtClean="0"/>
              <a:t>Objetivos do Plano</a:t>
            </a:r>
            <a:endParaRPr lang="en-US" sz="3200" kern="1200" dirty="0" smtClean="0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34401"/>
            <a:ext cx="8147248" cy="3234759"/>
          </a:xfrm>
          <a:prstGeom prst="rect">
            <a:avLst/>
          </a:prstGeom>
        </p:spPr>
        <p:txBody>
          <a:bodyPr/>
          <a:lstStyle/>
          <a:p>
            <a:pPr algn="just">
              <a:spcBef>
                <a:spcPts val="300"/>
              </a:spcBef>
              <a:spcAft>
                <a:spcPts val="300"/>
              </a:spcAft>
              <a:defRPr/>
            </a:pPr>
            <a:r>
              <a:rPr lang="pt-BR" sz="1800" dirty="0" smtClean="0">
                <a:solidFill>
                  <a:schemeClr val="tx1"/>
                </a:solidFill>
              </a:rPr>
              <a:t>Garantir até 2035 a segurança hídrica para o desenvolvimento da região da </a:t>
            </a:r>
            <a:r>
              <a:rPr lang="pt-BR" sz="1800" dirty="0" err="1" smtClean="0">
                <a:solidFill>
                  <a:schemeClr val="tx1"/>
                </a:solidFill>
              </a:rPr>
              <a:t>Macrometrópole</a:t>
            </a:r>
            <a:r>
              <a:rPr lang="pt-BR" sz="1800" dirty="0">
                <a:solidFill>
                  <a:schemeClr val="tx1"/>
                </a:solidFill>
              </a:rPr>
              <a:t>;</a:t>
            </a:r>
            <a:endParaRPr lang="pt-BR" sz="1800" dirty="0" smtClean="0">
              <a:solidFill>
                <a:schemeClr val="tx1"/>
              </a:solidFill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  <a:defRPr/>
            </a:pPr>
            <a:r>
              <a:rPr lang="pt-BR" sz="1800" dirty="0" smtClean="0">
                <a:solidFill>
                  <a:schemeClr val="tx1"/>
                </a:solidFill>
              </a:rPr>
              <a:t>Propor as soluções para a expansão da oferta de água bruta, com a definição de uma carteira de projetos públicos de grande impacto territorial e seus orçamentos;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  <a:defRPr/>
            </a:pPr>
            <a:r>
              <a:rPr lang="pt-BR" sz="1800" dirty="0" smtClean="0">
                <a:solidFill>
                  <a:schemeClr val="tx1"/>
                </a:solidFill>
              </a:rPr>
              <a:t>Identificar medidas para a superação de conflitos regionais, de ordenamento territorial e ambientais;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  <a:defRPr/>
            </a:pPr>
            <a:r>
              <a:rPr lang="pt-BR" sz="1800" dirty="0" smtClean="0">
                <a:solidFill>
                  <a:schemeClr val="tx1"/>
                </a:solidFill>
              </a:rPr>
              <a:t>Propor arranjos institucionais que permitam a implantação e operação das intervenções planejadas;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  <a:defRPr/>
            </a:pPr>
            <a:r>
              <a:rPr lang="pt-BR" sz="1800" dirty="0" smtClean="0">
                <a:solidFill>
                  <a:schemeClr val="tx1"/>
                </a:solidFill>
              </a:rPr>
              <a:t>Gerar subsídios aos procedimentos de discussão acerca da renovação da outorga do Sistema Cantareira;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  <a:defRPr/>
            </a:pPr>
            <a:r>
              <a:rPr lang="pt-BR" sz="1800" dirty="0" smtClean="0">
                <a:solidFill>
                  <a:schemeClr val="tx1"/>
                </a:solidFill>
              </a:rPr>
              <a:t>Estimar os impactos sobre a gestão da demanda decorrentes de medidas não-estruturais, uso racional e </a:t>
            </a:r>
            <a:r>
              <a:rPr lang="pt-BR" sz="1800" dirty="0" err="1" smtClean="0">
                <a:solidFill>
                  <a:schemeClr val="tx1"/>
                </a:solidFill>
              </a:rPr>
              <a:t>reúso</a:t>
            </a:r>
            <a:r>
              <a:rPr lang="pt-BR" sz="1800" dirty="0" smtClean="0">
                <a:solidFill>
                  <a:schemeClr val="tx1"/>
                </a:solidFill>
              </a:rPr>
              <a:t> da água.</a:t>
            </a:r>
            <a:endParaRPr lang="en-US" sz="1800" dirty="0" smtClean="0">
              <a:solidFill>
                <a:schemeClr val="tx1"/>
              </a:solidFill>
            </a:endParaRPr>
          </a:p>
        </p:txBody>
      </p:sp>
      <p:grpSp>
        <p:nvGrpSpPr>
          <p:cNvPr id="10" name="Grupo 9"/>
          <p:cNvGrpSpPr/>
          <p:nvPr/>
        </p:nvGrpSpPr>
        <p:grpSpPr>
          <a:xfrm>
            <a:off x="857224" y="4797320"/>
            <a:ext cx="7572428" cy="1367984"/>
            <a:chOff x="928662" y="2857496"/>
            <a:chExt cx="7572428" cy="1512000"/>
          </a:xfrm>
        </p:grpSpPr>
        <p:sp>
          <p:nvSpPr>
            <p:cNvPr id="9" name="Retângulo 8"/>
            <p:cNvSpPr/>
            <p:nvPr/>
          </p:nvSpPr>
          <p:spPr bwMode="auto">
            <a:xfrm>
              <a:off x="928662" y="2857496"/>
              <a:ext cx="7560000" cy="1512000"/>
            </a:xfrm>
            <a:prstGeom prst="rect">
              <a:avLst/>
            </a:prstGeom>
            <a:gradFill>
              <a:gsLst>
                <a:gs pos="0">
                  <a:schemeClr val="accent2">
                    <a:shade val="51000"/>
                    <a:satMod val="130000"/>
                    <a:alpha val="90000"/>
                  </a:schemeClr>
                </a:gs>
                <a:gs pos="100000">
                  <a:schemeClr val="accent2">
                    <a:shade val="94000"/>
                    <a:satMod val="135000"/>
                    <a:alpha val="90000"/>
                  </a:schemeClr>
                </a:gs>
              </a:gsLst>
            </a:gradFill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lIns="90000" tIns="46800" rIns="90000" bIns="46800" rtlCol="0" anchor="ctr">
              <a:spAutoFit/>
            </a:bodyPr>
            <a:lstStyle/>
            <a:p>
              <a:pPr algn="ctr"/>
              <a:endParaRPr lang="pt-BR">
                <a:solidFill>
                  <a:schemeClr val="lt1"/>
                </a:solidFill>
                <a:latin typeface="+mn-lt"/>
              </a:endParaRPr>
            </a:p>
          </p:txBody>
        </p:sp>
        <p:sp>
          <p:nvSpPr>
            <p:cNvPr id="7" name="CaixaDeTexto 6"/>
            <p:cNvSpPr txBox="1"/>
            <p:nvPr/>
          </p:nvSpPr>
          <p:spPr>
            <a:xfrm>
              <a:off x="928662" y="3035479"/>
              <a:ext cx="7572428" cy="1059584"/>
            </a:xfrm>
            <a:prstGeom prst="rect">
              <a:avLst/>
            </a:prstGeom>
            <a:no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pt-BR" sz="2000" b="1" dirty="0" smtClean="0">
                  <a:latin typeface="Arial" pitchFamily="34" charset="0"/>
                  <a:cs typeface="Arial" pitchFamily="34" charset="0"/>
                </a:rPr>
                <a:t>Foco Principal:  O Suprimento de Água Bruta para o Atendimento das Demandas Totais da Macrometrópole</a:t>
              </a:r>
              <a:endParaRPr lang="pt-BR" sz="2000" b="1" dirty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0" y="792163"/>
            <a:ext cx="9144000" cy="584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Demandas de Água</a:t>
            </a: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51520" y="1556792"/>
            <a:ext cx="87129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Critérios de Projeção das Demandas no cenário tendencial</a:t>
            </a:r>
            <a:endParaRPr lang="pt-B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51520" y="2269172"/>
            <a:ext cx="8568952" cy="38241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341313" indent="-341313" algn="just" eaLnBrk="0" hangingPunct="0">
              <a:spcBef>
                <a:spcPts val="300"/>
              </a:spcBef>
              <a:spcAft>
                <a:spcPts val="300"/>
              </a:spcAft>
              <a:buClr>
                <a:schemeClr val="hlink"/>
              </a:buClr>
              <a:buSzPct val="90000"/>
              <a:buBlip>
                <a:blip r:embed="rId2"/>
              </a:buBlip>
              <a:defRPr/>
            </a:pPr>
            <a:r>
              <a:rPr lang="pt-BR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Urbana</a:t>
            </a:r>
            <a:r>
              <a:rPr lang="pt-BR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:</a:t>
            </a:r>
            <a:endParaRPr lang="pt-BR" sz="20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marL="741363" lvl="1" indent="-284163" eaLnBrk="0" hangingPunct="0">
              <a:spcBef>
                <a:spcPts val="300"/>
              </a:spcBef>
              <a:spcAft>
                <a:spcPts val="300"/>
              </a:spcAft>
              <a:buFont typeface="+mj-lt"/>
              <a:buChar char="–"/>
              <a:defRPr/>
            </a:pPr>
            <a:r>
              <a:rPr lang="pt-BR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Residencial: projeções populacionais (fundação SEADE);</a:t>
            </a:r>
            <a:endParaRPr lang="pt-BR" sz="20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marL="741363" lvl="1" indent="-284163" eaLnBrk="0" hangingPunct="0">
              <a:spcBef>
                <a:spcPts val="300"/>
              </a:spcBef>
              <a:spcAft>
                <a:spcPts val="300"/>
              </a:spcAft>
              <a:buFont typeface="+mj-lt"/>
              <a:buChar char="–"/>
              <a:defRPr/>
            </a:pPr>
            <a:r>
              <a:rPr lang="pt-BR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Indústrias ligadas na rede pública: </a:t>
            </a:r>
            <a:r>
              <a:rPr lang="pt-BR" sz="2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projeções  de </a:t>
            </a:r>
            <a:r>
              <a:rPr lang="pt-BR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pessoal empregado, </a:t>
            </a:r>
            <a:r>
              <a:rPr lang="pt-BR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PIB Industrial, consumo industrial de energia;</a:t>
            </a:r>
          </a:p>
          <a:p>
            <a:pPr marL="741363" lvl="1" indent="-284163" eaLnBrk="0" hangingPunct="0">
              <a:spcBef>
                <a:spcPts val="300"/>
              </a:spcBef>
              <a:spcAft>
                <a:spcPts val="300"/>
              </a:spcAft>
              <a:buFont typeface="+mj-lt"/>
              <a:buChar char="–"/>
              <a:defRPr/>
            </a:pPr>
            <a:r>
              <a:rPr lang="pt-BR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Comércio: </a:t>
            </a:r>
            <a:r>
              <a:rPr lang="pt-BR" sz="2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projeções de </a:t>
            </a:r>
            <a:r>
              <a:rPr lang="pt-BR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pessoal empregado.</a:t>
            </a:r>
            <a:endParaRPr lang="pt-BR" sz="20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marL="341313" indent="-341313" algn="just" eaLnBrk="0" hangingPunct="0">
              <a:spcBef>
                <a:spcPts val="1200"/>
              </a:spcBef>
              <a:spcAft>
                <a:spcPts val="1200"/>
              </a:spcAft>
              <a:buClr>
                <a:schemeClr val="hlink"/>
              </a:buClr>
              <a:buSzPct val="90000"/>
              <a:buBlip>
                <a:blip r:embed="rId2"/>
              </a:buBlip>
              <a:defRPr/>
            </a:pPr>
            <a:r>
              <a:rPr lang="pt-BR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Indústrias que captam isoladamente</a:t>
            </a:r>
            <a:r>
              <a:rPr lang="pt-BR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: </a:t>
            </a:r>
            <a:r>
              <a:rPr lang="pt-BR" sz="2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projeções de </a:t>
            </a:r>
            <a:r>
              <a:rPr lang="pt-BR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pessoal empregado, </a:t>
            </a:r>
            <a:r>
              <a:rPr lang="pt-BR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PIB Industrial, consumo industrial de energia;</a:t>
            </a:r>
          </a:p>
          <a:p>
            <a:pPr marL="341313" indent="-341313" algn="just" eaLnBrk="0" hangingPunct="0">
              <a:spcBef>
                <a:spcPts val="600"/>
              </a:spcBef>
              <a:spcAft>
                <a:spcPts val="300"/>
              </a:spcAft>
              <a:buClr>
                <a:schemeClr val="hlink"/>
              </a:buClr>
              <a:buSzPct val="90000"/>
              <a:buBlip>
                <a:blip r:embed="rId2"/>
              </a:buBlip>
              <a:defRPr/>
            </a:pPr>
            <a:r>
              <a:rPr lang="pt-BR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Irrigação</a:t>
            </a:r>
            <a:r>
              <a:rPr lang="pt-BR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: evolução </a:t>
            </a:r>
            <a:r>
              <a:rPr lang="pt-BR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de áreas e consumos estabelecidos pelo Plano Estadual de Recursos Hídricos (2004 – 2007</a:t>
            </a:r>
            <a:r>
              <a:rPr lang="pt-BR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), e revisados de acordo com o Censo Agropecuário do IBGE.</a:t>
            </a:r>
            <a:endParaRPr lang="pt-BR" sz="20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1564364"/>
            <a:ext cx="7158037" cy="449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ulo 1"/>
          <p:cNvSpPr txBox="1">
            <a:spLocks/>
          </p:cNvSpPr>
          <p:nvPr/>
        </p:nvSpPr>
        <p:spPr>
          <a:xfrm>
            <a:off x="0" y="792163"/>
            <a:ext cx="9144000" cy="584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Demandas de Água</a:t>
            </a: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16" name="Conector reto 15"/>
          <p:cNvCxnSpPr/>
          <p:nvPr/>
        </p:nvCxnSpPr>
        <p:spPr>
          <a:xfrm>
            <a:off x="2173436" y="5401793"/>
            <a:ext cx="5832648" cy="0"/>
          </a:xfrm>
          <a:prstGeom prst="line">
            <a:avLst/>
          </a:prstGeom>
          <a:noFill/>
          <a:ln w="15875" cap="flat" cmpd="sng" algn="ctr">
            <a:solidFill>
              <a:srgbClr val="FFC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7" name="Conector reto 16"/>
          <p:cNvCxnSpPr/>
          <p:nvPr/>
        </p:nvCxnSpPr>
        <p:spPr>
          <a:xfrm flipV="1">
            <a:off x="8006084" y="2521473"/>
            <a:ext cx="0" cy="2880320"/>
          </a:xfrm>
          <a:prstGeom prst="line">
            <a:avLst/>
          </a:prstGeom>
          <a:noFill/>
          <a:ln w="15875" cap="flat" cmpd="sng" algn="ctr">
            <a:solidFill>
              <a:sysClr val="windowText" lastClr="000000"/>
            </a:solidFill>
            <a:prstDash val="solid"/>
            <a:headEnd type="stealth"/>
            <a:tailEnd type="stealt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8" name="Conector reto 17"/>
          <p:cNvCxnSpPr/>
          <p:nvPr/>
        </p:nvCxnSpPr>
        <p:spPr>
          <a:xfrm>
            <a:off x="7069980" y="2521473"/>
            <a:ext cx="936104" cy="0"/>
          </a:xfrm>
          <a:prstGeom prst="line">
            <a:avLst/>
          </a:prstGeom>
          <a:noFill/>
          <a:ln w="15875" cap="flat" cmpd="sng" algn="ctr">
            <a:solidFill>
              <a:srgbClr val="FFC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9" name="CaixaDeTexto 18"/>
          <p:cNvSpPr txBox="1"/>
          <p:nvPr/>
        </p:nvSpPr>
        <p:spPr>
          <a:xfrm>
            <a:off x="7141988" y="4321673"/>
            <a:ext cx="9139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pt-BR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60 m³/s</a:t>
            </a:r>
            <a:endParaRPr lang="pt-BR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0" name="Conector reto 19"/>
          <p:cNvCxnSpPr/>
          <p:nvPr/>
        </p:nvCxnSpPr>
        <p:spPr>
          <a:xfrm>
            <a:off x="7069980" y="1873401"/>
            <a:ext cx="648072" cy="0"/>
          </a:xfrm>
          <a:prstGeom prst="line">
            <a:avLst/>
          </a:prstGeom>
          <a:noFill/>
          <a:ln w="15875" cap="flat" cmpd="sng" algn="ctr">
            <a:solidFill>
              <a:srgbClr val="FFC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1" name="Conector reto 20"/>
          <p:cNvCxnSpPr/>
          <p:nvPr/>
        </p:nvCxnSpPr>
        <p:spPr>
          <a:xfrm flipV="1">
            <a:off x="7718052" y="1873401"/>
            <a:ext cx="0" cy="648072"/>
          </a:xfrm>
          <a:prstGeom prst="line">
            <a:avLst/>
          </a:prstGeom>
          <a:noFill/>
          <a:ln w="15875" cap="flat" cmpd="sng" algn="ctr">
            <a:solidFill>
              <a:sysClr val="windowText" lastClr="000000"/>
            </a:solidFill>
            <a:prstDash val="solid"/>
            <a:headEnd type="stealth"/>
            <a:tailEnd type="stealt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2" name="Conector reto 21"/>
          <p:cNvCxnSpPr/>
          <p:nvPr/>
        </p:nvCxnSpPr>
        <p:spPr>
          <a:xfrm>
            <a:off x="7069980" y="4007008"/>
            <a:ext cx="648072" cy="0"/>
          </a:xfrm>
          <a:prstGeom prst="line">
            <a:avLst/>
          </a:prstGeom>
          <a:noFill/>
          <a:ln w="15875" cap="flat" cmpd="sng" algn="ctr">
            <a:solidFill>
              <a:srgbClr val="FFC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3" name="Conector reto 22"/>
          <p:cNvCxnSpPr/>
          <p:nvPr/>
        </p:nvCxnSpPr>
        <p:spPr>
          <a:xfrm flipH="1" flipV="1">
            <a:off x="7718053" y="2521473"/>
            <a:ext cx="14312" cy="1485535"/>
          </a:xfrm>
          <a:prstGeom prst="line">
            <a:avLst/>
          </a:prstGeom>
          <a:noFill/>
          <a:ln w="15875" cap="flat" cmpd="sng" algn="ctr">
            <a:solidFill>
              <a:sysClr val="windowText" lastClr="000000"/>
            </a:solidFill>
            <a:prstDash val="solid"/>
            <a:headEnd type="stealth"/>
            <a:tailEnd type="stealt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4" name="CaixaDeTexto 23"/>
          <p:cNvSpPr txBox="1"/>
          <p:nvPr/>
        </p:nvSpPr>
        <p:spPr>
          <a:xfrm>
            <a:off x="6853957" y="3139057"/>
            <a:ext cx="9139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pt-BR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32 m³/s</a:t>
            </a:r>
            <a:endParaRPr lang="pt-BR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6853956" y="2058937"/>
            <a:ext cx="9139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pt-BR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13 m³/s</a:t>
            </a:r>
            <a:endParaRPr lang="pt-BR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8121551" y="1772816"/>
            <a:ext cx="1022449" cy="307777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296 m³/s</a:t>
            </a:r>
            <a:endParaRPr lang="pt-BR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8121551" y="2348880"/>
            <a:ext cx="1022449" cy="307777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283 m³/s</a:t>
            </a:r>
            <a:endParaRPr lang="pt-BR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CaixaDeTexto 25"/>
          <p:cNvSpPr txBox="1"/>
          <p:nvPr/>
        </p:nvSpPr>
        <p:spPr>
          <a:xfrm>
            <a:off x="8121551" y="3861048"/>
            <a:ext cx="1022449" cy="307777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251 m³/s</a:t>
            </a:r>
            <a:endParaRPr lang="pt-BR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CaixaDeTexto 26"/>
          <p:cNvSpPr txBox="1"/>
          <p:nvPr/>
        </p:nvSpPr>
        <p:spPr>
          <a:xfrm>
            <a:off x="1043608" y="5137447"/>
            <a:ext cx="1022449" cy="307777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223 m³/s</a:t>
            </a:r>
            <a:endParaRPr lang="pt-BR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Gráifico1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51520" y="1712581"/>
            <a:ext cx="6624736" cy="51007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0" y="792163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kern="1200" dirty="0" smtClean="0"/>
              <a:t>Demandas de Água no cenário Tendencial</a:t>
            </a:r>
            <a:endParaRPr lang="pt-BR" sz="3200" kern="1200" dirty="0"/>
          </a:p>
        </p:txBody>
      </p:sp>
      <p:cxnSp>
        <p:nvCxnSpPr>
          <p:cNvPr id="9" name="Conector reto 8"/>
          <p:cNvCxnSpPr/>
          <p:nvPr/>
        </p:nvCxnSpPr>
        <p:spPr bwMode="auto">
          <a:xfrm>
            <a:off x="928688" y="3283521"/>
            <a:ext cx="6072187" cy="1587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7236296" y="2420888"/>
            <a:ext cx="1785937" cy="46196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l-G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</a:t>
            </a:r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60 m³/s</a:t>
            </a:r>
            <a:endParaRPr lang="pt-B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1" name="Conector reto 10"/>
          <p:cNvCxnSpPr/>
          <p:nvPr/>
        </p:nvCxnSpPr>
        <p:spPr bwMode="auto">
          <a:xfrm>
            <a:off x="928688" y="2130996"/>
            <a:ext cx="6072187" cy="1587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224" name="Chave direita 11"/>
          <p:cNvSpPr>
            <a:spLocks/>
          </p:cNvSpPr>
          <p:nvPr/>
        </p:nvSpPr>
        <p:spPr bwMode="auto">
          <a:xfrm>
            <a:off x="7040563" y="2132583"/>
            <a:ext cx="52387" cy="1152525"/>
          </a:xfrm>
          <a:prstGeom prst="rightBrace">
            <a:avLst>
              <a:gd name="adj1" fmla="val 8276"/>
              <a:gd name="adj2" fmla="val 50000"/>
            </a:avLst>
          </a:prstGeom>
          <a:ln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lIns="90000" tIns="46800" rIns="90000" bIns="46800">
            <a:spAutoFit/>
          </a:bodyPr>
          <a:lstStyle/>
          <a:p>
            <a:pPr algn="ctr">
              <a:defRPr/>
            </a:pPr>
            <a:endParaRPr lang="pt-BR"/>
          </a:p>
        </p:txBody>
      </p:sp>
      <p:sp>
        <p:nvSpPr>
          <p:cNvPr id="16" name="CaixaDeTexto 15"/>
          <p:cNvSpPr txBox="1"/>
          <p:nvPr/>
        </p:nvSpPr>
        <p:spPr>
          <a:xfrm>
            <a:off x="6588224" y="3483546"/>
            <a:ext cx="25033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pt-B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Urbana      </a:t>
            </a:r>
            <a:r>
              <a:rPr lang="el-G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 </a:t>
            </a:r>
            <a:r>
              <a:rPr lang="pt-B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25 m³/s</a:t>
            </a:r>
            <a:endParaRPr lang="pt-B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>
              <a:defRPr/>
            </a:pPr>
            <a:r>
              <a:rPr lang="pt-B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Industrial  </a:t>
            </a:r>
            <a:r>
              <a:rPr lang="el-G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 </a:t>
            </a:r>
            <a:r>
              <a:rPr lang="pt-B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17 m³/s</a:t>
            </a:r>
            <a:endParaRPr lang="pt-B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>
              <a:defRPr/>
            </a:pPr>
            <a:r>
              <a:rPr lang="pt-B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Irrigação   </a:t>
            </a:r>
            <a:r>
              <a:rPr lang="el-G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 </a:t>
            </a:r>
            <a:r>
              <a:rPr lang="pt-B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18 m³/s</a:t>
            </a:r>
            <a:endParaRPr lang="pt-B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0" y="792163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kern="1200" dirty="0" smtClean="0"/>
              <a:t>Demandas de Água no cenário Tendencial</a:t>
            </a:r>
            <a:endParaRPr lang="pt-BR" sz="3200" kern="1200" dirty="0"/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810590997"/>
              </p:ext>
            </p:extLst>
          </p:nvPr>
        </p:nvGraphicFramePr>
        <p:xfrm>
          <a:off x="323528" y="2204864"/>
          <a:ext cx="8644135" cy="30616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24136"/>
                <a:gridCol w="735486"/>
                <a:gridCol w="636513"/>
                <a:gridCol w="756000"/>
                <a:gridCol w="756000"/>
                <a:gridCol w="756000"/>
                <a:gridCol w="756000"/>
                <a:gridCol w="756000"/>
                <a:gridCol w="756000"/>
                <a:gridCol w="756000"/>
                <a:gridCol w="756000"/>
              </a:tblGrid>
              <a:tr h="324000">
                <a:tc rowSpan="4">
                  <a:txBody>
                    <a:bodyPr/>
                    <a:lstStyle/>
                    <a:p>
                      <a:pPr marL="72000" algn="ct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400" b="1" kern="1200" dirty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UGRHI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4288"/>
                    </a:solidFill>
                  </a:tcPr>
                </a:tc>
                <a:tc gridSpan="10">
                  <a:txBody>
                    <a:bodyPr/>
                    <a:lstStyle/>
                    <a:p>
                      <a:pPr marL="72000" algn="ct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400" b="1" kern="1200" dirty="0" smtClean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2035 – m³/s</a:t>
                      </a:r>
                      <a:endParaRPr lang="pt-BR" sz="1400" b="1" kern="1200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428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72000" algn="ct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200" b="1" kern="1200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428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240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72000" algn="ct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400" b="1" kern="1200" dirty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m³/s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4288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72000" algn="ct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400" b="1" kern="1200" dirty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4288"/>
                    </a:solidFill>
                  </a:tcPr>
                </a:tc>
                <a:tc gridSpan="8">
                  <a:txBody>
                    <a:bodyPr/>
                    <a:lstStyle/>
                    <a:p>
                      <a:pPr marL="72000" algn="ct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400" b="1" kern="1200" dirty="0" smtClean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UGRHI</a:t>
                      </a:r>
                      <a:endParaRPr lang="pt-BR" sz="1400" b="1" kern="1200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4288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72000" algn="ct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200" b="1" kern="1200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4288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72000" algn="ct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200" b="1" kern="1200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4288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72000" algn="ct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200" b="1" kern="1200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4288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72000" algn="ct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200" b="1" kern="1200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4288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72000" algn="ct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200" b="1" kern="1200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4288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72000" algn="ct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200" b="1" kern="1200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4288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72000" algn="ct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200" b="1" kern="1200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4288"/>
                    </a:solidFill>
                  </a:tcPr>
                </a:tc>
              </a:tr>
              <a:tr h="324000">
                <a:tc vMerge="1">
                  <a:txBody>
                    <a:bodyPr/>
                    <a:lstStyle/>
                    <a:p>
                      <a:pPr marL="72000" algn="ct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200" b="1" kern="1200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4288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72000" algn="ct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200" b="1" kern="1200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4288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72000" algn="ct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200" b="1" kern="1200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4288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400" b="1" kern="1200" dirty="0" smtClean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02</a:t>
                      </a:r>
                      <a:endParaRPr lang="pt-BR" sz="1400" b="1" kern="1200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4288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400" b="1" kern="1200" dirty="0" smtClean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03</a:t>
                      </a:r>
                      <a:endParaRPr lang="pt-BR" sz="1400" b="1" kern="1200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4288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400" b="1" kern="1200" dirty="0" smtClean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05</a:t>
                      </a:r>
                      <a:endParaRPr lang="pt-BR" sz="1400" b="1" kern="1200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4288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400" b="1" kern="1200" dirty="0" smtClean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06</a:t>
                      </a:r>
                      <a:endParaRPr lang="pt-BR" sz="1400" b="1" kern="1200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4288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400" b="1" kern="1200" dirty="0" smtClean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07</a:t>
                      </a:r>
                      <a:endParaRPr lang="pt-BR" sz="1400" b="1" kern="1200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4288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400" b="1" kern="1200" dirty="0" smtClean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09</a:t>
                      </a:r>
                      <a:endParaRPr lang="pt-BR" sz="1400" b="1" kern="1200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4288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400" b="1" kern="1200" dirty="0" smtClean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10</a:t>
                      </a:r>
                      <a:endParaRPr lang="pt-BR" sz="1400" b="1" kern="1200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4288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400" b="1" kern="1200" dirty="0" smtClean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11</a:t>
                      </a:r>
                      <a:endParaRPr lang="pt-BR" sz="1400" b="1" kern="1200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4288"/>
                    </a:solidFill>
                  </a:tcPr>
                </a:tc>
              </a:tr>
              <a:tr h="324000">
                <a:tc vMerge="1">
                  <a:txBody>
                    <a:bodyPr/>
                    <a:lstStyle/>
                    <a:p>
                      <a:pPr marL="72000" algn="ct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200" b="1" kern="1200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4288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72000" algn="ct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200" b="1" kern="1200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4288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72000" algn="ct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200" b="1" kern="1200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4288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 smtClean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Paraíba</a:t>
                      </a:r>
                      <a:r>
                        <a:rPr lang="pt-BR" sz="1400" b="1" kern="1200" baseline="0" dirty="0" smtClean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 do Sul</a:t>
                      </a:r>
                      <a:endParaRPr lang="pt-BR" sz="1400" b="1" kern="1200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4288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 smtClean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Litoral Norte</a:t>
                      </a:r>
                      <a:endParaRPr lang="pt-BR" sz="1400" b="1" kern="1200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4288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 smtClean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PCJ</a:t>
                      </a:r>
                      <a:endParaRPr lang="pt-BR" sz="1400" b="1" kern="1200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4288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 smtClean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Alto </a:t>
                      </a:r>
                    </a:p>
                    <a:p>
                      <a:pPr marL="72000" algn="ct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 smtClean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Tietê</a:t>
                      </a:r>
                      <a:endParaRPr lang="pt-BR" sz="1400" b="1" kern="1200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4288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 smtClean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Baixada Santista</a:t>
                      </a:r>
                      <a:endParaRPr lang="pt-BR" sz="1400" b="1" kern="1200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4288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 smtClean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Mogi</a:t>
                      </a:r>
                      <a:r>
                        <a:rPr lang="pt-BR" sz="1400" b="1" kern="1200" baseline="0" dirty="0" smtClean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pt-BR" sz="1400" b="1" kern="1200" baseline="0" dirty="0" err="1" smtClean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Guaçu</a:t>
                      </a:r>
                      <a:endParaRPr lang="pt-BR" sz="1400" b="1" kern="1200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4288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 smtClean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Tietê / Sorocaba</a:t>
                      </a:r>
                      <a:endParaRPr lang="pt-BR" sz="1400" b="1" kern="1200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4288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 smtClean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Ribeira de Iguape</a:t>
                      </a:r>
                      <a:endParaRPr lang="pt-BR" sz="1400" b="1" kern="1200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4288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72000" algn="l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400" b="1" kern="12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Abastecimento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600" b="1" kern="12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134,41</a:t>
                      </a:r>
                    </a:p>
                  </a:txBody>
                  <a:tcPr marL="9525" marR="857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600" b="1" kern="12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47,48</a:t>
                      </a:r>
                    </a:p>
                  </a:txBody>
                  <a:tcPr marL="9525" marR="857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600" b="1" kern="12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7,85</a:t>
                      </a:r>
                    </a:p>
                  </a:txBody>
                  <a:tcPr marL="9525" marR="857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600" b="1" kern="12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1,34</a:t>
                      </a:r>
                    </a:p>
                  </a:txBody>
                  <a:tcPr marL="9525" marR="857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600" b="1" kern="12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22,37</a:t>
                      </a:r>
                    </a:p>
                  </a:txBody>
                  <a:tcPr marL="9525" marR="857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600" b="1" kern="12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82,84</a:t>
                      </a:r>
                    </a:p>
                  </a:txBody>
                  <a:tcPr marL="9525" marR="857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600" b="1" kern="12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9,29</a:t>
                      </a:r>
                    </a:p>
                  </a:txBody>
                  <a:tcPr marL="9525" marR="857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600" b="1" kern="12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2,44</a:t>
                      </a:r>
                    </a:p>
                  </a:txBody>
                  <a:tcPr marL="9525" marR="857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600" b="1" kern="120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8,10</a:t>
                      </a:r>
                    </a:p>
                  </a:txBody>
                  <a:tcPr marL="9525" marR="857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600" b="1" kern="12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0,18</a:t>
                      </a:r>
                    </a:p>
                  </a:txBody>
                  <a:tcPr marL="9525" marR="857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72000" algn="l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400" b="1" kern="1200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Industrial</a:t>
                      </a:r>
                      <a:endParaRPr lang="pt-BR" sz="1400" b="1" kern="1200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600" b="1" kern="1200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86,86</a:t>
                      </a:r>
                      <a:endParaRPr lang="pt-BR" sz="1600" b="1" kern="1200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9525" marR="857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600" b="1" kern="1200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30,68</a:t>
                      </a:r>
                      <a:endParaRPr lang="pt-BR" sz="1600" b="1" kern="1200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9525" marR="857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600" b="1" kern="1200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6,96</a:t>
                      </a:r>
                      <a:endParaRPr lang="pt-BR" sz="1600" b="1" kern="1200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9525" marR="857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600" b="1" kern="1200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0,59</a:t>
                      </a:r>
                      <a:endParaRPr lang="pt-BR" sz="1600" b="1" kern="1200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9525" marR="857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600" b="1" kern="1200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17,13</a:t>
                      </a:r>
                      <a:endParaRPr lang="pt-BR" sz="1600" b="1" kern="1200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9525" marR="857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600" b="1" kern="1200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39,56</a:t>
                      </a:r>
                      <a:endParaRPr lang="pt-BR" sz="1600" b="1" kern="1200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9525" marR="857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600" b="1" kern="1200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10,12</a:t>
                      </a:r>
                      <a:endParaRPr lang="pt-BR" sz="1600" b="1" kern="1200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9525" marR="857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600" b="1" kern="1200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4,91</a:t>
                      </a:r>
                      <a:endParaRPr lang="pt-BR" sz="1600" b="1" kern="1200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9525" marR="857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marR="0" indent="0" algn="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kern="1200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7,59</a:t>
                      </a:r>
                    </a:p>
                  </a:txBody>
                  <a:tcPr marL="9525" marR="857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600" b="1" kern="1200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0,00</a:t>
                      </a:r>
                      <a:endParaRPr lang="pt-BR" sz="1600" b="1" kern="1200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9525" marR="857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72000" algn="l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400" b="1" kern="1200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Irrigação</a:t>
                      </a:r>
                      <a:endParaRPr lang="pt-BR" sz="1400" b="1" kern="1200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600" b="1" kern="12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61,80</a:t>
                      </a:r>
                    </a:p>
                  </a:txBody>
                  <a:tcPr marL="9525" marR="857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600" b="1" kern="12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21,83</a:t>
                      </a:r>
                    </a:p>
                  </a:txBody>
                  <a:tcPr marL="9525" marR="857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600" b="1" kern="12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6,64</a:t>
                      </a:r>
                    </a:p>
                  </a:txBody>
                  <a:tcPr marL="9525" marR="857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600" b="1" kern="12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0,10</a:t>
                      </a:r>
                    </a:p>
                  </a:txBody>
                  <a:tcPr marL="9525" marR="857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600" b="1" kern="12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19,24</a:t>
                      </a:r>
                    </a:p>
                  </a:txBody>
                  <a:tcPr marL="9525" marR="857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600" b="1" kern="12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4,54</a:t>
                      </a:r>
                    </a:p>
                  </a:txBody>
                  <a:tcPr marL="9525" marR="857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600" b="1" kern="12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0,03</a:t>
                      </a:r>
                    </a:p>
                  </a:txBody>
                  <a:tcPr marL="9525" marR="857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600" b="1" kern="12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10,77</a:t>
                      </a:r>
                    </a:p>
                  </a:txBody>
                  <a:tcPr marL="9525" marR="857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600" b="1" kern="12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20,48</a:t>
                      </a:r>
                    </a:p>
                  </a:txBody>
                  <a:tcPr marL="9525" marR="857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600" b="1" kern="12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0,01</a:t>
                      </a:r>
                    </a:p>
                  </a:txBody>
                  <a:tcPr marL="9525" marR="857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72000" algn="ct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600" b="1" kern="12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Total</a:t>
                      </a:r>
                      <a:endParaRPr lang="pt-BR" sz="1200" b="1" kern="1200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72000" algn="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600" b="1" kern="12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283,07</a:t>
                      </a:r>
                    </a:p>
                  </a:txBody>
                  <a:tcPr marL="9525" marR="857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72000" algn="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600" b="1" kern="1200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100</a:t>
                      </a:r>
                      <a:endParaRPr lang="pt-BR" sz="1600" b="1" kern="1200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9525" marR="857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72000" algn="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600" b="1" kern="12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21,45</a:t>
                      </a:r>
                    </a:p>
                  </a:txBody>
                  <a:tcPr marL="9525" marR="857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72000" algn="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600" b="1" kern="12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2,03</a:t>
                      </a:r>
                    </a:p>
                  </a:txBody>
                  <a:tcPr marL="9525" marR="857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72000" algn="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600" b="1" kern="12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58,74</a:t>
                      </a:r>
                    </a:p>
                  </a:txBody>
                  <a:tcPr marL="9525" marR="857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72000" algn="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600" b="1" kern="12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126,94</a:t>
                      </a:r>
                    </a:p>
                  </a:txBody>
                  <a:tcPr marL="9525" marR="857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72000" algn="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600" b="1" kern="12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19,44</a:t>
                      </a:r>
                    </a:p>
                  </a:txBody>
                  <a:tcPr marL="9525" marR="857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72000" algn="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600" b="1" kern="12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18,12</a:t>
                      </a:r>
                    </a:p>
                  </a:txBody>
                  <a:tcPr marL="9525" marR="857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72000" algn="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600" b="1" kern="12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36,17</a:t>
                      </a:r>
                    </a:p>
                  </a:txBody>
                  <a:tcPr marL="9525" marR="857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72000" algn="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600" b="1" kern="12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0,19</a:t>
                      </a:r>
                    </a:p>
                  </a:txBody>
                  <a:tcPr marL="9525" marR="857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grpSp>
        <p:nvGrpSpPr>
          <p:cNvPr id="4" name="Grupo 3"/>
          <p:cNvGrpSpPr/>
          <p:nvPr/>
        </p:nvGrpSpPr>
        <p:grpSpPr>
          <a:xfrm>
            <a:off x="1187623" y="4077072"/>
            <a:ext cx="6451740" cy="2246779"/>
            <a:chOff x="1187623" y="4077072"/>
            <a:chExt cx="6451740" cy="2246779"/>
          </a:xfrm>
        </p:grpSpPr>
        <p:cxnSp>
          <p:nvCxnSpPr>
            <p:cNvPr id="5" name="Conector reto 4"/>
            <p:cNvCxnSpPr/>
            <p:nvPr/>
          </p:nvCxnSpPr>
          <p:spPr bwMode="auto">
            <a:xfrm flipH="1">
              <a:off x="1785201" y="4077072"/>
              <a:ext cx="1274634" cy="185883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oval" w="med" len="med"/>
              <a:tailEnd type="triangle" w="med" len="med"/>
            </a:ln>
            <a:effectLst/>
          </p:spPr>
        </p:cxnSp>
        <p:sp>
          <p:nvSpPr>
            <p:cNvPr id="6" name="CaixaDeTexto 5"/>
            <p:cNvSpPr txBox="1"/>
            <p:nvPr/>
          </p:nvSpPr>
          <p:spPr>
            <a:xfrm>
              <a:off x="1187623" y="5935902"/>
              <a:ext cx="1195155" cy="374571"/>
            </a:xfrm>
            <a:prstGeom prst="roundRect">
              <a:avLst/>
            </a:prstGeom>
            <a:solidFill>
              <a:schemeClr val="tx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pt-BR" sz="1600" b="1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1,27% </a:t>
              </a:r>
              <a:r>
                <a:rPr lang="pt-BR" sz="1600" b="1" dirty="0" err="1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a.a.</a:t>
              </a:r>
              <a:endParaRPr lang="pt-BR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7" name="Conector reto 6"/>
            <p:cNvCxnSpPr/>
            <p:nvPr/>
          </p:nvCxnSpPr>
          <p:spPr bwMode="auto">
            <a:xfrm flipH="1">
              <a:off x="3254343" y="4077072"/>
              <a:ext cx="1267164" cy="1872208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oval" w="med" len="med"/>
              <a:tailEnd type="triangle" w="med" len="med"/>
            </a:ln>
            <a:effectLst/>
          </p:spPr>
        </p:cxnSp>
        <p:sp>
          <p:nvSpPr>
            <p:cNvPr id="9" name="CaixaDeTexto 8"/>
            <p:cNvSpPr txBox="1"/>
            <p:nvPr/>
          </p:nvSpPr>
          <p:spPr>
            <a:xfrm>
              <a:off x="2656765" y="5949280"/>
              <a:ext cx="1195155" cy="374571"/>
            </a:xfrm>
            <a:prstGeom prst="roundRect">
              <a:avLst/>
            </a:prstGeom>
            <a:solidFill>
              <a:schemeClr val="tx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pt-BR" sz="1600" b="1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1,33% </a:t>
              </a:r>
              <a:r>
                <a:rPr lang="pt-BR" sz="1600" b="1" dirty="0" err="1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a.a.</a:t>
              </a:r>
              <a:endParaRPr lang="pt-BR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0" name="Conector reto 9"/>
            <p:cNvCxnSpPr/>
            <p:nvPr/>
          </p:nvCxnSpPr>
          <p:spPr bwMode="auto">
            <a:xfrm>
              <a:off x="5292080" y="4077072"/>
              <a:ext cx="1749706" cy="1872208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oval" w="med" len="med"/>
              <a:tailEnd type="triangle" w="med" len="med"/>
            </a:ln>
            <a:effectLst/>
          </p:spPr>
        </p:cxnSp>
        <p:sp>
          <p:nvSpPr>
            <p:cNvPr id="11" name="CaixaDeTexto 10"/>
            <p:cNvSpPr txBox="1"/>
            <p:nvPr/>
          </p:nvSpPr>
          <p:spPr>
            <a:xfrm>
              <a:off x="6444208" y="5949280"/>
              <a:ext cx="1195155" cy="374571"/>
            </a:xfrm>
            <a:prstGeom prst="roundRect">
              <a:avLst/>
            </a:prstGeom>
            <a:solidFill>
              <a:schemeClr val="tx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pt-BR" sz="1600" b="1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1,24% </a:t>
              </a:r>
              <a:r>
                <a:rPr lang="pt-BR" sz="1600" b="1" dirty="0" err="1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a.a.</a:t>
              </a:r>
              <a:endParaRPr lang="pt-BR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3" name="Grupo 32"/>
          <p:cNvGrpSpPr/>
          <p:nvPr/>
        </p:nvGrpSpPr>
        <p:grpSpPr>
          <a:xfrm>
            <a:off x="3779912" y="5157192"/>
            <a:ext cx="2653582" cy="734611"/>
            <a:chOff x="3779912" y="5157192"/>
            <a:chExt cx="2653582" cy="734611"/>
          </a:xfrm>
        </p:grpSpPr>
        <p:cxnSp>
          <p:nvCxnSpPr>
            <p:cNvPr id="13" name="Conector reto 12"/>
            <p:cNvCxnSpPr/>
            <p:nvPr/>
          </p:nvCxnSpPr>
          <p:spPr bwMode="auto">
            <a:xfrm flipH="1">
              <a:off x="5310187" y="5157192"/>
              <a:ext cx="1" cy="360040"/>
            </a:xfrm>
            <a:prstGeom prst="line">
              <a:avLst/>
            </a:prstGeom>
            <a:noFill/>
            <a:ln w="38100" cap="flat" cmpd="sng" algn="ctr">
              <a:solidFill>
                <a:srgbClr val="FFC000"/>
              </a:solidFill>
              <a:prstDash val="solid"/>
              <a:round/>
              <a:headEnd type="oval" w="med" len="med"/>
              <a:tailEnd type="triangle" w="med" len="med"/>
            </a:ln>
            <a:effectLst/>
          </p:spPr>
        </p:cxnSp>
        <p:sp>
          <p:nvSpPr>
            <p:cNvPr id="15" name="CaixaDeTexto 14"/>
            <p:cNvSpPr txBox="1"/>
            <p:nvPr/>
          </p:nvSpPr>
          <p:spPr>
            <a:xfrm>
              <a:off x="5238339" y="5517232"/>
              <a:ext cx="1195155" cy="374571"/>
            </a:xfrm>
            <a:prstGeom prst="roundRect">
              <a:avLst/>
            </a:prstGeom>
            <a:solidFill>
              <a:schemeClr val="tx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pt-BR" sz="1600" b="1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1,18% </a:t>
              </a:r>
              <a:r>
                <a:rPr lang="pt-BR" sz="1600" b="1" dirty="0" err="1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a.a.</a:t>
              </a:r>
              <a:r>
                <a:rPr lang="pt-BR" sz="1600" b="1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</a:t>
              </a:r>
            </a:p>
          </p:txBody>
        </p:sp>
        <p:cxnSp>
          <p:nvCxnSpPr>
            <p:cNvPr id="26" name="Conector reto 25"/>
            <p:cNvCxnSpPr/>
            <p:nvPr/>
          </p:nvCxnSpPr>
          <p:spPr bwMode="auto">
            <a:xfrm>
              <a:off x="4572001" y="5157192"/>
              <a:ext cx="0" cy="360040"/>
            </a:xfrm>
            <a:prstGeom prst="line">
              <a:avLst/>
            </a:prstGeom>
            <a:noFill/>
            <a:ln w="38100" cap="flat" cmpd="sng" algn="ctr">
              <a:solidFill>
                <a:srgbClr val="FFC000"/>
              </a:solidFill>
              <a:prstDash val="solid"/>
              <a:round/>
              <a:headEnd type="oval" w="med" len="med"/>
              <a:tailEnd type="triangle" w="med" len="med"/>
            </a:ln>
            <a:effectLst/>
          </p:spPr>
        </p:cxnSp>
        <p:sp>
          <p:nvSpPr>
            <p:cNvPr id="28" name="CaixaDeTexto 27"/>
            <p:cNvSpPr txBox="1"/>
            <p:nvPr/>
          </p:nvSpPr>
          <p:spPr>
            <a:xfrm>
              <a:off x="3779912" y="5517232"/>
              <a:ext cx="1195155" cy="374571"/>
            </a:xfrm>
            <a:prstGeom prst="roundRect">
              <a:avLst/>
            </a:prstGeom>
            <a:solidFill>
              <a:schemeClr val="tx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pt-BR" sz="1600" b="1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1,51% </a:t>
              </a:r>
              <a:r>
                <a:rPr lang="pt-BR" sz="1600" b="1" dirty="0" err="1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a.a.</a:t>
              </a:r>
              <a:r>
                <a:rPr lang="pt-BR" sz="1600" b="1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467544" y="2672916"/>
            <a:ext cx="8208912" cy="1512168"/>
          </a:xfrm>
          <a:prstGeom prst="rect">
            <a:avLst/>
          </a:prstGeom>
        </p:spPr>
        <p:txBody>
          <a:bodyPr anchor="ctr"/>
          <a:lstStyle>
            <a:defPPr>
              <a:defRPr lang="pt-BR"/>
            </a:defPPr>
            <a:lvl1pPr marR="0" lvl="0" algn="r" defTabSz="914400" eaLnBrk="0" latinLnBrk="0" hangingPunc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chemeClr val="hlink"/>
              </a:buClr>
              <a:buSzPct val="90000"/>
              <a:tabLst/>
              <a:defRPr kumimoji="0" sz="2000" b="0" i="0" u="none" strike="noStrike" kern="0" cap="all" spc="0" normalizeH="0">
                <a:ln>
                  <a:noFill/>
                </a:ln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Black" pitchFamily="34" charset="0"/>
              </a:defRPr>
            </a:lvl1pPr>
          </a:lstStyle>
          <a:p>
            <a:pPr algn="ctr">
              <a:buClr>
                <a:srgbClr val="410082"/>
              </a:buClr>
            </a:pPr>
            <a:r>
              <a:rPr lang="pt-BR" sz="2800" dirty="0">
                <a:solidFill>
                  <a:prstClr val="white"/>
                </a:solidFill>
              </a:rPr>
              <a:t>Sistema de Suporte à Decisão – SSD</a:t>
            </a:r>
          </a:p>
        </p:txBody>
      </p:sp>
    </p:spTree>
    <p:extLst>
      <p:ext uri="{BB962C8B-B14F-4D97-AF65-F5344CB8AC3E}">
        <p14:creationId xmlns="" xmlns:p14="http://schemas.microsoft.com/office/powerpoint/2010/main" val="267076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323528" y="2284417"/>
            <a:ext cx="8280920" cy="3147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1313" indent="-341313" algn="just" eaLnBrk="0" hangingPunct="0">
              <a:spcBef>
                <a:spcPts val="600"/>
              </a:spcBef>
              <a:spcAft>
                <a:spcPts val="300"/>
              </a:spcAft>
              <a:buClr>
                <a:schemeClr val="hlink"/>
              </a:buClr>
              <a:buSzPct val="90000"/>
              <a:buBlip>
                <a:blip r:embed="rId2"/>
              </a:buBlip>
            </a:pPr>
            <a:r>
              <a:rPr lang="pt-BR" sz="22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Criação de uma ferramenta computacional para simulações do processo de alocação de água integrando todas as regiões da Macrometrópole;</a:t>
            </a:r>
          </a:p>
          <a:p>
            <a:pPr marL="341313" indent="-341313" algn="just" eaLnBrk="0" hangingPunct="0">
              <a:spcBef>
                <a:spcPts val="600"/>
              </a:spcBef>
              <a:spcAft>
                <a:spcPts val="300"/>
              </a:spcAft>
              <a:buClr>
                <a:schemeClr val="hlink"/>
              </a:buClr>
              <a:buSzPct val="90000"/>
              <a:buBlip>
                <a:blip r:embed="rId2"/>
              </a:buBlip>
            </a:pPr>
            <a:r>
              <a:rPr lang="pt-BR" sz="22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Compatibilização das demandas com as disponibilidades de água para o período de 2007 a 2035;</a:t>
            </a:r>
          </a:p>
          <a:p>
            <a:pPr marL="341313" indent="-341313" algn="just" eaLnBrk="0" hangingPunct="0">
              <a:spcBef>
                <a:spcPts val="600"/>
              </a:spcBef>
              <a:spcAft>
                <a:spcPts val="300"/>
              </a:spcAft>
              <a:buClr>
                <a:schemeClr val="hlink"/>
              </a:buClr>
              <a:buSzPct val="90000"/>
              <a:buBlip>
                <a:blip r:embed="rId2"/>
              </a:buBlip>
            </a:pPr>
            <a:r>
              <a:rPr lang="pt-BR" sz="22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Realização dos balanços hídricos por UGRHI e por Zona de Demanda para o período de 2007 a 2035;</a:t>
            </a:r>
          </a:p>
          <a:p>
            <a:pPr marL="341313" indent="-341313" algn="just" eaLnBrk="0" hangingPunct="0">
              <a:spcBef>
                <a:spcPts val="600"/>
              </a:spcBef>
              <a:spcAft>
                <a:spcPts val="300"/>
              </a:spcAft>
              <a:buClr>
                <a:schemeClr val="hlink"/>
              </a:buClr>
              <a:buSzPct val="90000"/>
              <a:buBlip>
                <a:blip r:embed="rId2"/>
              </a:buBlip>
            </a:pPr>
            <a:r>
              <a:rPr lang="pt-BR" sz="22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Estudo de alternativas para o atendimento das </a:t>
            </a:r>
            <a:r>
              <a:rPr lang="pt-BR" sz="2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demandas.</a:t>
            </a:r>
            <a:endParaRPr lang="pt-BR" sz="22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0" y="792163"/>
            <a:ext cx="9144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Montagem do Sistema</a:t>
            </a:r>
            <a:r>
              <a:rPr kumimoji="0" lang="pt-BR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de Suporte à Decisão</a:t>
            </a:r>
            <a:endParaRPr kumimoji="0" lang="pt-BR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23528" y="162880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0" hangingPunct="0">
              <a:spcBef>
                <a:spcPts val="600"/>
              </a:spcBef>
              <a:spcAft>
                <a:spcPts val="600"/>
              </a:spcAft>
              <a:buClr>
                <a:schemeClr val="hlink"/>
              </a:buClr>
              <a:buSzPct val="90000"/>
            </a:pPr>
            <a:r>
              <a:rPr lang="pt-BR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Objetivo do SSD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325" y="1358020"/>
            <a:ext cx="7849354" cy="54411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0" y="792163"/>
            <a:ext cx="9144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Montagem do Sistema</a:t>
            </a:r>
            <a:r>
              <a:rPr kumimoji="0" lang="pt-BR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de Suporte à Decisão:  Hidrografia</a:t>
            </a:r>
            <a:endParaRPr kumimoji="0" lang="pt-BR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1550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zd.jpg"/>
          <p:cNvPicPr preferRelativeResize="0">
            <a:picLocks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l="-48" r="-291"/>
          <a:stretch/>
        </p:blipFill>
        <p:spPr bwMode="auto">
          <a:xfrm>
            <a:off x="1234275" y="1440136"/>
            <a:ext cx="7579934" cy="5301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CaixaDeTexto 5"/>
          <p:cNvSpPr txBox="1">
            <a:spLocks noChangeArrowheads="1"/>
          </p:cNvSpPr>
          <p:nvPr/>
        </p:nvSpPr>
        <p:spPr bwMode="auto">
          <a:xfrm>
            <a:off x="6948264" y="5672041"/>
            <a:ext cx="1503035" cy="584775"/>
          </a:xfrm>
          <a:prstGeom prst="rect">
            <a:avLst/>
          </a:prstGeom>
          <a:gradFill>
            <a:gsLst>
              <a:gs pos="0">
                <a:schemeClr val="accent3">
                  <a:shade val="51000"/>
                  <a:satMod val="130000"/>
                  <a:alpha val="75000"/>
                </a:schemeClr>
              </a:gs>
              <a:gs pos="80000">
                <a:schemeClr val="accent3">
                  <a:shade val="93000"/>
                  <a:satMod val="130000"/>
                  <a:alpha val="75000"/>
                </a:schemeClr>
              </a:gs>
              <a:gs pos="100000">
                <a:schemeClr val="accent3">
                  <a:shade val="94000"/>
                  <a:satMod val="135000"/>
                  <a:alpha val="75000"/>
                </a:schemeClr>
              </a:gs>
            </a:gsLst>
          </a:gradFill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pt-BR"/>
            </a:defPPr>
            <a:lvl1pPr algn="ctr">
              <a:defRPr sz="1600" b="1">
                <a:solidFill>
                  <a:schemeClr val="accent4">
                    <a:lumMod val="10000"/>
                  </a:schemeClr>
                </a:solidFill>
              </a:defRPr>
            </a:lvl1pPr>
          </a:lstStyle>
          <a:p>
            <a:r>
              <a:rPr lang="pt-BR" dirty="0" smtClean="0"/>
              <a:t>73 Zonas de Demanda</a:t>
            </a:r>
            <a:endParaRPr lang="pt-BR" dirty="0"/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0" y="792163"/>
            <a:ext cx="9144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Montagem do Sistema</a:t>
            </a:r>
            <a:r>
              <a:rPr kumimoji="0" lang="pt-BR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de Suporte à Decisão: Zonas de Demanda</a:t>
            </a:r>
            <a:endParaRPr kumimoji="0" lang="pt-BR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 descr="zd.jpg"/>
          <p:cNvPicPr preferRelativeResize="0">
            <a:picLocks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l="-48" r="-291"/>
          <a:stretch/>
        </p:blipFill>
        <p:spPr bwMode="auto">
          <a:xfrm>
            <a:off x="1234275" y="1440136"/>
            <a:ext cx="7579934" cy="5301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4703" y="2488758"/>
            <a:ext cx="7044855" cy="363374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0434" y="2452445"/>
            <a:ext cx="5798222" cy="3442695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3642" y="2833735"/>
            <a:ext cx="6859710" cy="3044551"/>
          </a:xfrm>
          <a:prstGeom prst="rect">
            <a:avLst/>
          </a:prstGeom>
        </p:spPr>
      </p:pic>
      <p:sp>
        <p:nvSpPr>
          <p:cNvPr id="14" name="CaixaDeTexto 13"/>
          <p:cNvSpPr txBox="1">
            <a:spLocks noChangeArrowheads="1"/>
          </p:cNvSpPr>
          <p:nvPr/>
        </p:nvSpPr>
        <p:spPr bwMode="auto">
          <a:xfrm>
            <a:off x="97874" y="5591633"/>
            <a:ext cx="2786063" cy="830997"/>
          </a:xfrm>
          <a:prstGeom prst="rect">
            <a:avLst/>
          </a:prstGeom>
          <a:gradFill>
            <a:gsLst>
              <a:gs pos="0">
                <a:schemeClr val="accent3">
                  <a:shade val="51000"/>
                  <a:satMod val="130000"/>
                  <a:alpha val="75000"/>
                </a:schemeClr>
              </a:gs>
              <a:gs pos="80000">
                <a:schemeClr val="accent3">
                  <a:shade val="93000"/>
                  <a:satMod val="130000"/>
                  <a:alpha val="75000"/>
                </a:schemeClr>
              </a:gs>
              <a:gs pos="100000">
                <a:schemeClr val="accent3">
                  <a:shade val="94000"/>
                  <a:satMod val="135000"/>
                  <a:alpha val="75000"/>
                </a:schemeClr>
              </a:gs>
            </a:gsLst>
          </a:gradFill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pt-BR"/>
            </a:defPPr>
            <a:lvl1pPr algn="ctr">
              <a:defRPr sz="1600" b="1">
                <a:solidFill>
                  <a:schemeClr val="accent4">
                    <a:lumMod val="10000"/>
                  </a:schemeClr>
                </a:solidFill>
              </a:defRPr>
            </a:lvl1pPr>
          </a:lstStyle>
          <a:p>
            <a:r>
              <a:rPr lang="pt-BR" dirty="0" smtClean="0"/>
              <a:t>Vazões médias mensais naturalizadas de 1931 a 2006 (912 meses)</a:t>
            </a:r>
            <a:endParaRPr lang="pt-BR" dirty="0"/>
          </a:p>
        </p:txBody>
      </p:sp>
      <p:sp>
        <p:nvSpPr>
          <p:cNvPr id="15" name="Título 1"/>
          <p:cNvSpPr txBox="1">
            <a:spLocks/>
          </p:cNvSpPr>
          <p:nvPr/>
        </p:nvSpPr>
        <p:spPr>
          <a:xfrm>
            <a:off x="0" y="792163"/>
            <a:ext cx="9144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Montagem do Sistema</a:t>
            </a:r>
            <a:r>
              <a:rPr kumimoji="0" lang="pt-BR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de Suporte à Decisão: Estruturação da Rede</a:t>
            </a:r>
            <a:endParaRPr kumimoji="0" lang="pt-BR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CaixaDeTexto 5"/>
          <p:cNvSpPr txBox="1">
            <a:spLocks noChangeArrowheads="1"/>
          </p:cNvSpPr>
          <p:nvPr/>
        </p:nvSpPr>
        <p:spPr bwMode="auto">
          <a:xfrm>
            <a:off x="71424" y="1722294"/>
            <a:ext cx="2124312" cy="338554"/>
          </a:xfrm>
          <a:prstGeom prst="rect">
            <a:avLst/>
          </a:prstGeom>
          <a:gradFill>
            <a:gsLst>
              <a:gs pos="0">
                <a:schemeClr val="accent3">
                  <a:shade val="51000"/>
                  <a:satMod val="130000"/>
                  <a:alpha val="75000"/>
                </a:schemeClr>
              </a:gs>
              <a:gs pos="80000">
                <a:schemeClr val="accent3">
                  <a:shade val="93000"/>
                  <a:satMod val="130000"/>
                  <a:alpha val="75000"/>
                </a:schemeClr>
              </a:gs>
              <a:gs pos="100000">
                <a:schemeClr val="accent3">
                  <a:shade val="94000"/>
                  <a:satMod val="135000"/>
                  <a:alpha val="75000"/>
                </a:schemeClr>
              </a:gs>
            </a:gsLst>
          </a:gradFill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600" b="1" dirty="0" smtClean="0">
                <a:solidFill>
                  <a:schemeClr val="accent4">
                    <a:lumMod val="10000"/>
                  </a:schemeClr>
                </a:solidFill>
              </a:rPr>
              <a:t>60 Reservatórios</a:t>
            </a:r>
            <a:endParaRPr lang="pt-BR" sz="1600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9" name="CaixaDeTexto 8"/>
          <p:cNvSpPr txBox="1">
            <a:spLocks noChangeArrowheads="1"/>
          </p:cNvSpPr>
          <p:nvPr/>
        </p:nvSpPr>
        <p:spPr bwMode="auto">
          <a:xfrm>
            <a:off x="7033786" y="2132856"/>
            <a:ext cx="2110214" cy="338554"/>
          </a:xfrm>
          <a:prstGeom prst="rect">
            <a:avLst/>
          </a:prstGeom>
          <a:gradFill>
            <a:gsLst>
              <a:gs pos="0">
                <a:schemeClr val="accent3">
                  <a:shade val="51000"/>
                  <a:satMod val="130000"/>
                  <a:alpha val="75000"/>
                </a:schemeClr>
              </a:gs>
              <a:gs pos="80000">
                <a:schemeClr val="accent3">
                  <a:shade val="93000"/>
                  <a:satMod val="130000"/>
                  <a:alpha val="75000"/>
                </a:schemeClr>
              </a:gs>
              <a:gs pos="100000">
                <a:schemeClr val="accent3">
                  <a:shade val="94000"/>
                  <a:satMod val="135000"/>
                  <a:alpha val="75000"/>
                </a:schemeClr>
              </a:gs>
            </a:gsLst>
          </a:gradFill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600" b="1" dirty="0" smtClean="0">
                <a:solidFill>
                  <a:schemeClr val="accent4">
                    <a:lumMod val="10000"/>
                  </a:schemeClr>
                </a:solidFill>
              </a:rPr>
              <a:t>308 Demandas</a:t>
            </a:r>
            <a:endParaRPr lang="pt-BR" sz="1600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10" name="CaixaDeTexto 9"/>
          <p:cNvSpPr txBox="1">
            <a:spLocks noChangeArrowheads="1"/>
          </p:cNvSpPr>
          <p:nvPr/>
        </p:nvSpPr>
        <p:spPr bwMode="auto">
          <a:xfrm>
            <a:off x="85522" y="2132856"/>
            <a:ext cx="2110214" cy="338554"/>
          </a:xfrm>
          <a:prstGeom prst="rect">
            <a:avLst/>
          </a:prstGeom>
          <a:gradFill>
            <a:gsLst>
              <a:gs pos="0">
                <a:schemeClr val="accent3">
                  <a:shade val="51000"/>
                  <a:satMod val="130000"/>
                  <a:alpha val="75000"/>
                </a:schemeClr>
              </a:gs>
              <a:gs pos="80000">
                <a:schemeClr val="accent3">
                  <a:shade val="93000"/>
                  <a:satMod val="130000"/>
                  <a:alpha val="75000"/>
                </a:schemeClr>
              </a:gs>
              <a:gs pos="100000">
                <a:schemeClr val="accent3">
                  <a:shade val="94000"/>
                  <a:satMod val="135000"/>
                  <a:alpha val="75000"/>
                </a:schemeClr>
              </a:gs>
            </a:gsLst>
          </a:gradFill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600" b="1" dirty="0" smtClean="0">
                <a:solidFill>
                  <a:schemeClr val="accent4">
                    <a:lumMod val="10000"/>
                  </a:schemeClr>
                </a:solidFill>
              </a:rPr>
              <a:t>678 </a:t>
            </a:r>
            <a:r>
              <a:rPr lang="pt-BR" sz="1600" b="1" i="1" dirty="0" smtClean="0">
                <a:solidFill>
                  <a:schemeClr val="accent4">
                    <a:lumMod val="10000"/>
                  </a:schemeClr>
                </a:solidFill>
              </a:rPr>
              <a:t>Links</a:t>
            </a:r>
            <a:endParaRPr lang="pt-BR" sz="1600" b="1" i="1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13" name="CaixaDeTexto 12"/>
          <p:cNvSpPr txBox="1">
            <a:spLocks noChangeArrowheads="1"/>
          </p:cNvSpPr>
          <p:nvPr/>
        </p:nvSpPr>
        <p:spPr bwMode="auto">
          <a:xfrm>
            <a:off x="97874" y="4821775"/>
            <a:ext cx="2124311" cy="584775"/>
          </a:xfrm>
          <a:prstGeom prst="rect">
            <a:avLst/>
          </a:prstGeom>
          <a:gradFill>
            <a:gsLst>
              <a:gs pos="0">
                <a:schemeClr val="accent3">
                  <a:shade val="51000"/>
                  <a:satMod val="130000"/>
                  <a:alpha val="75000"/>
                </a:schemeClr>
              </a:gs>
              <a:gs pos="80000">
                <a:schemeClr val="accent3">
                  <a:shade val="93000"/>
                  <a:satMod val="130000"/>
                  <a:alpha val="75000"/>
                </a:schemeClr>
              </a:gs>
              <a:gs pos="100000">
                <a:schemeClr val="accent3">
                  <a:shade val="94000"/>
                  <a:satMod val="135000"/>
                  <a:alpha val="75000"/>
                </a:schemeClr>
              </a:gs>
            </a:gsLst>
          </a:gradFill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pt-BR"/>
            </a:defPPr>
            <a:lvl1pPr algn="ctr">
              <a:defRPr sz="1600" b="1">
                <a:solidFill>
                  <a:schemeClr val="accent4">
                    <a:lumMod val="10000"/>
                  </a:schemeClr>
                </a:solidFill>
              </a:defRPr>
            </a:lvl1pPr>
          </a:lstStyle>
          <a:p>
            <a:r>
              <a:rPr lang="pt-BR" dirty="0" smtClean="0"/>
              <a:t>137.712 registros de vazões naturais</a:t>
            </a:r>
            <a:endParaRPr lang="pt-BR" dirty="0"/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974" y="4795109"/>
            <a:ext cx="1430378" cy="1224136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7392974" y="4795109"/>
            <a:ext cx="1430378" cy="758147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 rotWithShape="1">
          <a:blip r:embed="rId11" cstate="email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7392974" y="4795109"/>
            <a:ext cx="1430378" cy="4701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1565920" y="2672916"/>
            <a:ext cx="6012160" cy="1512168"/>
          </a:xfrm>
          <a:prstGeom prst="rect">
            <a:avLst/>
          </a:prstGeom>
        </p:spPr>
        <p:txBody>
          <a:bodyPr anchor="ctr"/>
          <a:lstStyle>
            <a:defPPr>
              <a:defRPr lang="pt-BR"/>
            </a:defPPr>
            <a:lvl1pPr marR="0" lvl="0" algn="r" defTabSz="914400" eaLnBrk="0" latinLnBrk="0" hangingPunc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chemeClr val="hlink"/>
              </a:buClr>
              <a:buSzPct val="90000"/>
              <a:tabLst/>
              <a:defRPr kumimoji="0" sz="2000" b="0" i="0" u="none" strike="noStrike" kern="0" cap="all" spc="0" normalizeH="0">
                <a:ln>
                  <a:noFill/>
                </a:ln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Black" pitchFamily="34" charset="0"/>
              </a:defRPr>
            </a:lvl1pPr>
          </a:lstStyle>
          <a:p>
            <a:pPr algn="ctr">
              <a:buClr>
                <a:srgbClr val="410082"/>
              </a:buClr>
            </a:pPr>
            <a:r>
              <a:rPr lang="pt-BR" sz="2800" dirty="0">
                <a:solidFill>
                  <a:prstClr val="white"/>
                </a:solidFill>
              </a:rPr>
              <a:t>Balanço hídrico</a:t>
            </a:r>
          </a:p>
        </p:txBody>
      </p:sp>
    </p:spTree>
    <p:extLst>
      <p:ext uri="{BB962C8B-B14F-4D97-AF65-F5344CB8AC3E}">
        <p14:creationId xmlns="" xmlns:p14="http://schemas.microsoft.com/office/powerpoint/2010/main" val="247685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792163"/>
            <a:ext cx="9144000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Principais Temas Tratados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57200" y="1634401"/>
            <a:ext cx="8147248" cy="4098855"/>
          </a:xfrm>
          <a:prstGeom prst="rect">
            <a:avLst/>
          </a:prstGeom>
        </p:spPr>
        <p:txBody>
          <a:bodyPr/>
          <a:lstStyle/>
          <a:p>
            <a:pPr marL="341313" marR="0" lvl="0" indent="-341313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tabLst/>
              <a:defRPr/>
            </a:pPr>
            <a:r>
              <a: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</a:rPr>
              <a:t>Caracterização da área de estudo;</a:t>
            </a:r>
          </a:p>
          <a:p>
            <a:pPr marL="341313" marR="0" lvl="0" indent="-341313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tabLst/>
              <a:defRPr/>
            </a:pPr>
            <a:r>
              <a:rPr lang="pt-BR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Estudos de demandas, para diferentes cenários;</a:t>
            </a:r>
          </a:p>
          <a:p>
            <a:pPr marL="341313" marR="0" lvl="0" indent="-341313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tabLst/>
              <a:defRPr/>
            </a:pPr>
            <a:r>
              <a:rPr lang="pt-BR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Desenvolvimento do Sistema de Suporte à Decisão – SSD;</a:t>
            </a:r>
          </a:p>
          <a:p>
            <a:pPr marL="341313" marR="0" lvl="0" indent="-341313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tabLst/>
              <a:defRPr/>
            </a:pPr>
            <a:r>
              <a: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</a:rPr>
              <a:t>Balanço</a:t>
            </a:r>
            <a:r>
              <a:rPr kumimoji="0" lang="pt-BR" sz="1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</a:rPr>
              <a:t> hídrico;</a:t>
            </a:r>
            <a:endParaRPr lang="pt-BR" kern="0" dirty="0" smtClean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marL="341313" marR="0" lvl="0" indent="-341313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tabLst/>
              <a:defRPr/>
            </a:pPr>
            <a:r>
              <a:rPr lang="pt-BR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Alternativas de soluções e i</a:t>
            </a:r>
            <a:r>
              <a:rPr kumimoji="0" lang="pt-BR" sz="1800" b="0" i="0" u="none" strike="noStrike" kern="0" cap="none" spc="0" normalizeH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</a:rPr>
              <a:t>nvestimentos</a:t>
            </a:r>
            <a:r>
              <a:rPr kumimoji="0" lang="pt-BR" sz="1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</a:rPr>
              <a:t> necessários;</a:t>
            </a:r>
          </a:p>
          <a:p>
            <a:pPr marL="341313" marR="0" lvl="0" indent="-341313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tabLst/>
              <a:defRPr/>
            </a:pPr>
            <a:r>
              <a:rPr lang="pt-BR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Avaliação das Alternativas;</a:t>
            </a:r>
          </a:p>
          <a:p>
            <a:pPr marL="341313" lvl="0" indent="-341313" algn="just" eaLnBrk="0" hangingPunct="0">
              <a:spcBef>
                <a:spcPts val="600"/>
              </a:spcBef>
              <a:spcAft>
                <a:spcPts val="600"/>
              </a:spcAft>
              <a:buClr>
                <a:schemeClr val="hlink"/>
              </a:buClr>
              <a:buSzPct val="90000"/>
              <a:buBlip>
                <a:blip r:embed="rId2"/>
              </a:buBlip>
              <a:defRPr/>
            </a:pPr>
            <a:r>
              <a:rPr lang="pt-BR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Escalonamento da Implantação das Intervenções;</a:t>
            </a:r>
            <a:endParaRPr kumimoji="0" lang="pt-BR" sz="1800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</a:endParaRPr>
          </a:p>
          <a:p>
            <a:pPr marL="341313" marR="0" lvl="0" indent="-341313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tabLst/>
              <a:defRPr/>
            </a:pPr>
            <a:r>
              <a:rPr lang="pt-BR" kern="0" baseline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Medidas de contingência para situações desfavoráveis;</a:t>
            </a:r>
          </a:p>
          <a:p>
            <a:pPr marL="341313" marR="0" lvl="0" indent="-341313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tabLst/>
              <a:defRPr/>
            </a:pPr>
            <a:r>
              <a:rPr kumimoji="0" lang="pt-BR" sz="1800" b="0" i="0" u="none" strike="noStrike" kern="0" cap="none" spc="0" normalizeH="0" noProof="0" dirty="0" smtClean="0">
                <a:ln>
                  <a:noFill/>
                </a:ln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</a:rPr>
              <a:t>Fortalecimento institucional para a minimização de conflitos e para a </a:t>
            </a:r>
            <a:r>
              <a:rPr lang="pt-BR" kern="0" baseline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gestão e a operação</a:t>
            </a:r>
            <a:r>
              <a:rPr lang="pt-BR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de sistemas hidráulicos.</a:t>
            </a:r>
            <a:endParaRPr kumimoji="0" lang="pt-BR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0" y="792163"/>
            <a:ext cx="9144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Balanço Hídrico</a:t>
            </a:r>
          </a:p>
        </p:txBody>
      </p:sp>
      <p:sp>
        <p:nvSpPr>
          <p:cNvPr id="3" name="Título 1"/>
          <p:cNvSpPr txBox="1">
            <a:spLocks/>
          </p:cNvSpPr>
          <p:nvPr/>
        </p:nvSpPr>
        <p:spPr>
          <a:xfrm>
            <a:off x="35496" y="1484784"/>
            <a:ext cx="8784976" cy="4752528"/>
          </a:xfrm>
          <a:prstGeom prst="rect">
            <a:avLst/>
          </a:prstGeom>
        </p:spPr>
        <p:txBody>
          <a:bodyPr/>
          <a:lstStyle>
            <a:defPPr>
              <a:defRPr lang="pt-BR"/>
            </a:defPPr>
            <a:lvl1pPr marL="341313" indent="-341313" algn="just" eaLnBrk="0" hangingPunc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2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  <a:lvl2pPr marL="741363" indent="-284163" eaLnBrk="0" hangingPunct="0">
              <a:spcBef>
                <a:spcPct val="20000"/>
              </a:spcBef>
              <a:buChar char="–"/>
              <a:defRPr sz="28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1413" indent="-227013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598613" indent="-227013" eaLnBrk="0" hangingPunct="0">
              <a:spcBef>
                <a:spcPct val="20000"/>
              </a:spcBef>
              <a:buChar char="–"/>
              <a:defRPr sz="2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5813" indent="-227013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462" indent="-228587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637" indent="-228587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8811" indent="-228587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5986" indent="-228587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pt-BR" b="1" dirty="0" smtClean="0"/>
              <a:t>Realiza a comparação entre a oferta e a demanda hídrica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pt-BR" sz="2200" dirty="0" smtClean="0"/>
              <a:t>Base de dados: vazões médias mensais de 1931 a 2006 (912 registros, 125 nós de passagem, 137 mil vazões determinadas) e demandas para cada tipo e para cada uma das 73 zonas de demanda no período de 2007 a 2035;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pt-BR" sz="2200" dirty="0" smtClean="0"/>
              <a:t>Calcula o número de meses, no período estudado, em que as demandas não são totalmente atendidas;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pt-BR" sz="2200" dirty="0" smtClean="0"/>
              <a:t>Calcula os valores das demandas efetivamente atendidas e constrói as curvas de permanência de atendimento às demandas e de disponibilidades hídricas para cada nó da rede de simulação;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pt-BR" sz="2200" dirty="0" smtClean="0"/>
              <a:t>Principais períodos críticos: 1933/35; 1940/42; 1943/47; </a:t>
            </a:r>
            <a:r>
              <a:rPr lang="pt-BR" sz="2200" b="1" dirty="0" smtClean="0"/>
              <a:t>1951/56</a:t>
            </a:r>
            <a:r>
              <a:rPr lang="pt-BR" sz="2200" dirty="0" smtClean="0"/>
              <a:t>; 1964/65; 1969/70; 1971/73; 2001/02 e 2004.</a:t>
            </a:r>
            <a:endParaRPr lang="pt-BR" sz="2600" dirty="0" smtClean="0"/>
          </a:p>
          <a:p>
            <a:pPr>
              <a:lnSpc>
                <a:spcPct val="100000"/>
              </a:lnSpc>
              <a:spcAft>
                <a:spcPts val="300"/>
              </a:spcAft>
            </a:pPr>
            <a:endParaRPr lang="pt-BR" sz="1800" dirty="0" smtClean="0"/>
          </a:p>
          <a:p>
            <a:pPr>
              <a:lnSpc>
                <a:spcPct val="100000"/>
              </a:lnSpc>
              <a:spcAft>
                <a:spcPts val="300"/>
              </a:spcAft>
              <a:buNone/>
            </a:pPr>
            <a:endParaRPr lang="pt-BR" sz="1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0" y="792163"/>
            <a:ext cx="9144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Balanço Hídrico</a:t>
            </a:r>
          </a:p>
        </p:txBody>
      </p:sp>
      <p:sp>
        <p:nvSpPr>
          <p:cNvPr id="3" name="Título 1"/>
          <p:cNvSpPr txBox="1">
            <a:spLocks/>
          </p:cNvSpPr>
          <p:nvPr/>
        </p:nvSpPr>
        <p:spPr>
          <a:xfrm>
            <a:off x="35496" y="1484784"/>
            <a:ext cx="8784976" cy="4752528"/>
          </a:xfrm>
          <a:prstGeom prst="rect">
            <a:avLst/>
          </a:prstGeom>
        </p:spPr>
        <p:txBody>
          <a:bodyPr/>
          <a:lstStyle>
            <a:defPPr>
              <a:defRPr lang="pt-BR"/>
            </a:defPPr>
            <a:lvl1pPr marL="341313" indent="-341313" algn="just" eaLnBrk="0" hangingPunc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2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  <a:lvl2pPr marL="741363" indent="-284163" eaLnBrk="0" hangingPunct="0">
              <a:spcBef>
                <a:spcPct val="20000"/>
              </a:spcBef>
              <a:buChar char="–"/>
              <a:defRPr sz="28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1413" indent="-227013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598613" indent="-227013" eaLnBrk="0" hangingPunct="0">
              <a:spcBef>
                <a:spcPct val="20000"/>
              </a:spcBef>
              <a:buChar char="–"/>
              <a:defRPr sz="2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5813" indent="-227013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462" indent="-228587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637" indent="-228587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8811" indent="-228587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5986" indent="-228587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pt-BR" b="1" dirty="0"/>
              <a:t>Critérios para alocação de água no </a:t>
            </a:r>
            <a:r>
              <a:rPr lang="pt-BR" b="1" dirty="0" smtClean="0"/>
              <a:t>SSD</a:t>
            </a:r>
            <a:endParaRPr lang="pt-BR" b="1" dirty="0"/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pt-BR" sz="1800" dirty="0"/>
              <a:t>Manutenção de vazões mínimas nos cursos </a:t>
            </a:r>
            <a:r>
              <a:rPr lang="pt-BR" sz="1800" dirty="0" smtClean="0"/>
              <a:t>d’água: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pt-BR" sz="1800" dirty="0" smtClean="0"/>
              <a:t>Resoluções, Portarias </a:t>
            </a:r>
            <a:r>
              <a:rPr lang="pt-BR" sz="1800" dirty="0" err="1" smtClean="0"/>
              <a:t>etc</a:t>
            </a:r>
            <a:r>
              <a:rPr lang="pt-BR" sz="1800" dirty="0" smtClean="0"/>
              <a:t>;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pt-BR" sz="1800" dirty="0" smtClean="0"/>
              <a:t>Q98%.</a:t>
            </a:r>
            <a:endParaRPr lang="pt-BR" sz="1800" dirty="0"/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pt-BR" sz="1800" dirty="0" smtClean="0"/>
              <a:t>Manutenção </a:t>
            </a:r>
            <a:r>
              <a:rPr lang="pt-BR" sz="1800" dirty="0"/>
              <a:t>de níveis mínimos nos reservatórios e adoção dos volumes úteis </a:t>
            </a:r>
            <a:r>
              <a:rPr lang="pt-BR" sz="1800" dirty="0" smtClean="0"/>
              <a:t>operacionais;</a:t>
            </a:r>
            <a:endParaRPr lang="pt-BR" sz="1800" dirty="0"/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pt-BR" sz="1800" dirty="0"/>
              <a:t>Priorização das </a:t>
            </a:r>
            <a:r>
              <a:rPr lang="pt-BR" sz="1800" dirty="0" smtClean="0"/>
              <a:t>Demandas por tipo de uso e nível de </a:t>
            </a:r>
            <a:r>
              <a:rPr lang="pt-BR" sz="1800" b="1" dirty="0" smtClean="0"/>
              <a:t>falhas aceitáveis</a:t>
            </a:r>
            <a:r>
              <a:rPr lang="pt-BR" sz="1800" dirty="0" smtClean="0"/>
              <a:t>:</a:t>
            </a:r>
            <a:endParaRPr lang="pt-BR" sz="1800" dirty="0"/>
          </a:p>
          <a:p>
            <a:pPr lvl="1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pt-BR" sz="1800" dirty="0" smtClean="0"/>
              <a:t>“1” – Abastecimento Urbano – 5% do tempo;</a:t>
            </a:r>
            <a:endParaRPr lang="pt-BR" sz="1800" dirty="0"/>
          </a:p>
          <a:p>
            <a:pPr lvl="1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pt-BR" sz="1800" dirty="0" smtClean="0"/>
              <a:t>“2” </a:t>
            </a:r>
            <a:r>
              <a:rPr lang="pt-BR" sz="1800" dirty="0"/>
              <a:t>– </a:t>
            </a:r>
            <a:r>
              <a:rPr lang="pt-BR" sz="1800" dirty="0" smtClean="0"/>
              <a:t>Indústria </a:t>
            </a:r>
            <a:r>
              <a:rPr lang="pt-BR" sz="1800" dirty="0"/>
              <a:t>– </a:t>
            </a:r>
            <a:r>
              <a:rPr lang="pt-BR" sz="1800" dirty="0" smtClean="0"/>
              <a:t>10% </a:t>
            </a:r>
            <a:r>
              <a:rPr lang="pt-BR" sz="1800" dirty="0"/>
              <a:t>do tempo</a:t>
            </a:r>
            <a:r>
              <a:rPr lang="pt-BR" sz="1800" dirty="0" smtClean="0"/>
              <a:t>;</a:t>
            </a:r>
            <a:endParaRPr lang="pt-BR" sz="1800" dirty="0"/>
          </a:p>
          <a:p>
            <a:pPr lvl="1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pt-BR" sz="1800" dirty="0" smtClean="0"/>
              <a:t>“3” </a:t>
            </a:r>
            <a:r>
              <a:rPr lang="pt-BR" sz="1800" dirty="0"/>
              <a:t>– </a:t>
            </a:r>
            <a:r>
              <a:rPr lang="pt-BR" sz="1800" dirty="0" smtClean="0"/>
              <a:t>Irrigação </a:t>
            </a:r>
            <a:r>
              <a:rPr lang="pt-BR" sz="1800" dirty="0"/>
              <a:t>– </a:t>
            </a:r>
            <a:r>
              <a:rPr lang="pt-BR" sz="1800" dirty="0" smtClean="0"/>
              <a:t>20% </a:t>
            </a:r>
            <a:r>
              <a:rPr lang="pt-BR" sz="1800" dirty="0"/>
              <a:t>do tempo</a:t>
            </a:r>
            <a:r>
              <a:rPr lang="pt-BR" sz="1800" dirty="0" smtClean="0"/>
              <a:t>;</a:t>
            </a:r>
            <a:endParaRPr lang="pt-BR" sz="1800" dirty="0"/>
          </a:p>
          <a:p>
            <a:pPr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</a:pPr>
            <a:r>
              <a:rPr lang="pt-BR" sz="1800" dirty="0"/>
              <a:t>Garantia do Bombeamento </a:t>
            </a:r>
            <a:r>
              <a:rPr lang="pt-BR" sz="1800" dirty="0" smtClean="0"/>
              <a:t>Tietê-</a:t>
            </a:r>
            <a:r>
              <a:rPr lang="pt-BR" sz="1800" dirty="0" err="1" smtClean="0"/>
              <a:t>Biritiba</a:t>
            </a:r>
            <a:r>
              <a:rPr lang="pt-BR" sz="1800" dirty="0" smtClean="0"/>
              <a:t>;</a:t>
            </a:r>
            <a:endParaRPr lang="pt-BR" sz="1800" dirty="0"/>
          </a:p>
          <a:p>
            <a:pPr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</a:pPr>
            <a:r>
              <a:rPr lang="pt-BR" sz="1800" dirty="0"/>
              <a:t>Garantia de Operação de Cheias para a Billings (6,5 </a:t>
            </a:r>
            <a:r>
              <a:rPr lang="pt-BR" sz="1800" dirty="0" smtClean="0"/>
              <a:t>m³/s </a:t>
            </a:r>
            <a:r>
              <a:rPr lang="pt-BR" sz="1800" dirty="0"/>
              <a:t>médios</a:t>
            </a:r>
            <a:r>
              <a:rPr lang="pt-BR" sz="1800" dirty="0" smtClean="0"/>
              <a:t>);</a:t>
            </a:r>
            <a:endParaRPr lang="pt-BR" sz="1800" dirty="0"/>
          </a:p>
          <a:p>
            <a:pPr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</a:pPr>
            <a:r>
              <a:rPr lang="pt-BR" sz="1800" dirty="0"/>
              <a:t>Transferência </a:t>
            </a:r>
            <a:r>
              <a:rPr lang="pt-BR" sz="1800" dirty="0" err="1" smtClean="0"/>
              <a:t>Taquacetuba</a:t>
            </a:r>
            <a:r>
              <a:rPr lang="pt-BR" sz="1800" dirty="0" smtClean="0"/>
              <a:t>/Guarapiranga </a:t>
            </a:r>
            <a:r>
              <a:rPr lang="pt-BR" sz="1800" dirty="0"/>
              <a:t>(2,2 </a:t>
            </a:r>
            <a:r>
              <a:rPr lang="pt-BR" sz="1800" dirty="0" smtClean="0"/>
              <a:t>m³/s </a:t>
            </a:r>
            <a:r>
              <a:rPr lang="pt-BR" sz="1800" dirty="0"/>
              <a:t>médios</a:t>
            </a:r>
            <a:r>
              <a:rPr lang="pt-BR" sz="1800" dirty="0" smtClean="0"/>
              <a:t>).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819509" y="1557195"/>
            <a:ext cx="7871818" cy="52057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ítulo 1"/>
          <p:cNvSpPr txBox="1">
            <a:spLocks/>
          </p:cNvSpPr>
          <p:nvPr/>
        </p:nvSpPr>
        <p:spPr>
          <a:xfrm>
            <a:off x="0" y="792163"/>
            <a:ext cx="9144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Balanço Hídrico - 2035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ítulo 1"/>
          <p:cNvSpPr txBox="1">
            <a:spLocks/>
          </p:cNvSpPr>
          <p:nvPr/>
        </p:nvSpPr>
        <p:spPr>
          <a:xfrm>
            <a:off x="0" y="792163"/>
            <a:ext cx="9144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Balanço Hídrico</a:t>
            </a:r>
          </a:p>
        </p:txBody>
      </p:sp>
      <p:sp>
        <p:nvSpPr>
          <p:cNvPr id="21" name="Título 1"/>
          <p:cNvSpPr txBox="1">
            <a:spLocks/>
          </p:cNvSpPr>
          <p:nvPr/>
        </p:nvSpPr>
        <p:spPr>
          <a:xfrm>
            <a:off x="35496" y="1484784"/>
            <a:ext cx="8928992" cy="4968552"/>
          </a:xfrm>
          <a:prstGeom prst="rect">
            <a:avLst/>
          </a:prstGeom>
        </p:spPr>
        <p:txBody>
          <a:bodyPr/>
          <a:lstStyle>
            <a:defPPr>
              <a:defRPr lang="pt-BR"/>
            </a:defPPr>
            <a:lvl1pPr marL="341313" indent="-341313" algn="just" eaLnBrk="0" hangingPunc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2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  <a:lvl2pPr marL="741363" indent="-284163" eaLnBrk="0" hangingPunct="0">
              <a:spcBef>
                <a:spcPct val="20000"/>
              </a:spcBef>
              <a:buChar char="–"/>
              <a:defRPr sz="28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1413" indent="-227013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598613" indent="-227013" eaLnBrk="0" hangingPunct="0">
              <a:spcBef>
                <a:spcPct val="20000"/>
              </a:spcBef>
              <a:buChar char="–"/>
              <a:defRPr sz="2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5813" indent="-227013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462" indent="-228587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637" indent="-228587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8811" indent="-228587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5986" indent="-228587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pt-BR" b="1" dirty="0" smtClean="0"/>
              <a:t>Resultados da escassez verificada no período de 1951-1956</a:t>
            </a:r>
            <a:endParaRPr lang="pt-BR" b="1" dirty="0"/>
          </a:p>
          <a:p>
            <a:pPr marL="0" indent="0">
              <a:lnSpc>
                <a:spcPct val="100000"/>
              </a:lnSpc>
              <a:buNone/>
            </a:pPr>
            <a:r>
              <a:rPr lang="pt-BR" sz="1800" b="1" dirty="0" smtClean="0"/>
              <a:t>Considerando:</a:t>
            </a:r>
            <a:endParaRPr lang="pt-BR" sz="1800" b="1" dirty="0"/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pt-BR" sz="1800" dirty="0" smtClean="0"/>
              <a:t>Estruturas hidráulicas e regras operacionais atuais;</a:t>
            </a:r>
            <a:endParaRPr lang="pt-BR" sz="1800" dirty="0"/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pt-BR" sz="1800" dirty="0" smtClean="0"/>
              <a:t>Demandas de 2008 (necessidades atuais).</a:t>
            </a:r>
            <a:endParaRPr lang="pt-BR" sz="1800" dirty="0"/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pt-BR" sz="1800" b="1" dirty="0" smtClean="0"/>
              <a:t>Efeitos:</a:t>
            </a:r>
            <a:endParaRPr lang="pt-BR" sz="1800" b="1" dirty="0"/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pt-BR" sz="1800" u="sng" dirty="0" smtClean="0"/>
              <a:t>Na Macrometrópole:</a:t>
            </a:r>
            <a:r>
              <a:rPr lang="pt-BR" sz="1800" dirty="0" smtClean="0"/>
              <a:t> no momento mais crítico, apenas </a:t>
            </a:r>
            <a:r>
              <a:rPr lang="pt-BR" sz="1800" dirty="0" smtClean="0">
                <a:solidFill>
                  <a:srgbClr val="FFFF00"/>
                </a:solidFill>
              </a:rPr>
              <a:t>56% </a:t>
            </a:r>
            <a:r>
              <a:rPr lang="pt-BR" sz="1800" dirty="0" smtClean="0"/>
              <a:t>das demandas totais e </a:t>
            </a:r>
            <a:r>
              <a:rPr lang="pt-BR" sz="1800" dirty="0" smtClean="0">
                <a:solidFill>
                  <a:srgbClr val="FFFF00"/>
                </a:solidFill>
              </a:rPr>
              <a:t>51%</a:t>
            </a:r>
            <a:r>
              <a:rPr lang="pt-BR" sz="1800" dirty="0" smtClean="0"/>
              <a:t> das demandas urbanas seriam atendidas;</a:t>
            </a:r>
            <a:endParaRPr lang="pt-BR" sz="1800" dirty="0"/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pt-BR" sz="1800" u="sng" dirty="0" smtClean="0"/>
              <a:t>No Município de Campinas</a:t>
            </a:r>
            <a:r>
              <a:rPr lang="pt-BR" sz="1800" dirty="0" smtClean="0"/>
              <a:t>: no momento mais crítico, menos que </a:t>
            </a:r>
            <a:r>
              <a:rPr lang="pt-BR" sz="1800" dirty="0" smtClean="0">
                <a:solidFill>
                  <a:srgbClr val="FFFF00"/>
                </a:solidFill>
              </a:rPr>
              <a:t>10% </a:t>
            </a:r>
            <a:r>
              <a:rPr lang="pt-BR" sz="1800" dirty="0"/>
              <a:t>das </a:t>
            </a:r>
            <a:r>
              <a:rPr lang="pt-BR" sz="1800" dirty="0" smtClean="0"/>
              <a:t>demandas seriam atendidas;</a:t>
            </a:r>
            <a:endParaRPr lang="pt-BR" sz="1800" dirty="0"/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pt-BR" sz="1800" u="sng" dirty="0" smtClean="0"/>
              <a:t>Reservatório </a:t>
            </a:r>
            <a:r>
              <a:rPr lang="pt-BR" sz="1800" u="sng" dirty="0" err="1" smtClean="0"/>
              <a:t>Jacareí-Jaguari</a:t>
            </a:r>
            <a:r>
              <a:rPr lang="pt-BR" sz="1800" u="sng" dirty="0" smtClean="0"/>
              <a:t>:</a:t>
            </a:r>
            <a:r>
              <a:rPr lang="pt-BR" sz="1800" dirty="0" smtClean="0"/>
              <a:t> volume se anularia em dez/53 e assim se manteria até out/55;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pt-BR" sz="1800" u="sng" dirty="0" smtClean="0"/>
              <a:t>Reservatório </a:t>
            </a:r>
            <a:r>
              <a:rPr lang="pt-BR" sz="1800" u="sng" dirty="0" err="1" smtClean="0"/>
              <a:t>Itupararanga</a:t>
            </a:r>
            <a:r>
              <a:rPr lang="pt-BR" sz="1800" u="sng" dirty="0" smtClean="0"/>
              <a:t>:</a:t>
            </a:r>
            <a:r>
              <a:rPr lang="pt-BR" sz="1800" dirty="0" smtClean="0"/>
              <a:t> volume se anularia </a:t>
            </a:r>
            <a:r>
              <a:rPr lang="pt-BR" sz="1800" dirty="0"/>
              <a:t>em </a:t>
            </a:r>
            <a:r>
              <a:rPr lang="pt-BR" sz="1800" dirty="0" smtClean="0"/>
              <a:t>set/51 </a:t>
            </a:r>
            <a:r>
              <a:rPr lang="pt-BR" sz="1800" dirty="0"/>
              <a:t>e assim se </a:t>
            </a:r>
            <a:r>
              <a:rPr lang="pt-BR" sz="1800" dirty="0" smtClean="0"/>
              <a:t>manteria até out/55.</a:t>
            </a:r>
          </a:p>
        </p:txBody>
      </p:sp>
    </p:spTree>
    <p:extLst>
      <p:ext uri="{BB962C8B-B14F-4D97-AF65-F5344CB8AC3E}">
        <p14:creationId xmlns="" xmlns:p14="http://schemas.microsoft.com/office/powerpoint/2010/main" val="11961794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 preferRelativeResize="0">
            <a:picLocks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800" y="1771200"/>
            <a:ext cx="7920000" cy="42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Conector reto 8"/>
          <p:cNvCxnSpPr>
            <a:endCxn id="10" idx="0"/>
          </p:cNvCxnSpPr>
          <p:nvPr/>
        </p:nvCxnSpPr>
        <p:spPr>
          <a:xfrm flipH="1">
            <a:off x="5074936" y="2542309"/>
            <a:ext cx="25694" cy="3293558"/>
          </a:xfrm>
          <a:prstGeom prst="line">
            <a:avLst/>
          </a:prstGeom>
          <a:ln w="22225">
            <a:prstDash val="sys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4698871" y="5835867"/>
            <a:ext cx="752129" cy="307777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uLnTx/>
                <a:uFillTx/>
              </a:rPr>
              <a:t>Mar/53</a:t>
            </a:r>
          </a:p>
        </p:txBody>
      </p:sp>
      <p:cxnSp>
        <p:nvCxnSpPr>
          <p:cNvPr id="11" name="Conector reto 10"/>
          <p:cNvCxnSpPr>
            <a:endCxn id="12" idx="0"/>
          </p:cNvCxnSpPr>
          <p:nvPr/>
        </p:nvCxnSpPr>
        <p:spPr>
          <a:xfrm flipH="1">
            <a:off x="8069721" y="2492898"/>
            <a:ext cx="31306" cy="3364200"/>
          </a:xfrm>
          <a:prstGeom prst="line">
            <a:avLst/>
          </a:prstGeom>
          <a:ln w="22225">
            <a:prstDash val="sys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CaixaDeTexto 11"/>
          <p:cNvSpPr txBox="1"/>
          <p:nvPr/>
        </p:nvSpPr>
        <p:spPr>
          <a:xfrm>
            <a:off x="7699267" y="5857098"/>
            <a:ext cx="740908" cy="307777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uLnTx/>
                <a:uFillTx/>
              </a:rPr>
              <a:t>Out/55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6072198" y="6338528"/>
            <a:ext cx="990977" cy="307777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400" b="1" kern="0" dirty="0" smtClean="0">
                <a:solidFill>
                  <a:schemeClr val="accent4">
                    <a:lumMod val="10000"/>
                  </a:schemeClr>
                </a:solidFill>
              </a:rPr>
              <a:t>30 meses</a:t>
            </a:r>
          </a:p>
        </p:txBody>
      </p:sp>
      <p:cxnSp>
        <p:nvCxnSpPr>
          <p:cNvPr id="15" name="Forma 14"/>
          <p:cNvCxnSpPr>
            <a:stCxn id="13" idx="3"/>
            <a:endCxn id="12" idx="2"/>
          </p:cNvCxnSpPr>
          <p:nvPr/>
        </p:nvCxnSpPr>
        <p:spPr bwMode="auto">
          <a:xfrm flipV="1">
            <a:off x="7063175" y="6164875"/>
            <a:ext cx="1006546" cy="327542"/>
          </a:xfrm>
          <a:prstGeom prst="bentConnector2">
            <a:avLst/>
          </a:prstGeom>
          <a:noFill/>
          <a:ln w="31750" cap="flat" cmpd="sng" algn="ctr">
            <a:solidFill>
              <a:srgbClr val="C00000"/>
            </a:solidFill>
            <a:prstDash val="sysDash"/>
            <a:round/>
            <a:headEnd type="none" w="med" len="med"/>
            <a:tailEnd type="arrow"/>
          </a:ln>
          <a:effectLst/>
        </p:spPr>
      </p:cxnSp>
      <p:cxnSp>
        <p:nvCxnSpPr>
          <p:cNvPr id="17" name="Forma 16"/>
          <p:cNvCxnSpPr>
            <a:stCxn id="13" idx="1"/>
            <a:endCxn id="10" idx="2"/>
          </p:cNvCxnSpPr>
          <p:nvPr/>
        </p:nvCxnSpPr>
        <p:spPr bwMode="auto">
          <a:xfrm rot="10800000">
            <a:off x="5074936" y="6143645"/>
            <a:ext cx="997262" cy="348773"/>
          </a:xfrm>
          <a:prstGeom prst="bentConnector2">
            <a:avLst/>
          </a:prstGeom>
          <a:noFill/>
          <a:ln w="31750" cap="flat" cmpd="sng" algn="ctr">
            <a:solidFill>
              <a:srgbClr val="C00000"/>
            </a:solidFill>
            <a:prstDash val="sysDash"/>
            <a:round/>
            <a:headEnd type="none" w="med" len="med"/>
            <a:tailEnd type="arrow"/>
          </a:ln>
          <a:effectLst/>
        </p:spPr>
      </p:cxnSp>
      <p:sp>
        <p:nvSpPr>
          <p:cNvPr id="22" name="Título 1"/>
          <p:cNvSpPr txBox="1">
            <a:spLocks/>
          </p:cNvSpPr>
          <p:nvPr/>
        </p:nvSpPr>
        <p:spPr>
          <a:xfrm>
            <a:off x="0" y="792163"/>
            <a:ext cx="9144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Fev/51 – Out/55 – Curva de Atendimento da Macrometrópole - Demanda Total (2008)</a:t>
            </a:r>
            <a:endParaRPr kumimoji="0" lang="pt-BR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6" name="CaixaDeTexto 25"/>
          <p:cNvSpPr txBox="1"/>
          <p:nvPr/>
        </p:nvSpPr>
        <p:spPr>
          <a:xfrm>
            <a:off x="142844" y="3571876"/>
            <a:ext cx="543739" cy="307777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uLnTx/>
                <a:uFillTx/>
              </a:rPr>
              <a:t>56%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2051720" y="2730406"/>
            <a:ext cx="16393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 smtClean="0">
                <a:solidFill>
                  <a:schemeClr val="accent4">
                    <a:lumMod val="10000"/>
                  </a:schemeClr>
                </a:solidFill>
              </a:rPr>
              <a:t>Demanda Total</a:t>
            </a:r>
            <a:endParaRPr lang="pt-BR" sz="1600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2051720" y="3162454"/>
            <a:ext cx="25667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 smtClean="0">
                <a:solidFill>
                  <a:schemeClr val="accent4">
                    <a:lumMod val="10000"/>
                  </a:schemeClr>
                </a:solidFill>
              </a:rPr>
              <a:t>Atendimento à demanda</a:t>
            </a:r>
            <a:endParaRPr lang="pt-BR" sz="1600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cxnSp>
        <p:nvCxnSpPr>
          <p:cNvPr id="18" name="Conector reto 17"/>
          <p:cNvCxnSpPr/>
          <p:nvPr/>
        </p:nvCxnSpPr>
        <p:spPr>
          <a:xfrm>
            <a:off x="1563445" y="2871990"/>
            <a:ext cx="360045" cy="0"/>
          </a:xfrm>
          <a:prstGeom prst="line">
            <a:avLst/>
          </a:prstGeom>
          <a:ln>
            <a:solidFill>
              <a:srgbClr val="FF99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9" name="Conector reto 18"/>
          <p:cNvCxnSpPr/>
          <p:nvPr/>
        </p:nvCxnSpPr>
        <p:spPr>
          <a:xfrm>
            <a:off x="1563445" y="3356992"/>
            <a:ext cx="360045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 preferRelativeResize="0">
            <a:picLocks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800" y="1771200"/>
            <a:ext cx="7920000" cy="42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ítulo 1"/>
          <p:cNvSpPr txBox="1">
            <a:spLocks/>
          </p:cNvSpPr>
          <p:nvPr/>
        </p:nvSpPr>
        <p:spPr>
          <a:xfrm>
            <a:off x="0" y="792163"/>
            <a:ext cx="9144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0" hangingPunct="0">
              <a:defRPr/>
            </a:pPr>
            <a:r>
              <a:rPr lang="pt-BR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Abr/52 – Out/55 – Curva de Atendimento da </a:t>
            </a:r>
            <a:r>
              <a:rPr lang="pt-BR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Macrometrópole - </a:t>
            </a:r>
            <a:r>
              <a:rPr lang="pt-BR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Demanda Urbana </a:t>
            </a:r>
            <a:r>
              <a:rPr lang="pt-BR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(2008)</a:t>
            </a:r>
            <a:endParaRPr kumimoji="0" lang="pt-BR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142844" y="3769295"/>
            <a:ext cx="543739" cy="307777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uLnTx/>
                <a:uFillTx/>
              </a:rPr>
              <a:t>51%</a:t>
            </a:r>
          </a:p>
        </p:txBody>
      </p:sp>
      <p:cxnSp>
        <p:nvCxnSpPr>
          <p:cNvPr id="21" name="Conector reto 20"/>
          <p:cNvCxnSpPr>
            <a:endCxn id="22" idx="0"/>
          </p:cNvCxnSpPr>
          <p:nvPr/>
        </p:nvCxnSpPr>
        <p:spPr>
          <a:xfrm flipH="1">
            <a:off x="5074936" y="2542309"/>
            <a:ext cx="25694" cy="3293558"/>
          </a:xfrm>
          <a:prstGeom prst="line">
            <a:avLst/>
          </a:prstGeom>
          <a:ln w="22225">
            <a:prstDash val="sys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CaixaDeTexto 21"/>
          <p:cNvSpPr txBox="1"/>
          <p:nvPr/>
        </p:nvSpPr>
        <p:spPr>
          <a:xfrm>
            <a:off x="4698871" y="5835867"/>
            <a:ext cx="752129" cy="307777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uLnTx/>
                <a:uFillTx/>
              </a:rPr>
              <a:t>Mar/53</a:t>
            </a:r>
          </a:p>
        </p:txBody>
      </p:sp>
      <p:cxnSp>
        <p:nvCxnSpPr>
          <p:cNvPr id="23" name="Conector reto 22"/>
          <p:cNvCxnSpPr>
            <a:endCxn id="24" idx="0"/>
          </p:cNvCxnSpPr>
          <p:nvPr/>
        </p:nvCxnSpPr>
        <p:spPr>
          <a:xfrm flipH="1">
            <a:off x="8069721" y="2492898"/>
            <a:ext cx="31306" cy="3364200"/>
          </a:xfrm>
          <a:prstGeom prst="line">
            <a:avLst/>
          </a:prstGeom>
          <a:ln w="22225">
            <a:prstDash val="sys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4" name="CaixaDeTexto 23"/>
          <p:cNvSpPr txBox="1"/>
          <p:nvPr/>
        </p:nvSpPr>
        <p:spPr>
          <a:xfrm>
            <a:off x="7699267" y="5857098"/>
            <a:ext cx="740908" cy="307777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uLnTx/>
                <a:uFillTx/>
              </a:rPr>
              <a:t>Out/55</a:t>
            </a:r>
          </a:p>
        </p:txBody>
      </p:sp>
      <p:sp>
        <p:nvSpPr>
          <p:cNvPr id="25" name="CaixaDeTexto 24"/>
          <p:cNvSpPr txBox="1"/>
          <p:nvPr/>
        </p:nvSpPr>
        <p:spPr>
          <a:xfrm>
            <a:off x="6072198" y="6338528"/>
            <a:ext cx="990977" cy="307777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400" b="1" kern="0" dirty="0" smtClean="0">
                <a:solidFill>
                  <a:schemeClr val="accent4">
                    <a:lumMod val="10000"/>
                  </a:schemeClr>
                </a:solidFill>
              </a:rPr>
              <a:t>30 meses</a:t>
            </a:r>
          </a:p>
        </p:txBody>
      </p:sp>
      <p:cxnSp>
        <p:nvCxnSpPr>
          <p:cNvPr id="26" name="Forma 14"/>
          <p:cNvCxnSpPr>
            <a:stCxn id="25" idx="3"/>
            <a:endCxn id="24" idx="2"/>
          </p:cNvCxnSpPr>
          <p:nvPr/>
        </p:nvCxnSpPr>
        <p:spPr bwMode="auto">
          <a:xfrm flipV="1">
            <a:off x="7063175" y="6164875"/>
            <a:ext cx="1006546" cy="327542"/>
          </a:xfrm>
          <a:prstGeom prst="bentConnector2">
            <a:avLst/>
          </a:prstGeom>
          <a:noFill/>
          <a:ln w="31750" cap="flat" cmpd="sng" algn="ctr">
            <a:solidFill>
              <a:srgbClr val="C00000"/>
            </a:solidFill>
            <a:prstDash val="sysDash"/>
            <a:round/>
            <a:headEnd type="none" w="med" len="med"/>
            <a:tailEnd type="arrow"/>
          </a:ln>
          <a:effectLst/>
        </p:spPr>
      </p:cxnSp>
      <p:cxnSp>
        <p:nvCxnSpPr>
          <p:cNvPr id="27" name="Forma 16"/>
          <p:cNvCxnSpPr>
            <a:stCxn id="25" idx="1"/>
            <a:endCxn id="22" idx="2"/>
          </p:cNvCxnSpPr>
          <p:nvPr/>
        </p:nvCxnSpPr>
        <p:spPr bwMode="auto">
          <a:xfrm rot="10800000">
            <a:off x="5074936" y="6143645"/>
            <a:ext cx="997262" cy="348773"/>
          </a:xfrm>
          <a:prstGeom prst="bentConnector2">
            <a:avLst/>
          </a:prstGeom>
          <a:noFill/>
          <a:ln w="31750" cap="flat" cmpd="sng" algn="ctr">
            <a:solidFill>
              <a:srgbClr val="C00000"/>
            </a:solidFill>
            <a:prstDash val="sysDash"/>
            <a:round/>
            <a:headEnd type="none" w="med" len="med"/>
            <a:tailEnd type="arrow"/>
          </a:ln>
          <a:effectLst/>
        </p:spPr>
      </p:cxnSp>
      <p:sp>
        <p:nvSpPr>
          <p:cNvPr id="16" name="CaixaDeTexto 15"/>
          <p:cNvSpPr txBox="1"/>
          <p:nvPr/>
        </p:nvSpPr>
        <p:spPr>
          <a:xfrm>
            <a:off x="2051720" y="2730406"/>
            <a:ext cx="18694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 smtClean="0">
                <a:solidFill>
                  <a:schemeClr val="accent4">
                    <a:lumMod val="10000"/>
                  </a:schemeClr>
                </a:solidFill>
              </a:rPr>
              <a:t>Demanda Urbana</a:t>
            </a:r>
            <a:endParaRPr lang="pt-BR" sz="1600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2051720" y="3162454"/>
            <a:ext cx="25667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 smtClean="0">
                <a:solidFill>
                  <a:schemeClr val="accent4">
                    <a:lumMod val="10000"/>
                  </a:schemeClr>
                </a:solidFill>
              </a:rPr>
              <a:t>Atendimento à demanda</a:t>
            </a:r>
            <a:endParaRPr lang="pt-BR" sz="1600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cxnSp>
        <p:nvCxnSpPr>
          <p:cNvPr id="18" name="Conector reto 17"/>
          <p:cNvCxnSpPr/>
          <p:nvPr/>
        </p:nvCxnSpPr>
        <p:spPr>
          <a:xfrm>
            <a:off x="1563445" y="2871990"/>
            <a:ext cx="360045" cy="0"/>
          </a:xfrm>
          <a:prstGeom prst="line">
            <a:avLst/>
          </a:prstGeom>
          <a:ln>
            <a:solidFill>
              <a:srgbClr val="FF99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8" name="Conector reto 27"/>
          <p:cNvCxnSpPr/>
          <p:nvPr/>
        </p:nvCxnSpPr>
        <p:spPr>
          <a:xfrm>
            <a:off x="1563445" y="3356992"/>
            <a:ext cx="360045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99" y="1771199"/>
            <a:ext cx="7951685" cy="424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0" y="792163"/>
            <a:ext cx="9144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Fev/51 – Out/55 – Curva de Atendimento da Demanda do Município de Campinas (2008)</a:t>
            </a:r>
            <a:endParaRPr kumimoji="0" lang="pt-BR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07504" y="5085184"/>
            <a:ext cx="647934" cy="307777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uLnTx/>
                <a:uFillTx/>
              </a:rPr>
              <a:t>&lt;10%</a:t>
            </a:r>
          </a:p>
        </p:txBody>
      </p:sp>
      <p:cxnSp>
        <p:nvCxnSpPr>
          <p:cNvPr id="12" name="Conector reto 11"/>
          <p:cNvCxnSpPr>
            <a:endCxn id="13" idx="0"/>
          </p:cNvCxnSpPr>
          <p:nvPr/>
        </p:nvCxnSpPr>
        <p:spPr>
          <a:xfrm flipH="1">
            <a:off x="5074936" y="2542309"/>
            <a:ext cx="25694" cy="3293558"/>
          </a:xfrm>
          <a:prstGeom prst="line">
            <a:avLst/>
          </a:prstGeom>
          <a:ln w="22225">
            <a:prstDash val="sys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CaixaDeTexto 12"/>
          <p:cNvSpPr txBox="1"/>
          <p:nvPr/>
        </p:nvSpPr>
        <p:spPr>
          <a:xfrm>
            <a:off x="4698871" y="5835867"/>
            <a:ext cx="752129" cy="307777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uLnTx/>
                <a:uFillTx/>
              </a:rPr>
              <a:t>Mar/53</a:t>
            </a:r>
          </a:p>
        </p:txBody>
      </p:sp>
      <p:cxnSp>
        <p:nvCxnSpPr>
          <p:cNvPr id="14" name="Conector reto 13"/>
          <p:cNvCxnSpPr>
            <a:endCxn id="15" idx="0"/>
          </p:cNvCxnSpPr>
          <p:nvPr/>
        </p:nvCxnSpPr>
        <p:spPr>
          <a:xfrm flipH="1">
            <a:off x="8069721" y="2492898"/>
            <a:ext cx="31306" cy="3364200"/>
          </a:xfrm>
          <a:prstGeom prst="line">
            <a:avLst/>
          </a:prstGeom>
          <a:ln w="22225">
            <a:prstDash val="sys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CaixaDeTexto 14"/>
          <p:cNvSpPr txBox="1"/>
          <p:nvPr/>
        </p:nvSpPr>
        <p:spPr>
          <a:xfrm>
            <a:off x="7699267" y="5857098"/>
            <a:ext cx="740908" cy="307777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uLnTx/>
                <a:uFillTx/>
              </a:rPr>
              <a:t>Out/55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6072198" y="6338528"/>
            <a:ext cx="990977" cy="307777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400" b="1" kern="0" dirty="0" smtClean="0">
                <a:solidFill>
                  <a:schemeClr val="accent4">
                    <a:lumMod val="10000"/>
                  </a:schemeClr>
                </a:solidFill>
              </a:rPr>
              <a:t>30 meses</a:t>
            </a:r>
          </a:p>
        </p:txBody>
      </p:sp>
      <p:cxnSp>
        <p:nvCxnSpPr>
          <p:cNvPr id="17" name="Forma 14"/>
          <p:cNvCxnSpPr>
            <a:stCxn id="16" idx="3"/>
            <a:endCxn id="15" idx="2"/>
          </p:cNvCxnSpPr>
          <p:nvPr/>
        </p:nvCxnSpPr>
        <p:spPr bwMode="auto">
          <a:xfrm flipV="1">
            <a:off x="7063175" y="6164875"/>
            <a:ext cx="1006546" cy="327542"/>
          </a:xfrm>
          <a:prstGeom prst="bentConnector2">
            <a:avLst/>
          </a:prstGeom>
          <a:noFill/>
          <a:ln w="31750" cap="flat" cmpd="sng" algn="ctr">
            <a:solidFill>
              <a:srgbClr val="C00000"/>
            </a:solidFill>
            <a:prstDash val="sysDash"/>
            <a:round/>
            <a:headEnd type="none" w="med" len="med"/>
            <a:tailEnd type="arrow"/>
          </a:ln>
          <a:effectLst/>
        </p:spPr>
      </p:cxnSp>
      <p:cxnSp>
        <p:nvCxnSpPr>
          <p:cNvPr id="18" name="Forma 16"/>
          <p:cNvCxnSpPr>
            <a:stCxn id="16" idx="1"/>
            <a:endCxn id="13" idx="2"/>
          </p:cNvCxnSpPr>
          <p:nvPr/>
        </p:nvCxnSpPr>
        <p:spPr bwMode="auto">
          <a:xfrm rot="10800000">
            <a:off x="5074936" y="6143645"/>
            <a:ext cx="997262" cy="348773"/>
          </a:xfrm>
          <a:prstGeom prst="bentConnector2">
            <a:avLst/>
          </a:prstGeom>
          <a:noFill/>
          <a:ln w="31750" cap="flat" cmpd="sng" algn="ctr">
            <a:solidFill>
              <a:srgbClr val="C00000"/>
            </a:solidFill>
            <a:prstDash val="sysDash"/>
            <a:round/>
            <a:headEnd type="none" w="med" len="med"/>
            <a:tailEnd type="arrow"/>
          </a:ln>
          <a:effectLst/>
        </p:spPr>
      </p:cxnSp>
      <p:sp>
        <p:nvSpPr>
          <p:cNvPr id="23" name="CaixaDeTexto 22"/>
          <p:cNvSpPr txBox="1"/>
          <p:nvPr/>
        </p:nvSpPr>
        <p:spPr>
          <a:xfrm>
            <a:off x="2051720" y="2730406"/>
            <a:ext cx="11641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 smtClean="0">
                <a:solidFill>
                  <a:schemeClr val="accent4">
                    <a:lumMod val="10000"/>
                  </a:schemeClr>
                </a:solidFill>
              </a:rPr>
              <a:t>Demanda </a:t>
            </a:r>
            <a:endParaRPr lang="pt-BR" sz="1600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24" name="CaixaDeTexto 23"/>
          <p:cNvSpPr txBox="1"/>
          <p:nvPr/>
        </p:nvSpPr>
        <p:spPr>
          <a:xfrm>
            <a:off x="2051720" y="3162454"/>
            <a:ext cx="25667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 smtClean="0">
                <a:solidFill>
                  <a:schemeClr val="accent4">
                    <a:lumMod val="10000"/>
                  </a:schemeClr>
                </a:solidFill>
              </a:rPr>
              <a:t>Atendimento à demanda</a:t>
            </a:r>
            <a:endParaRPr lang="pt-BR" sz="1600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cxnSp>
        <p:nvCxnSpPr>
          <p:cNvPr id="25" name="Conector reto 24"/>
          <p:cNvCxnSpPr/>
          <p:nvPr/>
        </p:nvCxnSpPr>
        <p:spPr>
          <a:xfrm>
            <a:off x="1563445" y="2871990"/>
            <a:ext cx="360045" cy="0"/>
          </a:xfrm>
          <a:prstGeom prst="line">
            <a:avLst/>
          </a:prstGeom>
          <a:ln>
            <a:solidFill>
              <a:srgbClr val="FF99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onector reto 25"/>
          <p:cNvCxnSpPr/>
          <p:nvPr/>
        </p:nvCxnSpPr>
        <p:spPr>
          <a:xfrm>
            <a:off x="1563445" y="3356992"/>
            <a:ext cx="360045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56858144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 preferRelativeResize="0">
            <a:picLocks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800" y="1771200"/>
            <a:ext cx="7920000" cy="42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0" y="792163"/>
            <a:ext cx="9144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Set/51 – Out/55 – Curva de Permanência do Reservatório </a:t>
            </a:r>
            <a:r>
              <a:rPr lang="pt-BR" sz="32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Jacareí-Jaguari</a:t>
            </a:r>
            <a:r>
              <a:rPr lang="pt-BR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pt-BR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(em volume)</a:t>
            </a:r>
            <a:endParaRPr kumimoji="0" lang="pt-BR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9" name="Conector reto 8"/>
          <p:cNvCxnSpPr>
            <a:endCxn id="10" idx="0"/>
          </p:cNvCxnSpPr>
          <p:nvPr/>
        </p:nvCxnSpPr>
        <p:spPr>
          <a:xfrm>
            <a:off x="4300924" y="2492896"/>
            <a:ext cx="4199" cy="3293558"/>
          </a:xfrm>
          <a:prstGeom prst="line">
            <a:avLst/>
          </a:prstGeom>
          <a:ln w="22225">
            <a:prstDash val="sys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3929058" y="5786454"/>
            <a:ext cx="752129" cy="307777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400" b="1" kern="0" dirty="0" smtClean="0">
                <a:solidFill>
                  <a:schemeClr val="accent4">
                    <a:lumMod val="10000"/>
                  </a:schemeClr>
                </a:solidFill>
              </a:rPr>
              <a:t>Abr</a:t>
            </a:r>
            <a:r>
              <a:rPr kumimoji="0" lang="pt-BR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uLnTx/>
                <a:uFillTx/>
              </a:rPr>
              <a:t>/52</a:t>
            </a:r>
          </a:p>
        </p:txBody>
      </p:sp>
      <p:cxnSp>
        <p:nvCxnSpPr>
          <p:cNvPr id="11" name="Conector reto 10"/>
          <p:cNvCxnSpPr>
            <a:endCxn id="12" idx="0"/>
          </p:cNvCxnSpPr>
          <p:nvPr/>
        </p:nvCxnSpPr>
        <p:spPr>
          <a:xfrm rot="5400000">
            <a:off x="7846653" y="5570374"/>
            <a:ext cx="570708" cy="2741"/>
          </a:xfrm>
          <a:prstGeom prst="line">
            <a:avLst/>
          </a:prstGeom>
          <a:ln w="22225">
            <a:prstDash val="sys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CaixaDeTexto 11"/>
          <p:cNvSpPr txBox="1"/>
          <p:nvPr/>
        </p:nvSpPr>
        <p:spPr>
          <a:xfrm>
            <a:off x="7760182" y="5857098"/>
            <a:ext cx="740908" cy="307777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uLnTx/>
                <a:uFillTx/>
              </a:rPr>
              <a:t>Out/55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5724163" y="6338528"/>
            <a:ext cx="990977" cy="307777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400" b="1" kern="0" dirty="0" smtClean="0">
                <a:solidFill>
                  <a:schemeClr val="accent4">
                    <a:lumMod val="10000"/>
                  </a:schemeClr>
                </a:solidFill>
              </a:rPr>
              <a:t>42 meses</a:t>
            </a:r>
          </a:p>
        </p:txBody>
      </p:sp>
      <p:cxnSp>
        <p:nvCxnSpPr>
          <p:cNvPr id="14" name="Forma 13"/>
          <p:cNvCxnSpPr>
            <a:stCxn id="13" idx="3"/>
            <a:endCxn id="12" idx="2"/>
          </p:cNvCxnSpPr>
          <p:nvPr/>
        </p:nvCxnSpPr>
        <p:spPr bwMode="auto">
          <a:xfrm flipV="1">
            <a:off x="6715140" y="6164875"/>
            <a:ext cx="1415496" cy="327542"/>
          </a:xfrm>
          <a:prstGeom prst="bentConnector2">
            <a:avLst/>
          </a:prstGeom>
          <a:noFill/>
          <a:ln w="31750" cap="flat" cmpd="sng" algn="ctr">
            <a:solidFill>
              <a:srgbClr val="C00000"/>
            </a:solidFill>
            <a:prstDash val="sysDash"/>
            <a:round/>
            <a:headEnd type="none" w="med" len="med"/>
            <a:tailEnd type="arrow"/>
          </a:ln>
          <a:effectLst/>
        </p:spPr>
      </p:cxnSp>
      <p:cxnSp>
        <p:nvCxnSpPr>
          <p:cNvPr id="15" name="Forma 14"/>
          <p:cNvCxnSpPr>
            <a:stCxn id="13" idx="1"/>
            <a:endCxn id="10" idx="2"/>
          </p:cNvCxnSpPr>
          <p:nvPr/>
        </p:nvCxnSpPr>
        <p:spPr bwMode="auto">
          <a:xfrm rot="10800000">
            <a:off x="4305123" y="6094231"/>
            <a:ext cx="1419040" cy="398186"/>
          </a:xfrm>
          <a:prstGeom prst="bentConnector2">
            <a:avLst/>
          </a:prstGeom>
          <a:noFill/>
          <a:ln w="31750" cap="flat" cmpd="sng" algn="ctr">
            <a:solidFill>
              <a:srgbClr val="C00000"/>
            </a:solidFill>
            <a:prstDash val="sysDash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 preferRelativeResize="0">
            <a:picLocks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800" y="1771200"/>
            <a:ext cx="7920000" cy="42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0" y="792163"/>
            <a:ext cx="9144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Mai/51 – Out/55 – Curva de Permanência do Reservatório </a:t>
            </a:r>
            <a:r>
              <a:rPr lang="pt-BR" sz="32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Itupararanga</a:t>
            </a:r>
            <a:r>
              <a:rPr lang="pt-BR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pt-BR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(em volume)</a:t>
            </a:r>
            <a:endParaRPr kumimoji="0" lang="pt-BR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9" name="Conector reto 8"/>
          <p:cNvCxnSpPr>
            <a:endCxn id="10" idx="0"/>
          </p:cNvCxnSpPr>
          <p:nvPr/>
        </p:nvCxnSpPr>
        <p:spPr>
          <a:xfrm flipH="1">
            <a:off x="3692979" y="5157192"/>
            <a:ext cx="12792" cy="678675"/>
          </a:xfrm>
          <a:prstGeom prst="line">
            <a:avLst/>
          </a:prstGeom>
          <a:ln w="22225">
            <a:prstDash val="sys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3316914" y="5835867"/>
            <a:ext cx="752129" cy="307777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400" b="1" kern="0" dirty="0" smtClean="0">
                <a:solidFill>
                  <a:schemeClr val="accent4">
                    <a:lumMod val="10000"/>
                  </a:schemeClr>
                </a:solidFill>
              </a:rPr>
              <a:t>Set/51</a:t>
            </a:r>
            <a:endParaRPr kumimoji="0" lang="pt-BR" sz="1400" b="1" i="0" u="none" strike="noStrike" kern="0" cap="none" spc="0" normalizeH="0" baseline="0" noProof="0" dirty="0" smtClean="0">
              <a:ln>
                <a:noFill/>
              </a:ln>
              <a:solidFill>
                <a:schemeClr val="accent4">
                  <a:lumMod val="10000"/>
                </a:schemeClr>
              </a:solidFill>
              <a:effectLst/>
              <a:uLnTx/>
              <a:uFillTx/>
            </a:endParaRPr>
          </a:p>
        </p:txBody>
      </p:sp>
      <p:cxnSp>
        <p:nvCxnSpPr>
          <p:cNvPr id="11" name="Conector reto 10"/>
          <p:cNvCxnSpPr>
            <a:endCxn id="12" idx="0"/>
          </p:cNvCxnSpPr>
          <p:nvPr/>
        </p:nvCxnSpPr>
        <p:spPr>
          <a:xfrm rot="16200000" flipH="1">
            <a:off x="7923651" y="5650112"/>
            <a:ext cx="411335" cy="2636"/>
          </a:xfrm>
          <a:prstGeom prst="line">
            <a:avLst/>
          </a:prstGeom>
          <a:ln w="22225">
            <a:prstDash val="sys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CaixaDeTexto 11"/>
          <p:cNvSpPr txBox="1"/>
          <p:nvPr/>
        </p:nvSpPr>
        <p:spPr>
          <a:xfrm>
            <a:off x="7760182" y="5857098"/>
            <a:ext cx="740908" cy="307777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uLnTx/>
                <a:uFillTx/>
              </a:rPr>
              <a:t>Out/55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5572132" y="6338528"/>
            <a:ext cx="990977" cy="307777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400" b="1" kern="0" dirty="0" smtClean="0">
                <a:solidFill>
                  <a:schemeClr val="accent4">
                    <a:lumMod val="10000"/>
                  </a:schemeClr>
                </a:solidFill>
              </a:rPr>
              <a:t>49 meses</a:t>
            </a:r>
          </a:p>
        </p:txBody>
      </p:sp>
      <p:cxnSp>
        <p:nvCxnSpPr>
          <p:cNvPr id="14" name="Forma 13"/>
          <p:cNvCxnSpPr>
            <a:stCxn id="13" idx="3"/>
            <a:endCxn id="12" idx="2"/>
          </p:cNvCxnSpPr>
          <p:nvPr/>
        </p:nvCxnSpPr>
        <p:spPr bwMode="auto">
          <a:xfrm flipV="1">
            <a:off x="6563109" y="6164875"/>
            <a:ext cx="1567527" cy="327542"/>
          </a:xfrm>
          <a:prstGeom prst="bentConnector2">
            <a:avLst/>
          </a:prstGeom>
          <a:noFill/>
          <a:ln w="31750" cap="flat" cmpd="sng" algn="ctr">
            <a:solidFill>
              <a:srgbClr val="C00000"/>
            </a:solidFill>
            <a:prstDash val="sysDash"/>
            <a:round/>
            <a:headEnd type="none" w="med" len="med"/>
            <a:tailEnd type="arrow"/>
          </a:ln>
          <a:effectLst/>
        </p:spPr>
      </p:cxnSp>
      <p:cxnSp>
        <p:nvCxnSpPr>
          <p:cNvPr id="15" name="Forma 14"/>
          <p:cNvCxnSpPr>
            <a:stCxn id="13" idx="1"/>
            <a:endCxn id="10" idx="2"/>
          </p:cNvCxnSpPr>
          <p:nvPr/>
        </p:nvCxnSpPr>
        <p:spPr bwMode="auto">
          <a:xfrm rot="10800000">
            <a:off x="3692980" y="6143645"/>
            <a:ext cx="1879153" cy="348773"/>
          </a:xfrm>
          <a:prstGeom prst="bentConnector2">
            <a:avLst/>
          </a:prstGeom>
          <a:noFill/>
          <a:ln w="31750" cap="flat" cmpd="sng" algn="ctr">
            <a:solidFill>
              <a:srgbClr val="C00000"/>
            </a:solidFill>
            <a:prstDash val="sysDash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457200" y="836613"/>
            <a:ext cx="8686800" cy="5842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pt-BR" dirty="0" smtClean="0"/>
              <a:t>Impactos de um Evento Crítico dessa Magnitude</a:t>
            </a:r>
            <a:endParaRPr lang="pt-BR" dirty="0"/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457201" y="2143116"/>
            <a:ext cx="8147248" cy="4022188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462" indent="-228587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637" indent="-228587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8811" indent="-228587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5986" indent="-228587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BR" sz="2400" dirty="0">
                <a:solidFill>
                  <a:schemeClr val="tx1"/>
                </a:solidFill>
              </a:rPr>
              <a:t>Econômicos (com repercussões nacionais)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BR" sz="2400" dirty="0">
                <a:solidFill>
                  <a:schemeClr val="tx1"/>
                </a:solidFill>
              </a:rPr>
              <a:t>Fiscais (com repercussões nacionais)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BR" sz="2400" dirty="0">
                <a:solidFill>
                  <a:schemeClr val="tx1"/>
                </a:solidFill>
              </a:rPr>
              <a:t>Políticos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BR" sz="2400" dirty="0">
                <a:solidFill>
                  <a:schemeClr val="tx1"/>
                </a:solidFill>
              </a:rPr>
              <a:t>Sociais e Sanitários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BR" sz="2400" dirty="0">
                <a:solidFill>
                  <a:schemeClr val="tx1"/>
                </a:solidFill>
              </a:rPr>
              <a:t>Ambientais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792163"/>
            <a:ext cx="9144000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Principais Produtos</a:t>
            </a:r>
            <a:r>
              <a:rPr kumimoji="0" lang="pt-BR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Desenvolvidos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57200" y="1706409"/>
            <a:ext cx="8507288" cy="4098855"/>
          </a:xfrm>
          <a:prstGeom prst="rect">
            <a:avLst/>
          </a:prstGeom>
        </p:spPr>
        <p:txBody>
          <a:bodyPr/>
          <a:lstStyle/>
          <a:p>
            <a:pPr marL="341313" marR="0" lvl="0" indent="-341313" algn="just" defTabSz="914400" rtl="0" eaLnBrk="0" fontAlgn="base" latinLnBrk="0" hangingPunct="0">
              <a:spcBef>
                <a:spcPts val="0"/>
              </a:spcBef>
              <a:spcAft>
                <a:spcPts val="1800"/>
              </a:spcAft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tabLst/>
              <a:defRPr/>
            </a:pPr>
            <a:r>
              <a: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Relatório Intermediário</a:t>
            </a:r>
            <a:r>
              <a:rPr kumimoji="0" lang="pt-BR" sz="1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– 1 (RI-1): </a:t>
            </a:r>
            <a:r>
              <a:rPr lang="pt-BR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Caracterização do território e inventário das fontes de suprimento hídrico</a:t>
            </a:r>
          </a:p>
          <a:p>
            <a:pPr marL="341313" indent="-341313" algn="just" eaLnBrk="0" hangingPunct="0">
              <a:spcBef>
                <a:spcPts val="0"/>
              </a:spcBef>
              <a:spcAft>
                <a:spcPts val="1800"/>
              </a:spcAft>
              <a:buClr>
                <a:schemeClr val="hlink"/>
              </a:buClr>
              <a:buSzPct val="90000"/>
              <a:buBlip>
                <a:blip r:embed="rId2"/>
              </a:buBlip>
              <a:defRPr/>
            </a:pPr>
            <a:r>
              <a:rPr lang="pt-BR" kern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Relatório Intermediário – 1 (RI-1) – </a:t>
            </a:r>
            <a:r>
              <a:rPr lang="pt-BR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Síntese</a:t>
            </a:r>
          </a:p>
          <a:p>
            <a:pPr marL="341313" lvl="0" indent="-341313" algn="just" eaLnBrk="0" hangingPunct="0">
              <a:spcBef>
                <a:spcPts val="0"/>
              </a:spcBef>
              <a:spcAft>
                <a:spcPts val="1800"/>
              </a:spcAft>
              <a:buClr>
                <a:schemeClr val="hlink"/>
              </a:buClr>
              <a:buSzPct val="90000"/>
              <a:buBlip>
                <a:blip r:embed="rId2"/>
              </a:buBlip>
              <a:defRPr/>
            </a:pPr>
            <a:r>
              <a:rPr lang="pt-BR" kern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Relatório Intermediário – 2 (RI-2): </a:t>
            </a:r>
            <a:r>
              <a:rPr lang="pt-B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Consolidação de demandas; cenários; SSD; pré-dimensionamento dos esquemas hidráulicos; estudos de arranjos alternativos</a:t>
            </a:r>
          </a:p>
          <a:p>
            <a:pPr marL="341313" lvl="0" indent="-341313" algn="just" eaLnBrk="0" hangingPunct="0">
              <a:spcBef>
                <a:spcPts val="0"/>
              </a:spcBef>
              <a:spcAft>
                <a:spcPts val="1800"/>
              </a:spcAft>
              <a:buClr>
                <a:schemeClr val="hlink"/>
              </a:buClr>
              <a:buSzPct val="90000"/>
              <a:buBlip>
                <a:blip r:embed="rId2"/>
              </a:buBlip>
              <a:defRPr/>
            </a:pPr>
            <a:r>
              <a:rPr lang="pt-BR" kern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Relatório Intermediário – 2 (RI-2) – Síntese</a:t>
            </a:r>
          </a:p>
          <a:p>
            <a:pPr marL="341313" lvl="0" indent="-341313" algn="just" eaLnBrk="0" hangingPunct="0">
              <a:spcBef>
                <a:spcPts val="0"/>
              </a:spcBef>
              <a:spcAft>
                <a:spcPts val="1800"/>
              </a:spcAft>
              <a:buClr>
                <a:schemeClr val="hlink"/>
              </a:buClr>
              <a:buSzPct val="90000"/>
              <a:buBlip>
                <a:blip r:embed="rId2"/>
              </a:buBlip>
              <a:defRPr/>
            </a:pPr>
            <a:r>
              <a:rPr lang="pt-BR" kern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Relatório Final (Minuta): escalonamento dos arranjos; avaliação das propostas; </a:t>
            </a:r>
            <a:r>
              <a:rPr lang="pt-B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medidas de contingência; modelagem institucional; recomendações e agenda para ações subsequentes</a:t>
            </a:r>
          </a:p>
          <a:p>
            <a:pPr marL="341313" lvl="0" indent="-341313" algn="just" eaLnBrk="0" hangingPunct="0">
              <a:spcBef>
                <a:spcPts val="0"/>
              </a:spcBef>
              <a:spcAft>
                <a:spcPts val="1800"/>
              </a:spcAft>
              <a:buClr>
                <a:schemeClr val="hlink"/>
              </a:buClr>
              <a:buSzPct val="90000"/>
              <a:buBlip>
                <a:blip r:embed="rId2"/>
              </a:buBlip>
              <a:defRPr/>
            </a:pPr>
            <a:r>
              <a:rPr lang="pt-BR" kern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Sumário Executivo (Minuta)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810883" y="1557195"/>
            <a:ext cx="7880443" cy="52057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0" y="792163"/>
            <a:ext cx="9144000" cy="830997"/>
          </a:xfrm>
          <a:prstGeom prst="rect">
            <a:avLst/>
          </a:prstGeom>
        </p:spPr>
        <p:txBody>
          <a:bodyPr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175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35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525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699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algn="ctr">
              <a:defRPr/>
            </a:pPr>
            <a:r>
              <a:rPr lang="pt-BR" sz="2400" kern="1200" dirty="0" smtClean="0"/>
              <a:t>Macrometrópole: Balanço </a:t>
            </a:r>
            <a:r>
              <a:rPr lang="pt-BR" sz="2400" dirty="0" smtClean="0"/>
              <a:t>Hídrico Total – Período Hidrológico: 1951 - 1955</a:t>
            </a:r>
            <a:endParaRPr lang="pt-BR" sz="2400" kern="1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395536" y="2672916"/>
            <a:ext cx="8352928" cy="1512168"/>
          </a:xfrm>
          <a:prstGeom prst="rect">
            <a:avLst/>
          </a:prstGeom>
        </p:spPr>
        <p:txBody>
          <a:bodyPr anchor="ctr"/>
          <a:lstStyle>
            <a:defPPr>
              <a:defRPr lang="pt-BR"/>
            </a:defPPr>
            <a:lvl1pPr marR="0" lvl="0" algn="r" defTabSz="914400" eaLnBrk="0" latinLnBrk="0" hangingPunc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chemeClr val="hlink"/>
              </a:buClr>
              <a:buSzPct val="90000"/>
              <a:tabLst/>
              <a:defRPr kumimoji="0" sz="2000" b="0" i="0" u="none" strike="noStrike" kern="0" cap="all" spc="0" normalizeH="0">
                <a:ln>
                  <a:noFill/>
                </a:ln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Black" pitchFamily="34" charset="0"/>
              </a:defRPr>
            </a:lvl1pPr>
          </a:lstStyle>
          <a:p>
            <a:pPr algn="ctr">
              <a:buClr>
                <a:srgbClr val="410082"/>
              </a:buClr>
            </a:pPr>
            <a:r>
              <a:rPr lang="pt-BR" sz="2800" dirty="0">
                <a:solidFill>
                  <a:prstClr val="white"/>
                </a:solidFill>
              </a:rPr>
              <a:t>Alternativas de </a:t>
            </a:r>
            <a:r>
              <a:rPr lang="pt-BR" sz="2800" dirty="0" smtClean="0">
                <a:solidFill>
                  <a:prstClr val="white"/>
                </a:solidFill>
              </a:rPr>
              <a:t>SOLUÇÕES E INVESTIMENTOS NECESSÁRIOS</a:t>
            </a:r>
            <a:endParaRPr lang="pt-BR" sz="2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4231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814813" y="1557195"/>
            <a:ext cx="7876514" cy="52057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653" y="2113471"/>
            <a:ext cx="7315200" cy="4183811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671" y="1894638"/>
            <a:ext cx="7893101" cy="4740248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0" y="792163"/>
            <a:ext cx="9144000" cy="954107"/>
          </a:xfrm>
          <a:prstGeom prst="rect">
            <a:avLst/>
          </a:prstGeom>
        </p:spPr>
        <p:txBody>
          <a:bodyPr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175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35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525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699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algn="ctr">
              <a:defRPr/>
            </a:pPr>
            <a:r>
              <a:rPr lang="pt-BR" sz="2800" dirty="0"/>
              <a:t>Zonas de Demanda com</a:t>
            </a:r>
          </a:p>
          <a:p>
            <a:pPr algn="ctr">
              <a:defRPr/>
            </a:pPr>
            <a:r>
              <a:rPr lang="pt-BR" sz="2800" dirty="0"/>
              <a:t>dependência de Sistema Integrado</a:t>
            </a:r>
            <a:endParaRPr lang="pt-BR" sz="2800" kern="1200" dirty="0"/>
          </a:p>
        </p:txBody>
      </p:sp>
    </p:spTree>
    <p:extLst>
      <p:ext uri="{BB962C8B-B14F-4D97-AF65-F5344CB8AC3E}">
        <p14:creationId xmlns="" xmlns:p14="http://schemas.microsoft.com/office/powerpoint/2010/main" val="357708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Imagem 3" descr="fundo novo carlos.jpg"/>
          <p:cNvPicPr preferRelativeResize="0"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14348" y="1553616"/>
            <a:ext cx="7689850" cy="53043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2" name="Título 3"/>
          <p:cNvSpPr txBox="1">
            <a:spLocks/>
          </p:cNvSpPr>
          <p:nvPr/>
        </p:nvSpPr>
        <p:spPr>
          <a:xfrm>
            <a:off x="0" y="792163"/>
            <a:ext cx="9144000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pt-BR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Esquemas Hidráulicos Estudados</a:t>
            </a:r>
            <a:endParaRPr lang="pt-BR" sz="3200" b="1" dirty="0"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grpSp>
        <p:nvGrpSpPr>
          <p:cNvPr id="2" name="Grupo 191"/>
          <p:cNvGrpSpPr>
            <a:grpSpLocks/>
          </p:cNvGrpSpPr>
          <p:nvPr/>
        </p:nvGrpSpPr>
        <p:grpSpPr bwMode="auto">
          <a:xfrm>
            <a:off x="44450" y="2000250"/>
            <a:ext cx="2191756" cy="1114142"/>
            <a:chOff x="44053" y="2000250"/>
            <a:chExt cx="2192157" cy="1114142"/>
          </a:xfrm>
        </p:grpSpPr>
        <p:cxnSp>
          <p:nvCxnSpPr>
            <p:cNvPr id="14424" name="Conector de seta reta 30"/>
            <p:cNvCxnSpPr>
              <a:cxnSpLocks noChangeShapeType="1"/>
              <a:stCxn id="12" idx="3"/>
            </p:cNvCxnSpPr>
            <p:nvPr/>
          </p:nvCxnSpPr>
          <p:spPr bwMode="auto">
            <a:xfrm>
              <a:off x="1115812" y="2289969"/>
              <a:ext cx="1120398" cy="824423"/>
            </a:xfrm>
            <a:prstGeom prst="straightConnector1">
              <a:avLst/>
            </a:prstGeom>
            <a:ln>
              <a:solidFill>
                <a:schemeClr val="accent4">
                  <a:lumMod val="10000"/>
                </a:schemeClr>
              </a:solidFill>
              <a:headEnd type="none"/>
              <a:tailEnd type="oval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CaixaDeTexto 11"/>
            <p:cNvSpPr txBox="1"/>
            <p:nvPr/>
          </p:nvSpPr>
          <p:spPr bwMode="auto">
            <a:xfrm>
              <a:off x="44053" y="2000250"/>
              <a:ext cx="1071759" cy="579438"/>
            </a:xfrm>
            <a:prstGeom prst="roundRect">
              <a:avLst/>
            </a:prstGeom>
            <a:solidFill>
              <a:srgbClr val="FFFF00">
                <a:alpha val="84706"/>
              </a:srgbClr>
            </a:solidFill>
            <a:ln>
              <a:solidFill>
                <a:schemeClr val="accent4">
                  <a:lumMod val="10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400" b="1" dirty="0" smtClean="0">
                  <a:solidFill>
                    <a:schemeClr val="accent4">
                      <a:lumMod val="10000"/>
                    </a:schemeClr>
                  </a:solidFill>
                  <a:latin typeface="Antique Olive" pitchFamily="34" charset="0"/>
                </a:rPr>
                <a:t>Barra Bonita</a:t>
              </a:r>
              <a:endParaRPr lang="pt-BR" sz="1400" b="1" dirty="0">
                <a:solidFill>
                  <a:schemeClr val="accent4">
                    <a:lumMod val="10000"/>
                  </a:schemeClr>
                </a:solidFill>
                <a:latin typeface="Antique Olive" pitchFamily="34" charset="0"/>
              </a:endParaRPr>
            </a:p>
          </p:txBody>
        </p:sp>
        <p:sp>
          <p:nvSpPr>
            <p:cNvPr id="127" name="Elipse 126"/>
            <p:cNvSpPr/>
            <p:nvPr/>
          </p:nvSpPr>
          <p:spPr bwMode="auto">
            <a:xfrm>
              <a:off x="857002" y="2286000"/>
              <a:ext cx="163543" cy="161925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400" b="1">
                <a:solidFill>
                  <a:srgbClr val="FFFF00"/>
                </a:solidFill>
                <a:latin typeface="Antique Olive" pitchFamily="34" charset="0"/>
              </a:endParaRPr>
            </a:p>
          </p:txBody>
        </p:sp>
      </p:grpSp>
      <p:grpSp>
        <p:nvGrpSpPr>
          <p:cNvPr id="3" name="Grupo 192"/>
          <p:cNvGrpSpPr>
            <a:grpSpLocks/>
          </p:cNvGrpSpPr>
          <p:nvPr/>
        </p:nvGrpSpPr>
        <p:grpSpPr bwMode="auto">
          <a:xfrm>
            <a:off x="224632" y="1575593"/>
            <a:ext cx="2418556" cy="1496220"/>
            <a:chOff x="224632" y="1575593"/>
            <a:chExt cx="2418556" cy="1496220"/>
          </a:xfrm>
        </p:grpSpPr>
        <p:cxnSp>
          <p:nvCxnSpPr>
            <p:cNvPr id="14379" name="Conector de seta reta 51"/>
            <p:cNvCxnSpPr>
              <a:cxnSpLocks noChangeShapeType="1"/>
            </p:cNvCxnSpPr>
            <p:nvPr/>
          </p:nvCxnSpPr>
          <p:spPr bwMode="auto">
            <a:xfrm>
              <a:off x="1228105" y="1916112"/>
              <a:ext cx="1415083" cy="1155701"/>
            </a:xfrm>
            <a:prstGeom prst="straightConnector1">
              <a:avLst/>
            </a:prstGeom>
            <a:ln>
              <a:solidFill>
                <a:srgbClr val="FF6A47"/>
              </a:solidFill>
              <a:headEnd type="none"/>
              <a:tailEnd type="oval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8" name="CaixaDeTexto 37"/>
            <p:cNvSpPr txBox="1"/>
            <p:nvPr/>
          </p:nvSpPr>
          <p:spPr bwMode="auto">
            <a:xfrm>
              <a:off x="224632" y="1575593"/>
              <a:ext cx="1214437" cy="340519"/>
            </a:xfrm>
            <a:prstGeom prst="roundRect">
              <a:avLst/>
            </a:prstGeom>
            <a:solidFill>
              <a:srgbClr val="FF6A47">
                <a:alpha val="85000"/>
              </a:srgbClr>
            </a:solidFill>
            <a:ln>
              <a:solidFill>
                <a:schemeClr val="accent4">
                  <a:lumMod val="10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400" b="1" dirty="0" smtClean="0">
                  <a:solidFill>
                    <a:schemeClr val="tx1"/>
                  </a:solidFill>
                  <a:latin typeface="Antique Olive" pitchFamily="34" charset="0"/>
                </a:rPr>
                <a:t>Guarani</a:t>
              </a:r>
              <a:endParaRPr lang="pt-BR" sz="1400" b="1" dirty="0">
                <a:solidFill>
                  <a:schemeClr val="tx1"/>
                </a:solidFill>
                <a:latin typeface="Antique Olive" pitchFamily="34" charset="0"/>
              </a:endParaRPr>
            </a:p>
          </p:txBody>
        </p:sp>
        <p:sp>
          <p:nvSpPr>
            <p:cNvPr id="128" name="Elipse 127"/>
            <p:cNvSpPr/>
            <p:nvPr/>
          </p:nvSpPr>
          <p:spPr bwMode="auto">
            <a:xfrm>
              <a:off x="1224757" y="1699418"/>
              <a:ext cx="163512" cy="161925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400" b="1">
                <a:solidFill>
                  <a:srgbClr val="FFFF00"/>
                </a:solidFill>
                <a:latin typeface="Antique Olive" pitchFamily="34" charset="0"/>
              </a:endParaRPr>
            </a:p>
          </p:txBody>
        </p:sp>
      </p:grpSp>
      <p:grpSp>
        <p:nvGrpSpPr>
          <p:cNvPr id="14393" name="Grupo 14392"/>
          <p:cNvGrpSpPr/>
          <p:nvPr/>
        </p:nvGrpSpPr>
        <p:grpSpPr>
          <a:xfrm>
            <a:off x="5643566" y="3539905"/>
            <a:ext cx="3428998" cy="1401263"/>
            <a:chOff x="5643566" y="3539905"/>
            <a:chExt cx="3428998" cy="1401263"/>
          </a:xfrm>
        </p:grpSpPr>
        <p:cxnSp>
          <p:nvCxnSpPr>
            <p:cNvPr id="14414" name="Conector de seta reta 41"/>
            <p:cNvCxnSpPr>
              <a:cxnSpLocks noChangeShapeType="1"/>
              <a:stCxn id="6" idx="1"/>
            </p:cNvCxnSpPr>
            <p:nvPr/>
          </p:nvCxnSpPr>
          <p:spPr bwMode="auto">
            <a:xfrm flipH="1" flipV="1">
              <a:off x="5643566" y="4146108"/>
              <a:ext cx="1314448" cy="192753"/>
            </a:xfrm>
            <a:prstGeom prst="straightConnector1">
              <a:avLst/>
            </a:prstGeom>
            <a:ln>
              <a:solidFill>
                <a:srgbClr val="511B42"/>
              </a:solidFill>
              <a:headEnd type="none"/>
              <a:tailEnd type="oval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4410" name="Conector de seta reta 44"/>
            <p:cNvCxnSpPr>
              <a:cxnSpLocks noChangeShapeType="1"/>
              <a:stCxn id="142" idx="1"/>
            </p:cNvCxnSpPr>
            <p:nvPr/>
          </p:nvCxnSpPr>
          <p:spPr bwMode="auto">
            <a:xfrm flipH="1" flipV="1">
              <a:off x="5857876" y="4500569"/>
              <a:ext cx="1100138" cy="270339"/>
            </a:xfrm>
            <a:prstGeom prst="straightConnector1">
              <a:avLst/>
            </a:prstGeom>
            <a:ln>
              <a:solidFill>
                <a:srgbClr val="511B42"/>
              </a:solidFill>
              <a:headEnd type="none"/>
              <a:tailEnd type="oval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" name="CaixaDeTexto 5"/>
            <p:cNvSpPr txBox="1"/>
            <p:nvPr/>
          </p:nvSpPr>
          <p:spPr bwMode="auto">
            <a:xfrm>
              <a:off x="6958014" y="4168601"/>
              <a:ext cx="2114549" cy="340519"/>
            </a:xfrm>
            <a:prstGeom prst="roundRect">
              <a:avLst/>
            </a:prstGeom>
            <a:solidFill>
              <a:srgbClr val="73275D">
                <a:alpha val="84706"/>
              </a:srgbClr>
            </a:solidFill>
            <a:ln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400" b="1" dirty="0" err="1" smtClean="0">
                  <a:solidFill>
                    <a:schemeClr val="tx1"/>
                  </a:solidFill>
                  <a:latin typeface="Antique Olive" pitchFamily="34" charset="0"/>
                </a:rPr>
                <a:t>Jaguari</a:t>
              </a:r>
              <a:r>
                <a:rPr lang="pt-BR" sz="1400" b="1" dirty="0" smtClean="0">
                  <a:solidFill>
                    <a:schemeClr val="tx1"/>
                  </a:solidFill>
                  <a:latin typeface="Antique Olive" pitchFamily="34" charset="0"/>
                </a:rPr>
                <a:t>-Atibainha</a:t>
              </a:r>
              <a:endParaRPr lang="pt-BR" sz="1400" b="1" dirty="0">
                <a:solidFill>
                  <a:schemeClr val="tx1"/>
                </a:solidFill>
                <a:latin typeface="Antique Olive" pitchFamily="34" charset="0"/>
              </a:endParaRPr>
            </a:p>
          </p:txBody>
        </p:sp>
        <p:sp>
          <p:nvSpPr>
            <p:cNvPr id="142" name="CaixaDeTexto 141"/>
            <p:cNvSpPr txBox="1"/>
            <p:nvPr/>
          </p:nvSpPr>
          <p:spPr bwMode="auto">
            <a:xfrm>
              <a:off x="6958014" y="4600648"/>
              <a:ext cx="2114550" cy="340520"/>
            </a:xfrm>
            <a:prstGeom prst="roundRect">
              <a:avLst/>
            </a:prstGeom>
            <a:solidFill>
              <a:srgbClr val="73275D">
                <a:alpha val="84706"/>
              </a:srgbClr>
            </a:solidFill>
            <a:ln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400" b="1" dirty="0" smtClean="0">
                  <a:solidFill>
                    <a:schemeClr val="tx1"/>
                  </a:solidFill>
                  <a:latin typeface="Antique Olive" pitchFamily="34" charset="0"/>
                </a:rPr>
                <a:t>Guararema-</a:t>
              </a:r>
              <a:r>
                <a:rPr lang="pt-BR" sz="1400" b="1" dirty="0" err="1" smtClean="0">
                  <a:solidFill>
                    <a:schemeClr val="tx1"/>
                  </a:solidFill>
                  <a:latin typeface="Antique Olive" pitchFamily="34" charset="0"/>
                </a:rPr>
                <a:t>Biritiba</a:t>
              </a:r>
              <a:endParaRPr lang="pt-BR" sz="1400" b="1" dirty="0">
                <a:solidFill>
                  <a:schemeClr val="tx1"/>
                </a:solidFill>
                <a:latin typeface="Antique Olive" pitchFamily="34" charset="0"/>
              </a:endParaRPr>
            </a:p>
          </p:txBody>
        </p:sp>
        <p:cxnSp>
          <p:nvCxnSpPr>
            <p:cNvPr id="68" name="Conector de seta reta 41"/>
            <p:cNvCxnSpPr>
              <a:cxnSpLocks noChangeShapeType="1"/>
              <a:stCxn id="67" idx="1"/>
            </p:cNvCxnSpPr>
            <p:nvPr/>
          </p:nvCxnSpPr>
          <p:spPr bwMode="auto">
            <a:xfrm flipH="1" flipV="1">
              <a:off x="6925901" y="3539905"/>
              <a:ext cx="32113" cy="347384"/>
            </a:xfrm>
            <a:prstGeom prst="straightConnector1">
              <a:avLst/>
            </a:prstGeom>
            <a:ln>
              <a:solidFill>
                <a:srgbClr val="511B42"/>
              </a:solidFill>
              <a:headEnd type="none"/>
              <a:tailEnd type="oval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7" name="CaixaDeTexto 66"/>
            <p:cNvSpPr txBox="1"/>
            <p:nvPr/>
          </p:nvSpPr>
          <p:spPr bwMode="auto">
            <a:xfrm>
              <a:off x="6958014" y="3717029"/>
              <a:ext cx="2114549" cy="340519"/>
            </a:xfrm>
            <a:prstGeom prst="roundRect">
              <a:avLst/>
            </a:prstGeom>
            <a:solidFill>
              <a:srgbClr val="73275D">
                <a:alpha val="84706"/>
              </a:srgbClr>
            </a:solidFill>
            <a:ln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400" b="1" dirty="0" smtClean="0">
                  <a:solidFill>
                    <a:schemeClr val="tx1"/>
                  </a:solidFill>
                  <a:latin typeface="Antique Olive" pitchFamily="34" charset="0"/>
                </a:rPr>
                <a:t>Afluentes do Paraíba</a:t>
              </a:r>
              <a:endParaRPr lang="pt-BR" sz="1400" b="1" dirty="0">
                <a:solidFill>
                  <a:schemeClr val="tx1"/>
                </a:solidFill>
                <a:latin typeface="Antique Olive" pitchFamily="34" charset="0"/>
              </a:endParaRPr>
            </a:p>
          </p:txBody>
        </p:sp>
      </p:grpSp>
      <p:grpSp>
        <p:nvGrpSpPr>
          <p:cNvPr id="15" name="Grupo 193"/>
          <p:cNvGrpSpPr>
            <a:grpSpLocks/>
          </p:cNvGrpSpPr>
          <p:nvPr/>
        </p:nvGrpSpPr>
        <p:grpSpPr bwMode="auto">
          <a:xfrm>
            <a:off x="44450" y="3232496"/>
            <a:ext cx="4218940" cy="1780677"/>
            <a:chOff x="45194" y="3232492"/>
            <a:chExt cx="4217762" cy="1780536"/>
          </a:xfrm>
        </p:grpSpPr>
        <p:cxnSp>
          <p:nvCxnSpPr>
            <p:cNvPr id="14428" name="Conector de seta reta 24"/>
            <p:cNvCxnSpPr>
              <a:cxnSpLocks noChangeShapeType="1"/>
              <a:stCxn id="10" idx="3"/>
            </p:cNvCxnSpPr>
            <p:nvPr/>
          </p:nvCxnSpPr>
          <p:spPr bwMode="auto">
            <a:xfrm flipV="1">
              <a:off x="2411843" y="4000839"/>
              <a:ext cx="302782" cy="722768"/>
            </a:xfrm>
            <a:prstGeom prst="straightConnector1">
              <a:avLst/>
            </a:prstGeom>
            <a:ln>
              <a:solidFill>
                <a:srgbClr val="556A06"/>
              </a:solidFill>
              <a:headEnd type="none"/>
              <a:tailEnd type="oval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322" name="Conector de seta reta 25"/>
            <p:cNvCxnSpPr>
              <a:cxnSpLocks noChangeShapeType="1"/>
              <a:stCxn id="11" idx="2"/>
            </p:cNvCxnSpPr>
            <p:nvPr/>
          </p:nvCxnSpPr>
          <p:spPr bwMode="auto">
            <a:xfrm>
              <a:off x="1077178" y="4004997"/>
              <a:ext cx="137678" cy="281163"/>
            </a:xfrm>
            <a:prstGeom prst="straightConnector1">
              <a:avLst/>
            </a:prstGeom>
            <a:ln>
              <a:solidFill>
                <a:srgbClr val="556A06"/>
              </a:solidFill>
              <a:headEnd type="none"/>
              <a:tailEnd type="oval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CaixaDeTexto 10"/>
            <p:cNvSpPr txBox="1"/>
            <p:nvPr/>
          </p:nvSpPr>
          <p:spPr bwMode="auto">
            <a:xfrm>
              <a:off x="46781" y="3664505"/>
              <a:ext cx="2060794" cy="340492"/>
            </a:xfrm>
            <a:prstGeom prst="roundRect">
              <a:avLst/>
            </a:prstGeom>
            <a:solidFill>
              <a:srgbClr val="749208">
                <a:alpha val="84706"/>
              </a:srgbClr>
            </a:solidFill>
            <a:ln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400" b="1" dirty="0" err="1" smtClean="0">
                  <a:solidFill>
                    <a:schemeClr val="tx1"/>
                  </a:solidFill>
                  <a:latin typeface="Antique Olive" pitchFamily="34" charset="0"/>
                </a:rPr>
                <a:t>Jurumirim</a:t>
              </a:r>
              <a:r>
                <a:rPr lang="pt-BR" sz="1400" b="1" dirty="0" smtClean="0">
                  <a:solidFill>
                    <a:schemeClr val="tx1"/>
                  </a:solidFill>
                  <a:latin typeface="Antique Olive" pitchFamily="34" charset="0"/>
                </a:rPr>
                <a:t>-ETA Cotia</a:t>
              </a:r>
              <a:endParaRPr lang="pt-BR" sz="1400" b="1" dirty="0">
                <a:solidFill>
                  <a:schemeClr val="tx1"/>
                </a:solidFill>
                <a:latin typeface="Antique Olive" pitchFamily="34" charset="0"/>
              </a:endParaRPr>
            </a:p>
          </p:txBody>
        </p:sp>
        <p:sp>
          <p:nvSpPr>
            <p:cNvPr id="10" name="CaixaDeTexto 9"/>
            <p:cNvSpPr txBox="1"/>
            <p:nvPr/>
          </p:nvSpPr>
          <p:spPr bwMode="auto">
            <a:xfrm>
              <a:off x="45194" y="4434192"/>
              <a:ext cx="2366649" cy="578836"/>
            </a:xfrm>
            <a:prstGeom prst="roundRect">
              <a:avLst/>
            </a:prstGeom>
            <a:solidFill>
              <a:srgbClr val="749208">
                <a:alpha val="84706"/>
              </a:srgbClr>
            </a:solidFill>
            <a:ln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400" b="1" dirty="0" err="1" smtClean="0">
                  <a:solidFill>
                    <a:schemeClr val="tx1"/>
                  </a:solidFill>
                  <a:latin typeface="Antique Olive" pitchFamily="34" charset="0"/>
                </a:rPr>
                <a:t>Sarapuí</a:t>
              </a:r>
              <a:r>
                <a:rPr lang="pt-BR" sz="1400" b="1" dirty="0" smtClean="0">
                  <a:solidFill>
                    <a:schemeClr val="tx1"/>
                  </a:solidFill>
                  <a:latin typeface="Antique Olive" pitchFamily="34" charset="0"/>
                </a:rPr>
                <a:t>-Sorocaba-Salto-Res. Piraí-Indaiatuba</a:t>
              </a:r>
              <a:endParaRPr lang="pt-BR" sz="1400" b="1" dirty="0">
                <a:solidFill>
                  <a:schemeClr val="tx1"/>
                </a:solidFill>
                <a:latin typeface="Antique Olive" pitchFamily="34" charset="0"/>
              </a:endParaRPr>
            </a:p>
          </p:txBody>
        </p:sp>
        <p:cxnSp>
          <p:nvCxnSpPr>
            <p:cNvPr id="135" name="Conector de seta reta 25"/>
            <p:cNvCxnSpPr>
              <a:cxnSpLocks noChangeShapeType="1"/>
              <a:stCxn id="136" idx="3"/>
            </p:cNvCxnSpPr>
            <p:nvPr/>
          </p:nvCxnSpPr>
          <p:spPr bwMode="auto">
            <a:xfrm>
              <a:off x="2339855" y="3402739"/>
              <a:ext cx="1923101" cy="1089148"/>
            </a:xfrm>
            <a:prstGeom prst="straightConnector1">
              <a:avLst/>
            </a:prstGeom>
            <a:ln>
              <a:solidFill>
                <a:srgbClr val="556A06"/>
              </a:solidFill>
              <a:headEnd type="none"/>
              <a:tailEnd type="oval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36" name="CaixaDeTexto 135"/>
            <p:cNvSpPr txBox="1"/>
            <p:nvPr/>
          </p:nvSpPr>
          <p:spPr bwMode="auto">
            <a:xfrm>
              <a:off x="62650" y="3232492"/>
              <a:ext cx="2277205" cy="340492"/>
            </a:xfrm>
            <a:prstGeom prst="roundRect">
              <a:avLst/>
            </a:prstGeom>
            <a:solidFill>
              <a:srgbClr val="749208">
                <a:alpha val="84706"/>
              </a:srgbClr>
            </a:solidFill>
            <a:ln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400" b="1" dirty="0" smtClean="0">
                  <a:solidFill>
                    <a:schemeClr val="tx1"/>
                  </a:solidFill>
                  <a:latin typeface="Antique Olive" pitchFamily="34" charset="0"/>
                </a:rPr>
                <a:t>Res. Cabreúva-Barueri</a:t>
              </a:r>
              <a:endParaRPr lang="pt-BR" sz="1400" b="1" dirty="0">
                <a:solidFill>
                  <a:schemeClr val="tx1"/>
                </a:solidFill>
                <a:latin typeface="Antique Olive" pitchFamily="34" charset="0"/>
              </a:endParaRPr>
            </a:p>
          </p:txBody>
        </p:sp>
      </p:grpSp>
      <p:grpSp>
        <p:nvGrpSpPr>
          <p:cNvPr id="16" name="Grupo 195"/>
          <p:cNvGrpSpPr>
            <a:grpSpLocks/>
          </p:cNvGrpSpPr>
          <p:nvPr/>
        </p:nvGrpSpPr>
        <p:grpSpPr bwMode="auto">
          <a:xfrm>
            <a:off x="4825497" y="5072066"/>
            <a:ext cx="4272467" cy="1657347"/>
            <a:chOff x="4825497" y="5072070"/>
            <a:chExt cx="4272739" cy="1657988"/>
          </a:xfrm>
        </p:grpSpPr>
        <p:cxnSp>
          <p:nvCxnSpPr>
            <p:cNvPr id="14402" name="Conector de seta reta 47"/>
            <p:cNvCxnSpPr>
              <a:cxnSpLocks noChangeShapeType="1"/>
              <a:stCxn id="7" idx="1"/>
            </p:cNvCxnSpPr>
            <p:nvPr/>
          </p:nvCxnSpPr>
          <p:spPr bwMode="auto">
            <a:xfrm flipH="1" flipV="1">
              <a:off x="5715058" y="5072070"/>
              <a:ext cx="1376450" cy="179852"/>
            </a:xfrm>
            <a:prstGeom prst="straightConnector1">
              <a:avLst/>
            </a:prstGeom>
            <a:ln>
              <a:solidFill>
                <a:srgbClr val="557345"/>
              </a:solidFill>
              <a:headEnd type="none"/>
              <a:tailEnd type="oval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4394" name="Conector de seta reta 51"/>
            <p:cNvCxnSpPr>
              <a:cxnSpLocks noChangeShapeType="1"/>
              <a:stCxn id="13" idx="1"/>
            </p:cNvCxnSpPr>
            <p:nvPr/>
          </p:nvCxnSpPr>
          <p:spPr bwMode="auto">
            <a:xfrm flipH="1" flipV="1">
              <a:off x="5000636" y="5143532"/>
              <a:ext cx="1232772" cy="757928"/>
            </a:xfrm>
            <a:prstGeom prst="straightConnector1">
              <a:avLst/>
            </a:prstGeom>
            <a:ln>
              <a:solidFill>
                <a:srgbClr val="557345"/>
              </a:solidFill>
              <a:headEnd type="none"/>
              <a:tailEnd type="oval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4398" name="Conector de seta reta 51"/>
            <p:cNvCxnSpPr>
              <a:cxnSpLocks noChangeShapeType="1"/>
              <a:stCxn id="129" idx="1"/>
            </p:cNvCxnSpPr>
            <p:nvPr/>
          </p:nvCxnSpPr>
          <p:spPr bwMode="auto">
            <a:xfrm flipH="1" flipV="1">
              <a:off x="4825497" y="5368824"/>
              <a:ext cx="1650020" cy="1191307"/>
            </a:xfrm>
            <a:prstGeom prst="straightConnector1">
              <a:avLst/>
            </a:prstGeom>
            <a:ln>
              <a:solidFill>
                <a:srgbClr val="557345"/>
              </a:solidFill>
              <a:headEnd type="none"/>
              <a:tailEnd type="oval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7" name="CaixaDeTexto 6"/>
            <p:cNvSpPr txBox="1"/>
            <p:nvPr/>
          </p:nvSpPr>
          <p:spPr bwMode="auto">
            <a:xfrm>
              <a:off x="7091507" y="5081596"/>
              <a:ext cx="2006729" cy="340651"/>
            </a:xfrm>
            <a:prstGeom prst="roundRect">
              <a:avLst/>
            </a:prstGeom>
            <a:solidFill>
              <a:srgbClr val="6E9658">
                <a:alpha val="84706"/>
              </a:srgb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400" b="1" dirty="0" smtClean="0">
                  <a:solidFill>
                    <a:schemeClr val="tx1"/>
                  </a:solidFill>
                  <a:latin typeface="Antique Olive" pitchFamily="34" charset="0"/>
                </a:rPr>
                <a:t>Itatinga - </a:t>
              </a:r>
              <a:r>
                <a:rPr lang="pt-BR" sz="1400" b="1" dirty="0" err="1" smtClean="0">
                  <a:solidFill>
                    <a:schemeClr val="tx1"/>
                  </a:solidFill>
                  <a:latin typeface="Antique Olive" pitchFamily="34" charset="0"/>
                </a:rPr>
                <a:t>Itapanhaú</a:t>
              </a:r>
              <a:endParaRPr lang="pt-BR" sz="1400" b="1" dirty="0">
                <a:solidFill>
                  <a:schemeClr val="tx1"/>
                </a:solidFill>
                <a:latin typeface="Antique Olive" pitchFamily="34" charset="0"/>
              </a:endParaRPr>
            </a:p>
          </p:txBody>
        </p:sp>
        <p:sp>
          <p:nvSpPr>
            <p:cNvPr id="13" name="CaixaDeTexto 12"/>
            <p:cNvSpPr txBox="1"/>
            <p:nvPr/>
          </p:nvSpPr>
          <p:spPr bwMode="auto">
            <a:xfrm>
              <a:off x="6233409" y="5731134"/>
              <a:ext cx="2860064" cy="340651"/>
            </a:xfrm>
            <a:prstGeom prst="roundRect">
              <a:avLst/>
            </a:prstGeom>
            <a:solidFill>
              <a:srgbClr val="6E9658">
                <a:alpha val="84706"/>
              </a:srgb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400" b="1" dirty="0" smtClean="0">
                  <a:solidFill>
                    <a:schemeClr val="tx1"/>
                  </a:solidFill>
                  <a:latin typeface="Antique Olive" pitchFamily="34" charset="0"/>
                </a:rPr>
                <a:t>Braço do Rio Pequeno-Billings</a:t>
              </a:r>
              <a:endParaRPr lang="pt-BR" sz="1400" b="1" dirty="0">
                <a:solidFill>
                  <a:schemeClr val="tx1"/>
                </a:solidFill>
                <a:latin typeface="Antique Olive" pitchFamily="34" charset="0"/>
              </a:endParaRPr>
            </a:p>
          </p:txBody>
        </p:sp>
        <p:sp>
          <p:nvSpPr>
            <p:cNvPr id="129" name="CaixaDeTexto 128"/>
            <p:cNvSpPr txBox="1"/>
            <p:nvPr/>
          </p:nvSpPr>
          <p:spPr bwMode="auto">
            <a:xfrm>
              <a:off x="6475517" y="6390202"/>
              <a:ext cx="2616368" cy="339856"/>
            </a:xfrm>
            <a:prstGeom prst="roundRect">
              <a:avLst/>
            </a:prstGeom>
            <a:solidFill>
              <a:srgbClr val="6E9658">
                <a:alpha val="84706"/>
              </a:srgb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400" b="1" dirty="0" err="1">
                  <a:solidFill>
                    <a:schemeClr val="tx1"/>
                  </a:solidFill>
                  <a:latin typeface="Antique Olive" pitchFamily="34" charset="0"/>
                </a:rPr>
                <a:t>Capivari-Monos</a:t>
              </a:r>
            </a:p>
          </p:txBody>
        </p:sp>
        <p:sp>
          <p:nvSpPr>
            <p:cNvPr id="169" name="Elipse 168"/>
            <p:cNvSpPr/>
            <p:nvPr/>
          </p:nvSpPr>
          <p:spPr bwMode="auto">
            <a:xfrm>
              <a:off x="8877558" y="6504546"/>
              <a:ext cx="163523" cy="16198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400" b="1">
                <a:solidFill>
                  <a:srgbClr val="FFFF00"/>
                </a:solidFill>
                <a:latin typeface="Antique Olive" pitchFamily="34" charset="0"/>
              </a:endParaRPr>
            </a:p>
          </p:txBody>
        </p:sp>
      </p:grpSp>
      <p:grpSp>
        <p:nvGrpSpPr>
          <p:cNvPr id="17" name="Grupo 194"/>
          <p:cNvGrpSpPr>
            <a:grpSpLocks/>
          </p:cNvGrpSpPr>
          <p:nvPr/>
        </p:nvGrpSpPr>
        <p:grpSpPr bwMode="auto">
          <a:xfrm>
            <a:off x="39390" y="5104956"/>
            <a:ext cx="5675610" cy="1703166"/>
            <a:chOff x="39961" y="5104963"/>
            <a:chExt cx="5675778" cy="1703660"/>
          </a:xfrm>
        </p:grpSpPr>
        <p:cxnSp>
          <p:nvCxnSpPr>
            <p:cNvPr id="14390" name="Conector de seta reta 51"/>
            <p:cNvCxnSpPr>
              <a:cxnSpLocks noChangeShapeType="1"/>
              <a:stCxn id="153" idx="0"/>
            </p:cNvCxnSpPr>
            <p:nvPr/>
          </p:nvCxnSpPr>
          <p:spPr bwMode="auto">
            <a:xfrm flipH="1" flipV="1">
              <a:off x="4429830" y="5653257"/>
              <a:ext cx="357195" cy="511324"/>
            </a:xfrm>
            <a:prstGeom prst="straightConnector1">
              <a:avLst/>
            </a:prstGeom>
            <a:ln>
              <a:solidFill>
                <a:srgbClr val="005D7E"/>
              </a:solidFill>
              <a:headEnd type="none"/>
              <a:tailEnd type="oval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53" name="CaixaDeTexto 152"/>
            <p:cNvSpPr txBox="1"/>
            <p:nvPr/>
          </p:nvSpPr>
          <p:spPr bwMode="auto">
            <a:xfrm>
              <a:off x="3858310" y="6164581"/>
              <a:ext cx="1857429" cy="579050"/>
            </a:xfrm>
            <a:prstGeom prst="roundRect">
              <a:avLst/>
            </a:prstGeom>
            <a:solidFill>
              <a:srgbClr val="3A72B0">
                <a:alpha val="84706"/>
              </a:srgbClr>
            </a:solidFill>
            <a:ln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400" b="1" dirty="0" smtClean="0">
                  <a:solidFill>
                    <a:srgbClr val="FFFF00"/>
                  </a:solidFill>
                  <a:latin typeface="Antique Olive" pitchFamily="34" charset="0"/>
                </a:rPr>
                <a:t>São Lourencinho –ETA Embu-Guaçu</a:t>
              </a:r>
              <a:endParaRPr lang="pt-BR" sz="1400" b="1" dirty="0">
                <a:solidFill>
                  <a:srgbClr val="FFFF00"/>
                </a:solidFill>
                <a:latin typeface="Antique Olive" pitchFamily="34" charset="0"/>
              </a:endParaRPr>
            </a:p>
          </p:txBody>
        </p:sp>
        <p:cxnSp>
          <p:nvCxnSpPr>
            <p:cNvPr id="14370" name="Conector de seta reta 22"/>
            <p:cNvCxnSpPr>
              <a:cxnSpLocks noChangeShapeType="1"/>
            </p:cNvCxnSpPr>
            <p:nvPr/>
          </p:nvCxnSpPr>
          <p:spPr bwMode="auto">
            <a:xfrm flipV="1">
              <a:off x="1615596" y="6390070"/>
              <a:ext cx="1028241" cy="64037"/>
            </a:xfrm>
            <a:prstGeom prst="straightConnector1">
              <a:avLst/>
            </a:prstGeom>
            <a:ln>
              <a:solidFill>
                <a:srgbClr val="005D7E"/>
              </a:solidFill>
              <a:headEnd type="none"/>
              <a:tailEnd type="oval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4374" name="Conector de seta reta 22"/>
            <p:cNvCxnSpPr>
              <a:cxnSpLocks noChangeShapeType="1"/>
            </p:cNvCxnSpPr>
            <p:nvPr/>
          </p:nvCxnSpPr>
          <p:spPr bwMode="auto">
            <a:xfrm flipV="1">
              <a:off x="3326799" y="5687667"/>
              <a:ext cx="108592" cy="307000"/>
            </a:xfrm>
            <a:prstGeom prst="straightConnector1">
              <a:avLst/>
            </a:prstGeom>
            <a:ln>
              <a:solidFill>
                <a:srgbClr val="005D7E"/>
              </a:solidFill>
              <a:headEnd type="none"/>
              <a:tailEnd type="oval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88" name="CaixaDeTexto 87"/>
            <p:cNvSpPr txBox="1"/>
            <p:nvPr/>
          </p:nvSpPr>
          <p:spPr bwMode="auto">
            <a:xfrm>
              <a:off x="62483" y="5949531"/>
              <a:ext cx="3652948" cy="340618"/>
            </a:xfrm>
            <a:prstGeom prst="roundRect">
              <a:avLst/>
            </a:prstGeom>
            <a:solidFill>
              <a:srgbClr val="3A72B0">
                <a:alpha val="84706"/>
              </a:srgbClr>
            </a:solidFill>
            <a:ln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400" b="1" dirty="0" smtClean="0">
                  <a:solidFill>
                    <a:srgbClr val="FFFF00"/>
                  </a:solidFill>
                  <a:latin typeface="Antique Olive" pitchFamily="34" charset="0"/>
                </a:rPr>
                <a:t>Cascata de Reservatórios do Rio Juquiá</a:t>
              </a:r>
              <a:endParaRPr lang="pt-BR" sz="1400" b="1" dirty="0">
                <a:solidFill>
                  <a:srgbClr val="FFFF00"/>
                </a:solidFill>
                <a:latin typeface="Antique Olive" pitchFamily="34" charset="0"/>
              </a:endParaRPr>
            </a:p>
          </p:txBody>
        </p:sp>
        <p:sp>
          <p:nvSpPr>
            <p:cNvPr id="90" name="CaixaDeTexto 89"/>
            <p:cNvSpPr txBox="1"/>
            <p:nvPr/>
          </p:nvSpPr>
          <p:spPr bwMode="auto">
            <a:xfrm>
              <a:off x="39961" y="6468005"/>
              <a:ext cx="2799441" cy="340618"/>
            </a:xfrm>
            <a:prstGeom prst="roundRect">
              <a:avLst/>
            </a:prstGeom>
            <a:solidFill>
              <a:srgbClr val="3A72B0">
                <a:alpha val="84706"/>
              </a:srgbClr>
            </a:solidFill>
            <a:ln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400" b="1" dirty="0" smtClean="0">
                  <a:solidFill>
                    <a:srgbClr val="FFFF00"/>
                  </a:solidFill>
                  <a:latin typeface="Antique Olive" pitchFamily="34" charset="0"/>
                </a:rPr>
                <a:t>Baixo Juquiá -  ETA Alto Cotia</a:t>
              </a:r>
              <a:endParaRPr lang="pt-BR" sz="1200" b="1" dirty="0">
                <a:solidFill>
                  <a:srgbClr val="FFFF00"/>
                </a:solidFill>
                <a:latin typeface="Antique Olive" pitchFamily="34" charset="0"/>
              </a:endParaRPr>
            </a:p>
          </p:txBody>
        </p:sp>
        <p:cxnSp>
          <p:nvCxnSpPr>
            <p:cNvPr id="150" name="Conector de seta reta 22"/>
            <p:cNvCxnSpPr>
              <a:cxnSpLocks noChangeShapeType="1"/>
              <a:stCxn id="9" idx="3"/>
            </p:cNvCxnSpPr>
            <p:nvPr/>
          </p:nvCxnSpPr>
          <p:spPr bwMode="auto">
            <a:xfrm flipV="1">
              <a:off x="2988482" y="5445581"/>
              <a:ext cx="936504" cy="242086"/>
            </a:xfrm>
            <a:prstGeom prst="straightConnector1">
              <a:avLst/>
            </a:prstGeom>
            <a:ln>
              <a:solidFill>
                <a:srgbClr val="005D7E"/>
              </a:solidFill>
              <a:headEnd type="none"/>
              <a:tailEnd type="oval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56" name="Conector de seta reta 22"/>
            <p:cNvCxnSpPr>
              <a:cxnSpLocks noChangeShapeType="1"/>
              <a:stCxn id="154" idx="3"/>
            </p:cNvCxnSpPr>
            <p:nvPr/>
          </p:nvCxnSpPr>
          <p:spPr bwMode="auto">
            <a:xfrm>
              <a:off x="3204512" y="5275272"/>
              <a:ext cx="720474" cy="170308"/>
            </a:xfrm>
            <a:prstGeom prst="straightConnector1">
              <a:avLst/>
            </a:prstGeom>
            <a:ln>
              <a:solidFill>
                <a:srgbClr val="005D7E"/>
              </a:solidFill>
              <a:headEnd type="none"/>
              <a:tailEnd type="oval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9" name="CaixaDeTexto 8"/>
            <p:cNvSpPr txBox="1"/>
            <p:nvPr/>
          </p:nvSpPr>
          <p:spPr bwMode="auto">
            <a:xfrm>
              <a:off x="62483" y="5517358"/>
              <a:ext cx="2926000" cy="340618"/>
            </a:xfrm>
            <a:prstGeom prst="roundRect">
              <a:avLst/>
            </a:prstGeom>
            <a:solidFill>
              <a:srgbClr val="3A72B0">
                <a:alpha val="84706"/>
              </a:srgbClr>
            </a:solidFill>
            <a:ln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400" b="1" dirty="0" smtClean="0">
                  <a:solidFill>
                    <a:srgbClr val="FFFF00"/>
                  </a:solidFill>
                  <a:latin typeface="Antique Olive" pitchFamily="34" charset="0"/>
                </a:rPr>
                <a:t>Alto Juquiá (França–ETA Cotia)</a:t>
              </a:r>
              <a:endParaRPr lang="pt-BR" sz="1400" b="1" dirty="0">
                <a:solidFill>
                  <a:srgbClr val="FFFF00"/>
                </a:solidFill>
                <a:latin typeface="Antique Olive" pitchFamily="34" charset="0"/>
              </a:endParaRPr>
            </a:p>
          </p:txBody>
        </p:sp>
        <p:sp>
          <p:nvSpPr>
            <p:cNvPr id="154" name="CaixaDeTexto 153"/>
            <p:cNvSpPr txBox="1"/>
            <p:nvPr/>
          </p:nvSpPr>
          <p:spPr bwMode="auto">
            <a:xfrm>
              <a:off x="62482" y="5104963"/>
              <a:ext cx="3142030" cy="340618"/>
            </a:xfrm>
            <a:prstGeom prst="roundRect">
              <a:avLst/>
            </a:prstGeom>
            <a:solidFill>
              <a:srgbClr val="3A72B0">
                <a:alpha val="84706"/>
              </a:srgbClr>
            </a:solidFill>
            <a:ln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400" b="1" dirty="0" smtClean="0">
                  <a:solidFill>
                    <a:srgbClr val="FFFF00"/>
                  </a:solidFill>
                  <a:latin typeface="Antique Olive" pitchFamily="34" charset="0"/>
                </a:rPr>
                <a:t>São Lourenço (França–ETA Cotia)</a:t>
              </a:r>
              <a:endParaRPr lang="pt-BR" sz="1400" b="1" dirty="0">
                <a:solidFill>
                  <a:srgbClr val="FFFF00"/>
                </a:solidFill>
                <a:latin typeface="Antique Olive" pitchFamily="34" charset="0"/>
              </a:endParaRPr>
            </a:p>
          </p:txBody>
        </p:sp>
      </p:grpSp>
      <p:grpSp>
        <p:nvGrpSpPr>
          <p:cNvPr id="4" name="Grupo 3"/>
          <p:cNvGrpSpPr/>
          <p:nvPr/>
        </p:nvGrpSpPr>
        <p:grpSpPr>
          <a:xfrm>
            <a:off x="1614978" y="1575592"/>
            <a:ext cx="7425835" cy="2782095"/>
            <a:chOff x="1614978" y="1575592"/>
            <a:chExt cx="7425835" cy="2782095"/>
          </a:xfrm>
        </p:grpSpPr>
        <p:cxnSp>
          <p:nvCxnSpPr>
            <p:cNvPr id="141" name="Conector de seta reta 20"/>
            <p:cNvCxnSpPr>
              <a:cxnSpLocks noChangeShapeType="1"/>
              <a:stCxn id="52" idx="1"/>
            </p:cNvCxnSpPr>
            <p:nvPr/>
          </p:nvCxnSpPr>
          <p:spPr bwMode="auto">
            <a:xfrm flipH="1">
              <a:off x="4572006" y="2409032"/>
              <a:ext cx="3015100" cy="1173956"/>
            </a:xfrm>
            <a:prstGeom prst="straightConnector1">
              <a:avLst/>
            </a:prstGeom>
            <a:ln>
              <a:solidFill>
                <a:schemeClr val="accent6">
                  <a:lumMod val="50000"/>
                </a:schemeClr>
              </a:solidFill>
              <a:headEnd type="none"/>
              <a:tailEnd type="oval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14392" name="Grupo 14391"/>
            <p:cNvGrpSpPr/>
            <p:nvPr/>
          </p:nvGrpSpPr>
          <p:grpSpPr>
            <a:xfrm>
              <a:off x="1614978" y="1575592"/>
              <a:ext cx="7425835" cy="2782095"/>
              <a:chOff x="1614978" y="1575592"/>
              <a:chExt cx="7425835" cy="2782095"/>
            </a:xfrm>
          </p:grpSpPr>
          <p:cxnSp>
            <p:nvCxnSpPr>
              <p:cNvPr id="14439" name="Conector de seta reta 20"/>
              <p:cNvCxnSpPr>
                <a:cxnSpLocks noChangeShapeType="1"/>
                <a:stCxn id="53" idx="2"/>
              </p:cNvCxnSpPr>
              <p:nvPr/>
            </p:nvCxnSpPr>
            <p:spPr bwMode="auto">
              <a:xfrm>
                <a:off x="2563193" y="1916112"/>
                <a:ext cx="1151559" cy="1870076"/>
              </a:xfrm>
              <a:prstGeom prst="straightConnector1">
                <a:avLst/>
              </a:prstGeom>
              <a:ln>
                <a:solidFill>
                  <a:schemeClr val="accent6">
                    <a:lumMod val="50000"/>
                  </a:schemeClr>
                </a:solidFill>
                <a:headEnd type="none"/>
                <a:tailEnd type="oval" w="med" len="med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418" name="Conector de seta reta 33"/>
              <p:cNvCxnSpPr>
                <a:cxnSpLocks noChangeShapeType="1"/>
              </p:cNvCxnSpPr>
              <p:nvPr/>
            </p:nvCxnSpPr>
            <p:spPr bwMode="auto">
              <a:xfrm flipH="1">
                <a:off x="3714754" y="2460625"/>
                <a:ext cx="500065" cy="1611313"/>
              </a:xfrm>
              <a:prstGeom prst="straightConnector1">
                <a:avLst/>
              </a:prstGeom>
              <a:ln>
                <a:solidFill>
                  <a:schemeClr val="accent6">
                    <a:lumMod val="50000"/>
                  </a:schemeClr>
                </a:solidFill>
                <a:headEnd type="none"/>
                <a:tailEnd type="oval" w="med" len="med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419" name="Conector de seta reta 33"/>
              <p:cNvCxnSpPr>
                <a:cxnSpLocks noChangeShapeType="1"/>
                <a:stCxn id="39" idx="1"/>
              </p:cNvCxnSpPr>
              <p:nvPr/>
            </p:nvCxnSpPr>
            <p:spPr bwMode="auto">
              <a:xfrm flipH="1">
                <a:off x="4214820" y="3258741"/>
                <a:ext cx="2734113" cy="1098946"/>
              </a:xfrm>
              <a:prstGeom prst="straightConnector1">
                <a:avLst/>
              </a:prstGeom>
              <a:ln>
                <a:solidFill>
                  <a:schemeClr val="accent6">
                    <a:lumMod val="50000"/>
                  </a:schemeClr>
                </a:solidFill>
                <a:headEnd type="none"/>
                <a:tailEnd type="oval" w="med" len="med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9" name="CaixaDeTexto 38"/>
              <p:cNvSpPr txBox="1"/>
              <p:nvPr/>
            </p:nvSpPr>
            <p:spPr bwMode="auto">
              <a:xfrm>
                <a:off x="6948933" y="3088481"/>
                <a:ext cx="2087564" cy="340519"/>
              </a:xfrm>
              <a:prstGeom prst="roundRect">
                <a:avLst/>
              </a:prstGeom>
              <a:solidFill>
                <a:srgbClr val="124288">
                  <a:alpha val="85000"/>
                </a:srgbClr>
              </a:solidFill>
              <a:ln/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400" b="1" dirty="0" err="1" smtClean="0">
                    <a:solidFill>
                      <a:srgbClr val="FFFF00"/>
                    </a:solidFill>
                    <a:latin typeface="Antique Olive" pitchFamily="34" charset="0"/>
                  </a:rPr>
                  <a:t>Barr</a:t>
                </a:r>
                <a:r>
                  <a:rPr lang="pt-BR" sz="1400" b="1" dirty="0" smtClean="0">
                    <a:solidFill>
                      <a:srgbClr val="FFFF00"/>
                    </a:solidFill>
                    <a:latin typeface="Antique Olive" pitchFamily="34" charset="0"/>
                  </a:rPr>
                  <a:t>. </a:t>
                </a:r>
                <a:r>
                  <a:rPr lang="pt-BR" sz="1400" b="1" dirty="0" err="1" smtClean="0">
                    <a:solidFill>
                      <a:srgbClr val="FFFF00"/>
                    </a:solidFill>
                    <a:latin typeface="Antique Olive" pitchFamily="34" charset="0"/>
                  </a:rPr>
                  <a:t>Jundiuvira</a:t>
                </a:r>
                <a:r>
                  <a:rPr lang="pt-BR" sz="1400" b="1" dirty="0" smtClean="0">
                    <a:solidFill>
                      <a:srgbClr val="FFFF00"/>
                    </a:solidFill>
                    <a:latin typeface="Antique Olive" pitchFamily="34" charset="0"/>
                  </a:rPr>
                  <a:t>-Piraí</a:t>
                </a:r>
                <a:endParaRPr lang="pt-BR" sz="1400" b="1" dirty="0">
                  <a:solidFill>
                    <a:srgbClr val="FFFF00"/>
                  </a:solidFill>
                  <a:latin typeface="Antique Olive" pitchFamily="34" charset="0"/>
                </a:endParaRPr>
              </a:p>
            </p:txBody>
          </p:sp>
          <p:cxnSp>
            <p:nvCxnSpPr>
              <p:cNvPr id="149" name="Conector de seta reta 33"/>
              <p:cNvCxnSpPr>
                <a:cxnSpLocks noChangeShapeType="1"/>
                <a:stCxn id="78" idx="1"/>
              </p:cNvCxnSpPr>
              <p:nvPr/>
            </p:nvCxnSpPr>
            <p:spPr bwMode="auto">
              <a:xfrm flipH="1">
                <a:off x="4572010" y="2827090"/>
                <a:ext cx="2530910" cy="1316284"/>
              </a:xfrm>
              <a:prstGeom prst="straightConnector1">
                <a:avLst/>
              </a:prstGeom>
              <a:ln>
                <a:solidFill>
                  <a:schemeClr val="accent6">
                    <a:lumMod val="50000"/>
                  </a:schemeClr>
                </a:solidFill>
                <a:headEnd type="none"/>
                <a:tailEnd type="oval" w="med" len="med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3" name="Conector de seta reta 20"/>
              <p:cNvCxnSpPr>
                <a:cxnSpLocks noChangeShapeType="1"/>
                <a:stCxn id="5" idx="2"/>
              </p:cNvCxnSpPr>
              <p:nvPr/>
            </p:nvCxnSpPr>
            <p:spPr bwMode="auto">
              <a:xfrm flipH="1">
                <a:off x="4572011" y="1916905"/>
                <a:ext cx="1831171" cy="1369219"/>
              </a:xfrm>
              <a:prstGeom prst="straightConnector1">
                <a:avLst/>
              </a:prstGeom>
              <a:ln>
                <a:solidFill>
                  <a:schemeClr val="accent6">
                    <a:lumMod val="50000"/>
                  </a:schemeClr>
                </a:solidFill>
                <a:headEnd type="none"/>
                <a:tailEnd type="oval" w="med" len="med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4" name="CaixaDeTexto 13"/>
              <p:cNvSpPr txBox="1"/>
              <p:nvPr/>
            </p:nvSpPr>
            <p:spPr bwMode="auto">
              <a:xfrm>
                <a:off x="3434720" y="2119313"/>
                <a:ext cx="1071564" cy="341312"/>
              </a:xfrm>
              <a:prstGeom prst="roundRect">
                <a:avLst/>
              </a:prstGeom>
              <a:solidFill>
                <a:srgbClr val="124288">
                  <a:alpha val="85000"/>
                </a:srgbClr>
              </a:solidFill>
              <a:ln/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>
                <a:sp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400" b="1" dirty="0" err="1" smtClean="0">
                    <a:solidFill>
                      <a:srgbClr val="FFFF00"/>
                    </a:solidFill>
                    <a:latin typeface="Antique Olive" pitchFamily="34" charset="0"/>
                  </a:rPr>
                  <a:t>Barr</a:t>
                </a:r>
                <a:r>
                  <a:rPr lang="pt-BR" sz="1400" b="1" dirty="0" smtClean="0">
                    <a:solidFill>
                      <a:srgbClr val="FFFF00"/>
                    </a:solidFill>
                    <a:latin typeface="Antique Olive" pitchFamily="34" charset="0"/>
                  </a:rPr>
                  <a:t>. Piraí</a:t>
                </a:r>
                <a:endParaRPr lang="pt-BR" sz="1400" b="1" dirty="0">
                  <a:solidFill>
                    <a:srgbClr val="FFFF00"/>
                  </a:solidFill>
                  <a:latin typeface="Antique Olive" pitchFamily="34" charset="0"/>
                </a:endParaRPr>
              </a:p>
            </p:txBody>
          </p:sp>
          <p:sp>
            <p:nvSpPr>
              <p:cNvPr id="53" name="CaixaDeTexto 52"/>
              <p:cNvSpPr txBox="1"/>
              <p:nvPr/>
            </p:nvSpPr>
            <p:spPr bwMode="auto">
              <a:xfrm>
                <a:off x="1614978" y="1575593"/>
                <a:ext cx="1896429" cy="340519"/>
              </a:xfrm>
              <a:prstGeom prst="roundRect">
                <a:avLst/>
              </a:prstGeom>
              <a:solidFill>
                <a:srgbClr val="124288">
                  <a:alpha val="85000"/>
                </a:srgbClr>
              </a:solidFill>
              <a:ln/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400" b="1" dirty="0" smtClean="0">
                    <a:solidFill>
                      <a:srgbClr val="FFFF00"/>
                    </a:solidFill>
                    <a:latin typeface="Antique Olive" pitchFamily="34" charset="0"/>
                  </a:rPr>
                  <a:t>Res. Capivari Mirim</a:t>
                </a:r>
                <a:endParaRPr lang="pt-BR" sz="1400" b="1" dirty="0">
                  <a:solidFill>
                    <a:srgbClr val="FFFF00"/>
                  </a:solidFill>
                  <a:latin typeface="Antique Olive" pitchFamily="34" charset="0"/>
                </a:endParaRPr>
              </a:p>
            </p:txBody>
          </p:sp>
          <p:sp>
            <p:nvSpPr>
              <p:cNvPr id="78" name="CaixaDeTexto 77"/>
              <p:cNvSpPr txBox="1"/>
              <p:nvPr/>
            </p:nvSpPr>
            <p:spPr bwMode="auto">
              <a:xfrm>
                <a:off x="7102920" y="2657227"/>
                <a:ext cx="1933577" cy="339725"/>
              </a:xfrm>
              <a:prstGeom prst="roundRect">
                <a:avLst/>
              </a:prstGeom>
              <a:solidFill>
                <a:srgbClr val="124288">
                  <a:alpha val="85000"/>
                </a:srgbClr>
              </a:solidFill>
              <a:ln/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>
                <a:sp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400" b="1" dirty="0" err="1" smtClean="0">
                    <a:solidFill>
                      <a:srgbClr val="FFFF00"/>
                    </a:solidFill>
                    <a:latin typeface="Antique Olive" pitchFamily="34" charset="0"/>
                  </a:rPr>
                  <a:t>Barr</a:t>
                </a:r>
                <a:r>
                  <a:rPr lang="pt-BR" sz="1400" b="1" dirty="0" smtClean="0">
                    <a:solidFill>
                      <a:srgbClr val="FFFF00"/>
                    </a:solidFill>
                    <a:latin typeface="Antique Olive" pitchFamily="34" charset="0"/>
                  </a:rPr>
                  <a:t>. Campo Limpo</a:t>
                </a:r>
                <a:endParaRPr lang="pt-BR" sz="1400" b="1" dirty="0">
                  <a:solidFill>
                    <a:srgbClr val="FFFF00"/>
                  </a:solidFill>
                  <a:latin typeface="Antique Olive" pitchFamily="34" charset="0"/>
                </a:endParaRPr>
              </a:p>
            </p:txBody>
          </p:sp>
          <p:sp>
            <p:nvSpPr>
              <p:cNvPr id="5" name="CaixaDeTexto 4"/>
              <p:cNvSpPr txBox="1"/>
              <p:nvPr/>
            </p:nvSpPr>
            <p:spPr bwMode="auto">
              <a:xfrm>
                <a:off x="5503862" y="1575593"/>
                <a:ext cx="1798639" cy="341312"/>
              </a:xfrm>
              <a:prstGeom prst="roundRect">
                <a:avLst/>
              </a:prstGeom>
              <a:solidFill>
                <a:srgbClr val="124288">
                  <a:alpha val="85000"/>
                </a:srgbClr>
              </a:solidFill>
              <a:ln/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>
                <a:sp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400" b="1" dirty="0" err="1" smtClean="0">
                    <a:solidFill>
                      <a:srgbClr val="FFFF00"/>
                    </a:solidFill>
                    <a:latin typeface="Antique Olive" pitchFamily="34" charset="0"/>
                  </a:rPr>
                  <a:t>Barr</a:t>
                </a:r>
                <a:r>
                  <a:rPr lang="pt-BR" sz="1400" b="1" dirty="0" smtClean="0">
                    <a:solidFill>
                      <a:srgbClr val="FFFF00"/>
                    </a:solidFill>
                    <a:latin typeface="Antique Olive" pitchFamily="34" charset="0"/>
                  </a:rPr>
                  <a:t>. Duas Pontes</a:t>
                </a:r>
                <a:endParaRPr lang="pt-BR" sz="1400" b="1" dirty="0">
                  <a:solidFill>
                    <a:srgbClr val="FFFF00"/>
                  </a:solidFill>
                  <a:latin typeface="Antique Olive" pitchFamily="34" charset="0"/>
                </a:endParaRPr>
              </a:p>
            </p:txBody>
          </p:sp>
          <p:sp>
            <p:nvSpPr>
              <p:cNvPr id="52" name="CaixaDeTexto 51"/>
              <p:cNvSpPr txBox="1"/>
              <p:nvPr/>
            </p:nvSpPr>
            <p:spPr bwMode="auto">
              <a:xfrm>
                <a:off x="7587106" y="2238376"/>
                <a:ext cx="1449390" cy="341312"/>
              </a:xfrm>
              <a:prstGeom prst="roundRect">
                <a:avLst/>
              </a:prstGeom>
              <a:solidFill>
                <a:srgbClr val="124288">
                  <a:alpha val="85000"/>
                </a:srgbClr>
              </a:solidFill>
              <a:ln/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>
                <a:sp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400" b="1" dirty="0" err="1" smtClean="0">
                    <a:solidFill>
                      <a:srgbClr val="FFFF00"/>
                    </a:solidFill>
                    <a:latin typeface="Antique Olive" pitchFamily="34" charset="0"/>
                  </a:rPr>
                  <a:t>Barr</a:t>
                </a:r>
                <a:r>
                  <a:rPr lang="pt-BR" sz="1400" b="1" dirty="0" smtClean="0">
                    <a:solidFill>
                      <a:srgbClr val="FFFF00"/>
                    </a:solidFill>
                    <a:latin typeface="Antique Olive" pitchFamily="34" charset="0"/>
                  </a:rPr>
                  <a:t>. Pedreira</a:t>
                </a:r>
                <a:endParaRPr lang="pt-BR" sz="1400" b="1" dirty="0">
                  <a:solidFill>
                    <a:srgbClr val="FFFF00"/>
                  </a:solidFill>
                  <a:latin typeface="Antique Olive" pitchFamily="34" charset="0"/>
                </a:endParaRPr>
              </a:p>
            </p:txBody>
          </p:sp>
          <p:cxnSp>
            <p:nvCxnSpPr>
              <p:cNvPr id="106" name="Conector de seta reta 20"/>
              <p:cNvCxnSpPr>
                <a:cxnSpLocks noChangeShapeType="1"/>
              </p:cNvCxnSpPr>
              <p:nvPr/>
            </p:nvCxnSpPr>
            <p:spPr bwMode="auto">
              <a:xfrm flipH="1">
                <a:off x="4091941" y="1916112"/>
                <a:ext cx="765811" cy="1832928"/>
              </a:xfrm>
              <a:prstGeom prst="straightConnector1">
                <a:avLst/>
              </a:prstGeom>
              <a:ln>
                <a:solidFill>
                  <a:schemeClr val="accent6">
                    <a:lumMod val="50000"/>
                  </a:schemeClr>
                </a:solidFill>
                <a:headEnd type="none"/>
                <a:tailEnd type="oval" w="med" len="med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3" name="CaixaDeTexto 92"/>
              <p:cNvSpPr txBox="1"/>
              <p:nvPr/>
            </p:nvSpPr>
            <p:spPr bwMode="auto">
              <a:xfrm>
                <a:off x="3624465" y="1575592"/>
                <a:ext cx="1763638" cy="340519"/>
              </a:xfrm>
              <a:prstGeom prst="roundRect">
                <a:avLst/>
              </a:prstGeom>
              <a:solidFill>
                <a:srgbClr val="124288">
                  <a:alpha val="85000"/>
                </a:srgbClr>
              </a:solidFill>
              <a:ln/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400" b="1" dirty="0" smtClean="0">
                    <a:solidFill>
                      <a:srgbClr val="FFFF00"/>
                    </a:solidFill>
                    <a:latin typeface="Antique Olive" pitchFamily="34" charset="0"/>
                  </a:rPr>
                  <a:t>Atibaia-Indaiatuba</a:t>
                </a:r>
                <a:endParaRPr lang="pt-BR" sz="1400" b="1" dirty="0">
                  <a:solidFill>
                    <a:srgbClr val="FFFF00"/>
                  </a:solidFill>
                  <a:latin typeface="Antique Olive" pitchFamily="34" charset="0"/>
                </a:endParaRPr>
              </a:p>
            </p:txBody>
          </p:sp>
          <p:cxnSp>
            <p:nvCxnSpPr>
              <p:cNvPr id="60" name="Conector de seta reta 25"/>
              <p:cNvCxnSpPr>
                <a:cxnSpLocks noChangeShapeType="1"/>
              </p:cNvCxnSpPr>
              <p:nvPr/>
            </p:nvCxnSpPr>
            <p:spPr bwMode="auto">
              <a:xfrm flipH="1">
                <a:off x="4572002" y="2000250"/>
                <a:ext cx="2915214" cy="1428750"/>
              </a:xfrm>
              <a:prstGeom prst="straightConnector1">
                <a:avLst/>
              </a:prstGeom>
              <a:ln>
                <a:solidFill>
                  <a:schemeClr val="accent6">
                    <a:lumMod val="50000"/>
                  </a:schemeClr>
                </a:solidFill>
                <a:headEnd type="none"/>
                <a:tailEnd type="oval" w="med" len="med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1" name="CaixaDeTexto 60"/>
              <p:cNvSpPr txBox="1"/>
              <p:nvPr/>
            </p:nvSpPr>
            <p:spPr bwMode="auto">
              <a:xfrm>
                <a:off x="7487216" y="1575593"/>
                <a:ext cx="1553597" cy="578882"/>
              </a:xfrm>
              <a:prstGeom prst="roundRect">
                <a:avLst/>
              </a:prstGeom>
              <a:solidFill>
                <a:srgbClr val="124288">
                  <a:alpha val="85000"/>
                </a:srgbClr>
              </a:solidFill>
              <a:ln/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defPPr>
                  <a:defRPr lang="pt-BR"/>
                </a:defPPr>
                <a:lvl1pPr algn="ctr">
                  <a:spcBef>
                    <a:spcPts val="0"/>
                  </a:spcBef>
                  <a:spcAft>
                    <a:spcPts val="0"/>
                  </a:spcAft>
                  <a:defRPr sz="1400" b="1">
                    <a:solidFill>
                      <a:srgbClr val="FFFF00"/>
                    </a:solidFill>
                    <a:latin typeface="Antique Olive" pitchFamily="34" charset="0"/>
                  </a:defRPr>
                </a:lvl1pPr>
              </a:lstStyle>
              <a:p>
                <a:pPr algn="l">
                  <a:defRPr/>
                </a:pPr>
                <a:r>
                  <a:rPr lang="pt-BR" dirty="0" err="1" smtClean="0"/>
                  <a:t>Barr</a:t>
                </a:r>
                <a:r>
                  <a:rPr lang="pt-BR" dirty="0" smtClean="0"/>
                  <a:t>. Pedreira-Atibaia-Jundiaí</a:t>
                </a:r>
                <a:endParaRPr lang="pt-BR" dirty="0"/>
              </a:p>
            </p:txBody>
          </p:sp>
        </p:grpSp>
      </p:grpSp>
      <p:grpSp>
        <p:nvGrpSpPr>
          <p:cNvPr id="63" name="Grupo 62"/>
          <p:cNvGrpSpPr/>
          <p:nvPr/>
        </p:nvGrpSpPr>
        <p:grpSpPr>
          <a:xfrm>
            <a:off x="5643565" y="3539905"/>
            <a:ext cx="3428998" cy="1401263"/>
            <a:chOff x="5643566" y="3539905"/>
            <a:chExt cx="3428998" cy="1401263"/>
          </a:xfrm>
        </p:grpSpPr>
        <p:cxnSp>
          <p:nvCxnSpPr>
            <p:cNvPr id="64" name="Conector de seta reta 41"/>
            <p:cNvCxnSpPr>
              <a:cxnSpLocks noChangeShapeType="1"/>
              <a:stCxn id="66" idx="1"/>
            </p:cNvCxnSpPr>
            <p:nvPr/>
          </p:nvCxnSpPr>
          <p:spPr bwMode="auto">
            <a:xfrm flipH="1" flipV="1">
              <a:off x="5643566" y="4146108"/>
              <a:ext cx="1314448" cy="192753"/>
            </a:xfrm>
            <a:prstGeom prst="straightConnector1">
              <a:avLst/>
            </a:prstGeom>
            <a:ln>
              <a:solidFill>
                <a:srgbClr val="511B42"/>
              </a:solidFill>
              <a:headEnd type="none"/>
              <a:tailEnd type="oval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Conector de seta reta 44"/>
            <p:cNvCxnSpPr>
              <a:cxnSpLocks noChangeShapeType="1"/>
              <a:stCxn id="69" idx="1"/>
            </p:cNvCxnSpPr>
            <p:nvPr/>
          </p:nvCxnSpPr>
          <p:spPr bwMode="auto">
            <a:xfrm flipH="1" flipV="1">
              <a:off x="5857876" y="4500569"/>
              <a:ext cx="1100138" cy="270339"/>
            </a:xfrm>
            <a:prstGeom prst="straightConnector1">
              <a:avLst/>
            </a:prstGeom>
            <a:ln>
              <a:solidFill>
                <a:srgbClr val="511B42"/>
              </a:solidFill>
              <a:headEnd type="none"/>
              <a:tailEnd type="oval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6" name="CaixaDeTexto 65"/>
            <p:cNvSpPr txBox="1"/>
            <p:nvPr/>
          </p:nvSpPr>
          <p:spPr bwMode="auto">
            <a:xfrm>
              <a:off x="6958014" y="4168601"/>
              <a:ext cx="2114549" cy="340519"/>
            </a:xfrm>
            <a:prstGeom prst="roundRect">
              <a:avLst/>
            </a:prstGeom>
            <a:solidFill>
              <a:srgbClr val="73275D">
                <a:alpha val="84706"/>
              </a:srgbClr>
            </a:solidFill>
            <a:ln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400" b="1" dirty="0" err="1" smtClean="0">
                  <a:solidFill>
                    <a:schemeClr val="tx1"/>
                  </a:solidFill>
                  <a:latin typeface="Antique Olive" pitchFamily="34" charset="0"/>
                </a:rPr>
                <a:t>Jaguari</a:t>
              </a:r>
              <a:r>
                <a:rPr lang="pt-BR" sz="1400" b="1" dirty="0" smtClean="0">
                  <a:solidFill>
                    <a:schemeClr val="tx1"/>
                  </a:solidFill>
                  <a:latin typeface="Antique Olive" pitchFamily="34" charset="0"/>
                </a:rPr>
                <a:t>-Atibainha</a:t>
              </a:r>
              <a:endParaRPr lang="pt-BR" sz="1400" b="1" dirty="0">
                <a:solidFill>
                  <a:schemeClr val="tx1"/>
                </a:solidFill>
                <a:latin typeface="Antique Olive" pitchFamily="34" charset="0"/>
              </a:endParaRPr>
            </a:p>
          </p:txBody>
        </p:sp>
        <p:sp>
          <p:nvSpPr>
            <p:cNvPr id="69" name="CaixaDeTexto 68"/>
            <p:cNvSpPr txBox="1"/>
            <p:nvPr/>
          </p:nvSpPr>
          <p:spPr bwMode="auto">
            <a:xfrm>
              <a:off x="6958014" y="4600648"/>
              <a:ext cx="2114550" cy="340520"/>
            </a:xfrm>
            <a:prstGeom prst="roundRect">
              <a:avLst/>
            </a:prstGeom>
            <a:solidFill>
              <a:srgbClr val="73275D">
                <a:alpha val="84706"/>
              </a:srgbClr>
            </a:solidFill>
            <a:ln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400" b="1" dirty="0" smtClean="0">
                  <a:solidFill>
                    <a:schemeClr val="tx1"/>
                  </a:solidFill>
                  <a:latin typeface="Antique Olive" pitchFamily="34" charset="0"/>
                </a:rPr>
                <a:t>Guararema-</a:t>
              </a:r>
              <a:r>
                <a:rPr lang="pt-BR" sz="1400" b="1" dirty="0" err="1" smtClean="0">
                  <a:solidFill>
                    <a:schemeClr val="tx1"/>
                  </a:solidFill>
                  <a:latin typeface="Antique Olive" pitchFamily="34" charset="0"/>
                </a:rPr>
                <a:t>Biritiba</a:t>
              </a:r>
              <a:endParaRPr lang="pt-BR" sz="1400" b="1" dirty="0">
                <a:solidFill>
                  <a:schemeClr val="tx1"/>
                </a:solidFill>
                <a:latin typeface="Antique Olive" pitchFamily="34" charset="0"/>
              </a:endParaRPr>
            </a:p>
          </p:txBody>
        </p:sp>
        <p:cxnSp>
          <p:nvCxnSpPr>
            <p:cNvPr id="70" name="Conector de seta reta 41"/>
            <p:cNvCxnSpPr>
              <a:cxnSpLocks noChangeShapeType="1"/>
              <a:stCxn id="71" idx="1"/>
            </p:cNvCxnSpPr>
            <p:nvPr/>
          </p:nvCxnSpPr>
          <p:spPr bwMode="auto">
            <a:xfrm flipH="1" flipV="1">
              <a:off x="6925901" y="3539905"/>
              <a:ext cx="32113" cy="347384"/>
            </a:xfrm>
            <a:prstGeom prst="straightConnector1">
              <a:avLst/>
            </a:prstGeom>
            <a:ln>
              <a:solidFill>
                <a:srgbClr val="511B42"/>
              </a:solidFill>
              <a:headEnd type="none"/>
              <a:tailEnd type="oval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71" name="CaixaDeTexto 70"/>
            <p:cNvSpPr txBox="1"/>
            <p:nvPr/>
          </p:nvSpPr>
          <p:spPr bwMode="auto">
            <a:xfrm>
              <a:off x="6958014" y="3717029"/>
              <a:ext cx="2114549" cy="340519"/>
            </a:xfrm>
            <a:prstGeom prst="roundRect">
              <a:avLst/>
            </a:prstGeom>
            <a:solidFill>
              <a:srgbClr val="73275D">
                <a:alpha val="84706"/>
              </a:srgbClr>
            </a:solidFill>
            <a:ln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400" b="1" dirty="0" smtClean="0">
                  <a:solidFill>
                    <a:schemeClr val="tx1"/>
                  </a:solidFill>
                  <a:latin typeface="Antique Olive" pitchFamily="34" charset="0"/>
                </a:rPr>
                <a:t>Afluentes do Paraíba</a:t>
              </a:r>
              <a:endParaRPr lang="pt-BR" sz="1400" b="1" dirty="0">
                <a:solidFill>
                  <a:schemeClr val="tx1"/>
                </a:solidFill>
                <a:latin typeface="Antique Olive" pitchFamily="34" charset="0"/>
              </a:endParaRPr>
            </a:p>
          </p:txBody>
        </p:sp>
      </p:grpSp>
      <p:grpSp>
        <p:nvGrpSpPr>
          <p:cNvPr id="73" name="Grupo 193"/>
          <p:cNvGrpSpPr>
            <a:grpSpLocks/>
          </p:cNvGrpSpPr>
          <p:nvPr/>
        </p:nvGrpSpPr>
        <p:grpSpPr bwMode="auto">
          <a:xfrm>
            <a:off x="44449" y="3232496"/>
            <a:ext cx="4218940" cy="1780677"/>
            <a:chOff x="45194" y="3232492"/>
            <a:chExt cx="4217762" cy="1780536"/>
          </a:xfrm>
        </p:grpSpPr>
        <p:cxnSp>
          <p:nvCxnSpPr>
            <p:cNvPr id="74" name="Conector de seta reta 24"/>
            <p:cNvCxnSpPr>
              <a:cxnSpLocks noChangeShapeType="1"/>
              <a:stCxn id="77" idx="3"/>
            </p:cNvCxnSpPr>
            <p:nvPr/>
          </p:nvCxnSpPr>
          <p:spPr bwMode="auto">
            <a:xfrm flipV="1">
              <a:off x="2411843" y="4000839"/>
              <a:ext cx="302782" cy="722768"/>
            </a:xfrm>
            <a:prstGeom prst="straightConnector1">
              <a:avLst/>
            </a:prstGeom>
            <a:ln>
              <a:solidFill>
                <a:srgbClr val="556A06"/>
              </a:solidFill>
              <a:headEnd type="none"/>
              <a:tailEnd type="oval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5" name="Conector de seta reta 25"/>
            <p:cNvCxnSpPr>
              <a:cxnSpLocks noChangeShapeType="1"/>
              <a:stCxn id="76" idx="2"/>
            </p:cNvCxnSpPr>
            <p:nvPr/>
          </p:nvCxnSpPr>
          <p:spPr bwMode="auto">
            <a:xfrm>
              <a:off x="1077178" y="4004997"/>
              <a:ext cx="137678" cy="281163"/>
            </a:xfrm>
            <a:prstGeom prst="straightConnector1">
              <a:avLst/>
            </a:prstGeom>
            <a:ln>
              <a:solidFill>
                <a:srgbClr val="556A06"/>
              </a:solidFill>
              <a:headEnd type="none"/>
              <a:tailEnd type="oval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76" name="CaixaDeTexto 75"/>
            <p:cNvSpPr txBox="1"/>
            <p:nvPr/>
          </p:nvSpPr>
          <p:spPr bwMode="auto">
            <a:xfrm>
              <a:off x="46781" y="3664505"/>
              <a:ext cx="2060794" cy="340492"/>
            </a:xfrm>
            <a:prstGeom prst="roundRect">
              <a:avLst/>
            </a:prstGeom>
            <a:solidFill>
              <a:srgbClr val="749208">
                <a:alpha val="84706"/>
              </a:srgbClr>
            </a:solidFill>
            <a:ln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400" b="1" dirty="0" err="1" smtClean="0">
                  <a:solidFill>
                    <a:schemeClr val="tx1"/>
                  </a:solidFill>
                  <a:latin typeface="Antique Olive" pitchFamily="34" charset="0"/>
                </a:rPr>
                <a:t>Jurumirim</a:t>
              </a:r>
              <a:r>
                <a:rPr lang="pt-BR" sz="1400" b="1" dirty="0" smtClean="0">
                  <a:solidFill>
                    <a:schemeClr val="tx1"/>
                  </a:solidFill>
                  <a:latin typeface="Antique Olive" pitchFamily="34" charset="0"/>
                </a:rPr>
                <a:t>-ETA Cotia</a:t>
              </a:r>
              <a:endParaRPr lang="pt-BR" sz="1400" b="1" dirty="0">
                <a:solidFill>
                  <a:schemeClr val="tx1"/>
                </a:solidFill>
                <a:latin typeface="Antique Olive" pitchFamily="34" charset="0"/>
              </a:endParaRPr>
            </a:p>
          </p:txBody>
        </p:sp>
        <p:sp>
          <p:nvSpPr>
            <p:cNvPr id="77" name="CaixaDeTexto 76"/>
            <p:cNvSpPr txBox="1"/>
            <p:nvPr/>
          </p:nvSpPr>
          <p:spPr bwMode="auto">
            <a:xfrm>
              <a:off x="45194" y="4434192"/>
              <a:ext cx="2366649" cy="578836"/>
            </a:xfrm>
            <a:prstGeom prst="roundRect">
              <a:avLst/>
            </a:prstGeom>
            <a:solidFill>
              <a:srgbClr val="749208">
                <a:alpha val="84706"/>
              </a:srgbClr>
            </a:solidFill>
            <a:ln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400" b="1" dirty="0" err="1" smtClean="0">
                  <a:solidFill>
                    <a:schemeClr val="tx1"/>
                  </a:solidFill>
                  <a:latin typeface="Antique Olive" pitchFamily="34" charset="0"/>
                </a:rPr>
                <a:t>Sarapuí</a:t>
              </a:r>
              <a:r>
                <a:rPr lang="pt-BR" sz="1400" b="1" dirty="0" smtClean="0">
                  <a:solidFill>
                    <a:schemeClr val="tx1"/>
                  </a:solidFill>
                  <a:latin typeface="Antique Olive" pitchFamily="34" charset="0"/>
                </a:rPr>
                <a:t>-Sorocaba-Salto-Res. Piraí-Indaiatuba</a:t>
              </a:r>
              <a:endParaRPr lang="pt-BR" sz="1400" b="1" dirty="0">
                <a:solidFill>
                  <a:schemeClr val="tx1"/>
                </a:solidFill>
                <a:latin typeface="Antique Olive" pitchFamily="34" charset="0"/>
              </a:endParaRPr>
            </a:p>
          </p:txBody>
        </p:sp>
        <p:cxnSp>
          <p:nvCxnSpPr>
            <p:cNvPr id="79" name="Conector de seta reta 25"/>
            <p:cNvCxnSpPr>
              <a:cxnSpLocks noChangeShapeType="1"/>
              <a:stCxn id="80" idx="3"/>
            </p:cNvCxnSpPr>
            <p:nvPr/>
          </p:nvCxnSpPr>
          <p:spPr bwMode="auto">
            <a:xfrm>
              <a:off x="2339855" y="3402739"/>
              <a:ext cx="1923101" cy="1089148"/>
            </a:xfrm>
            <a:prstGeom prst="straightConnector1">
              <a:avLst/>
            </a:prstGeom>
            <a:ln>
              <a:solidFill>
                <a:srgbClr val="556A06"/>
              </a:solidFill>
              <a:headEnd type="none"/>
              <a:tailEnd type="oval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80" name="CaixaDeTexto 79"/>
            <p:cNvSpPr txBox="1"/>
            <p:nvPr/>
          </p:nvSpPr>
          <p:spPr bwMode="auto">
            <a:xfrm>
              <a:off x="62650" y="3232492"/>
              <a:ext cx="2277205" cy="340492"/>
            </a:xfrm>
            <a:prstGeom prst="roundRect">
              <a:avLst/>
            </a:prstGeom>
            <a:solidFill>
              <a:srgbClr val="749208">
                <a:alpha val="84706"/>
              </a:srgbClr>
            </a:solidFill>
            <a:ln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400" b="1" dirty="0" smtClean="0">
                  <a:solidFill>
                    <a:schemeClr val="tx1"/>
                  </a:solidFill>
                  <a:latin typeface="Antique Olive" pitchFamily="34" charset="0"/>
                </a:rPr>
                <a:t>Res. Cabreúva-Barueri</a:t>
              </a:r>
              <a:endParaRPr lang="pt-BR" sz="1400" b="1" dirty="0">
                <a:solidFill>
                  <a:schemeClr val="tx1"/>
                </a:solidFill>
                <a:latin typeface="Antique Olive" pitchFamily="34" charset="0"/>
              </a:endParaRPr>
            </a:p>
          </p:txBody>
        </p:sp>
      </p:grpSp>
      <p:grpSp>
        <p:nvGrpSpPr>
          <p:cNvPr id="81" name="Grupo 195"/>
          <p:cNvGrpSpPr>
            <a:grpSpLocks/>
          </p:cNvGrpSpPr>
          <p:nvPr/>
        </p:nvGrpSpPr>
        <p:grpSpPr bwMode="auto">
          <a:xfrm>
            <a:off x="5000624" y="5072068"/>
            <a:ext cx="4097339" cy="999327"/>
            <a:chOff x="5000636" y="5072070"/>
            <a:chExt cx="4097600" cy="999713"/>
          </a:xfrm>
        </p:grpSpPr>
        <p:cxnSp>
          <p:nvCxnSpPr>
            <p:cNvPr id="82" name="Conector de seta reta 47"/>
            <p:cNvCxnSpPr>
              <a:cxnSpLocks noChangeShapeType="1"/>
              <a:stCxn id="84" idx="1"/>
            </p:cNvCxnSpPr>
            <p:nvPr/>
          </p:nvCxnSpPr>
          <p:spPr bwMode="auto">
            <a:xfrm flipH="1" flipV="1">
              <a:off x="5715058" y="5072070"/>
              <a:ext cx="1376450" cy="179852"/>
            </a:xfrm>
            <a:prstGeom prst="straightConnector1">
              <a:avLst/>
            </a:prstGeom>
            <a:ln>
              <a:solidFill>
                <a:srgbClr val="557345"/>
              </a:solidFill>
              <a:headEnd type="none"/>
              <a:tailEnd type="oval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3" name="Conector de seta reta 51"/>
            <p:cNvCxnSpPr>
              <a:cxnSpLocks noChangeShapeType="1"/>
              <a:stCxn id="85" idx="1"/>
            </p:cNvCxnSpPr>
            <p:nvPr/>
          </p:nvCxnSpPr>
          <p:spPr bwMode="auto">
            <a:xfrm flipH="1" flipV="1">
              <a:off x="5000636" y="5143530"/>
              <a:ext cx="1232774" cy="757929"/>
            </a:xfrm>
            <a:prstGeom prst="straightConnector1">
              <a:avLst/>
            </a:prstGeom>
            <a:ln>
              <a:solidFill>
                <a:srgbClr val="557345"/>
              </a:solidFill>
              <a:headEnd type="none"/>
              <a:tailEnd type="oval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84" name="CaixaDeTexto 83"/>
            <p:cNvSpPr txBox="1"/>
            <p:nvPr/>
          </p:nvSpPr>
          <p:spPr bwMode="auto">
            <a:xfrm>
              <a:off x="7091507" y="5081596"/>
              <a:ext cx="2006729" cy="340651"/>
            </a:xfrm>
            <a:prstGeom prst="roundRect">
              <a:avLst/>
            </a:prstGeom>
            <a:solidFill>
              <a:srgbClr val="6E9658">
                <a:alpha val="84706"/>
              </a:srgb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400" b="1" dirty="0" smtClean="0">
                  <a:solidFill>
                    <a:schemeClr val="tx1"/>
                  </a:solidFill>
                  <a:latin typeface="Antique Olive" pitchFamily="34" charset="0"/>
                </a:rPr>
                <a:t>Itatinga - </a:t>
              </a:r>
              <a:r>
                <a:rPr lang="pt-BR" sz="1400" b="1" dirty="0" err="1" smtClean="0">
                  <a:solidFill>
                    <a:schemeClr val="tx1"/>
                  </a:solidFill>
                  <a:latin typeface="Antique Olive" pitchFamily="34" charset="0"/>
                </a:rPr>
                <a:t>Itapanhaú</a:t>
              </a:r>
              <a:endParaRPr lang="pt-BR" sz="1400" b="1" dirty="0">
                <a:solidFill>
                  <a:schemeClr val="tx1"/>
                </a:solidFill>
                <a:latin typeface="Antique Olive" pitchFamily="34" charset="0"/>
              </a:endParaRPr>
            </a:p>
          </p:txBody>
        </p:sp>
        <p:sp>
          <p:nvSpPr>
            <p:cNvPr id="85" name="CaixaDeTexto 84"/>
            <p:cNvSpPr txBox="1"/>
            <p:nvPr/>
          </p:nvSpPr>
          <p:spPr bwMode="auto">
            <a:xfrm>
              <a:off x="6233410" y="5731133"/>
              <a:ext cx="2860064" cy="340650"/>
            </a:xfrm>
            <a:prstGeom prst="roundRect">
              <a:avLst/>
            </a:prstGeom>
            <a:solidFill>
              <a:srgbClr val="6E9658">
                <a:alpha val="84706"/>
              </a:srgb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400" b="1" dirty="0" smtClean="0">
                  <a:solidFill>
                    <a:schemeClr val="tx1"/>
                  </a:solidFill>
                  <a:latin typeface="Antique Olive" pitchFamily="34" charset="0"/>
                </a:rPr>
                <a:t>Braço do Rio Pequeno-Billings</a:t>
              </a:r>
              <a:endParaRPr lang="pt-BR" sz="1400" b="1" dirty="0">
                <a:solidFill>
                  <a:schemeClr val="tx1"/>
                </a:solidFill>
                <a:latin typeface="Antique Olive" pitchFamily="34" charset="0"/>
              </a:endParaRPr>
            </a:p>
          </p:txBody>
        </p:sp>
      </p:grpSp>
      <p:grpSp>
        <p:nvGrpSpPr>
          <p:cNvPr id="86" name="Grupo 194"/>
          <p:cNvGrpSpPr>
            <a:grpSpLocks/>
          </p:cNvGrpSpPr>
          <p:nvPr/>
        </p:nvGrpSpPr>
        <p:grpSpPr bwMode="auto">
          <a:xfrm>
            <a:off x="61909" y="5104956"/>
            <a:ext cx="5653090" cy="1638193"/>
            <a:chOff x="62482" y="5104963"/>
            <a:chExt cx="5653257" cy="1638668"/>
          </a:xfrm>
        </p:grpSpPr>
        <p:cxnSp>
          <p:nvCxnSpPr>
            <p:cNvPr id="87" name="Conector de seta reta 51"/>
            <p:cNvCxnSpPr>
              <a:cxnSpLocks noChangeShapeType="1"/>
              <a:stCxn id="89" idx="0"/>
            </p:cNvCxnSpPr>
            <p:nvPr/>
          </p:nvCxnSpPr>
          <p:spPr bwMode="auto">
            <a:xfrm flipH="1" flipV="1">
              <a:off x="4429830" y="5653257"/>
              <a:ext cx="357195" cy="511324"/>
            </a:xfrm>
            <a:prstGeom prst="straightConnector1">
              <a:avLst/>
            </a:prstGeom>
            <a:ln>
              <a:solidFill>
                <a:srgbClr val="005D7E"/>
              </a:solidFill>
              <a:headEnd type="none"/>
              <a:tailEnd type="oval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89" name="CaixaDeTexto 88"/>
            <p:cNvSpPr txBox="1"/>
            <p:nvPr/>
          </p:nvSpPr>
          <p:spPr bwMode="auto">
            <a:xfrm>
              <a:off x="3858310" y="6164581"/>
              <a:ext cx="1857429" cy="579050"/>
            </a:xfrm>
            <a:prstGeom prst="roundRect">
              <a:avLst/>
            </a:prstGeom>
            <a:solidFill>
              <a:srgbClr val="3A72B0">
                <a:alpha val="84706"/>
              </a:srgbClr>
            </a:solidFill>
            <a:ln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400" b="1" dirty="0" smtClean="0">
                  <a:solidFill>
                    <a:srgbClr val="FFFF00"/>
                  </a:solidFill>
                  <a:latin typeface="Antique Olive" pitchFamily="34" charset="0"/>
                </a:rPr>
                <a:t>São Lourencinho –ETA Embu-Guaçu</a:t>
              </a:r>
              <a:endParaRPr lang="pt-BR" sz="1400" b="1" dirty="0">
                <a:solidFill>
                  <a:srgbClr val="FFFF00"/>
                </a:solidFill>
                <a:latin typeface="Antique Olive" pitchFamily="34" charset="0"/>
              </a:endParaRPr>
            </a:p>
          </p:txBody>
        </p:sp>
        <p:cxnSp>
          <p:nvCxnSpPr>
            <p:cNvPr id="91" name="Conector de seta reta 22"/>
            <p:cNvCxnSpPr>
              <a:cxnSpLocks noChangeShapeType="1"/>
              <a:stCxn id="94" idx="3"/>
            </p:cNvCxnSpPr>
            <p:nvPr/>
          </p:nvCxnSpPr>
          <p:spPr bwMode="auto">
            <a:xfrm flipV="1">
              <a:off x="2988482" y="5445581"/>
              <a:ext cx="936504" cy="242086"/>
            </a:xfrm>
            <a:prstGeom prst="straightConnector1">
              <a:avLst/>
            </a:prstGeom>
            <a:ln>
              <a:solidFill>
                <a:srgbClr val="005D7E"/>
              </a:solidFill>
              <a:headEnd type="none"/>
              <a:tailEnd type="oval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2" name="Conector de seta reta 22"/>
            <p:cNvCxnSpPr>
              <a:cxnSpLocks noChangeShapeType="1"/>
              <a:stCxn id="95" idx="3"/>
            </p:cNvCxnSpPr>
            <p:nvPr/>
          </p:nvCxnSpPr>
          <p:spPr bwMode="auto">
            <a:xfrm>
              <a:off x="3204512" y="5275272"/>
              <a:ext cx="720474" cy="170308"/>
            </a:xfrm>
            <a:prstGeom prst="straightConnector1">
              <a:avLst/>
            </a:prstGeom>
            <a:ln>
              <a:solidFill>
                <a:srgbClr val="005D7E"/>
              </a:solidFill>
              <a:headEnd type="none"/>
              <a:tailEnd type="oval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94" name="CaixaDeTexto 93"/>
            <p:cNvSpPr txBox="1"/>
            <p:nvPr/>
          </p:nvSpPr>
          <p:spPr bwMode="auto">
            <a:xfrm>
              <a:off x="62483" y="5517358"/>
              <a:ext cx="2926000" cy="340618"/>
            </a:xfrm>
            <a:prstGeom prst="roundRect">
              <a:avLst/>
            </a:prstGeom>
            <a:solidFill>
              <a:srgbClr val="3A72B0">
                <a:alpha val="84706"/>
              </a:srgbClr>
            </a:solidFill>
            <a:ln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400" b="1" dirty="0" smtClean="0">
                  <a:solidFill>
                    <a:srgbClr val="FFFF00"/>
                  </a:solidFill>
                  <a:latin typeface="Antique Olive" pitchFamily="34" charset="0"/>
                </a:rPr>
                <a:t>Alto Juquiá (França–ETA Cotia)</a:t>
              </a:r>
              <a:endParaRPr lang="pt-BR" sz="1400" b="1" dirty="0">
                <a:solidFill>
                  <a:srgbClr val="FFFF00"/>
                </a:solidFill>
                <a:latin typeface="Antique Olive" pitchFamily="34" charset="0"/>
              </a:endParaRPr>
            </a:p>
          </p:txBody>
        </p:sp>
        <p:sp>
          <p:nvSpPr>
            <p:cNvPr id="95" name="CaixaDeTexto 94"/>
            <p:cNvSpPr txBox="1"/>
            <p:nvPr/>
          </p:nvSpPr>
          <p:spPr bwMode="auto">
            <a:xfrm>
              <a:off x="62482" y="5104963"/>
              <a:ext cx="3142030" cy="340618"/>
            </a:xfrm>
            <a:prstGeom prst="roundRect">
              <a:avLst/>
            </a:prstGeom>
            <a:solidFill>
              <a:srgbClr val="3A72B0">
                <a:alpha val="84706"/>
              </a:srgbClr>
            </a:solidFill>
            <a:ln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400" b="1" dirty="0" smtClean="0">
                  <a:solidFill>
                    <a:srgbClr val="FFFF00"/>
                  </a:solidFill>
                  <a:latin typeface="Antique Olive" pitchFamily="34" charset="0"/>
                </a:rPr>
                <a:t>São Lourenço (França–ETA Cotia)</a:t>
              </a:r>
              <a:endParaRPr lang="pt-BR" sz="1400" b="1" dirty="0">
                <a:solidFill>
                  <a:srgbClr val="FFFF00"/>
                </a:solidFill>
                <a:latin typeface="Antique Olive" pitchFamily="34" charset="0"/>
              </a:endParaRPr>
            </a:p>
          </p:txBody>
        </p:sp>
      </p:grpSp>
      <p:grpSp>
        <p:nvGrpSpPr>
          <p:cNvPr id="96" name="Grupo 95"/>
          <p:cNvGrpSpPr/>
          <p:nvPr/>
        </p:nvGrpSpPr>
        <p:grpSpPr>
          <a:xfrm>
            <a:off x="1614977" y="1575592"/>
            <a:ext cx="7425835" cy="2782095"/>
            <a:chOff x="1614978" y="1575592"/>
            <a:chExt cx="7425835" cy="2782095"/>
          </a:xfrm>
        </p:grpSpPr>
        <p:cxnSp>
          <p:nvCxnSpPr>
            <p:cNvPr id="97" name="Conector de seta reta 20"/>
            <p:cNvCxnSpPr>
              <a:cxnSpLocks noChangeShapeType="1"/>
              <a:stCxn id="110" idx="1"/>
            </p:cNvCxnSpPr>
            <p:nvPr/>
          </p:nvCxnSpPr>
          <p:spPr bwMode="auto">
            <a:xfrm flipH="1">
              <a:off x="4572006" y="2409032"/>
              <a:ext cx="3015100" cy="1173956"/>
            </a:xfrm>
            <a:prstGeom prst="straightConnector1">
              <a:avLst/>
            </a:prstGeom>
            <a:ln>
              <a:solidFill>
                <a:schemeClr val="accent6">
                  <a:lumMod val="50000"/>
                </a:schemeClr>
              </a:solidFill>
              <a:headEnd type="none"/>
              <a:tailEnd type="oval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98" name="Grupo 97"/>
            <p:cNvGrpSpPr/>
            <p:nvPr/>
          </p:nvGrpSpPr>
          <p:grpSpPr>
            <a:xfrm>
              <a:off x="1614978" y="1575592"/>
              <a:ext cx="7425835" cy="2782095"/>
              <a:chOff x="1614978" y="1575592"/>
              <a:chExt cx="7425835" cy="2782095"/>
            </a:xfrm>
          </p:grpSpPr>
          <p:cxnSp>
            <p:nvCxnSpPr>
              <p:cNvPr id="99" name="Conector de seta reta 20"/>
              <p:cNvCxnSpPr>
                <a:cxnSpLocks noChangeShapeType="1"/>
                <a:stCxn id="107" idx="2"/>
              </p:cNvCxnSpPr>
              <p:nvPr/>
            </p:nvCxnSpPr>
            <p:spPr bwMode="auto">
              <a:xfrm>
                <a:off x="2563193" y="1916112"/>
                <a:ext cx="1151559" cy="1870076"/>
              </a:xfrm>
              <a:prstGeom prst="straightConnector1">
                <a:avLst/>
              </a:prstGeom>
              <a:ln>
                <a:solidFill>
                  <a:schemeClr val="accent6">
                    <a:lumMod val="50000"/>
                  </a:schemeClr>
                </a:solidFill>
                <a:headEnd type="none"/>
                <a:tailEnd type="oval" w="med" len="med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0" name="Conector de seta reta 33"/>
              <p:cNvCxnSpPr>
                <a:cxnSpLocks noChangeShapeType="1"/>
              </p:cNvCxnSpPr>
              <p:nvPr/>
            </p:nvCxnSpPr>
            <p:spPr bwMode="auto">
              <a:xfrm flipH="1">
                <a:off x="3714754" y="2460625"/>
                <a:ext cx="500065" cy="1611313"/>
              </a:xfrm>
              <a:prstGeom prst="straightConnector1">
                <a:avLst/>
              </a:prstGeom>
              <a:ln>
                <a:solidFill>
                  <a:schemeClr val="accent6">
                    <a:lumMod val="50000"/>
                  </a:schemeClr>
                </a:solidFill>
                <a:headEnd type="none"/>
                <a:tailEnd type="oval" w="med" len="med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1" name="Conector de seta reta 33"/>
              <p:cNvCxnSpPr>
                <a:cxnSpLocks noChangeShapeType="1"/>
                <a:stCxn id="102" idx="1"/>
              </p:cNvCxnSpPr>
              <p:nvPr/>
            </p:nvCxnSpPr>
            <p:spPr bwMode="auto">
              <a:xfrm flipH="1">
                <a:off x="4214820" y="3258741"/>
                <a:ext cx="2734113" cy="1098946"/>
              </a:xfrm>
              <a:prstGeom prst="straightConnector1">
                <a:avLst/>
              </a:prstGeom>
              <a:ln>
                <a:solidFill>
                  <a:schemeClr val="accent6">
                    <a:lumMod val="50000"/>
                  </a:schemeClr>
                </a:solidFill>
                <a:headEnd type="none"/>
                <a:tailEnd type="oval" w="med" len="med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2" name="CaixaDeTexto 101"/>
              <p:cNvSpPr txBox="1"/>
              <p:nvPr/>
            </p:nvSpPr>
            <p:spPr bwMode="auto">
              <a:xfrm>
                <a:off x="6948933" y="3088481"/>
                <a:ext cx="2087564" cy="340519"/>
              </a:xfrm>
              <a:prstGeom prst="roundRect">
                <a:avLst/>
              </a:prstGeom>
              <a:solidFill>
                <a:srgbClr val="124288">
                  <a:alpha val="85000"/>
                </a:srgbClr>
              </a:solidFill>
              <a:ln/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400" b="1" dirty="0" err="1" smtClean="0">
                    <a:solidFill>
                      <a:srgbClr val="FFFF00"/>
                    </a:solidFill>
                    <a:latin typeface="Antique Olive" pitchFamily="34" charset="0"/>
                  </a:rPr>
                  <a:t>Barr</a:t>
                </a:r>
                <a:r>
                  <a:rPr lang="pt-BR" sz="1400" b="1" dirty="0" smtClean="0">
                    <a:solidFill>
                      <a:srgbClr val="FFFF00"/>
                    </a:solidFill>
                    <a:latin typeface="Antique Olive" pitchFamily="34" charset="0"/>
                  </a:rPr>
                  <a:t>. </a:t>
                </a:r>
                <a:r>
                  <a:rPr lang="pt-BR" sz="1400" b="1" dirty="0" err="1" smtClean="0">
                    <a:solidFill>
                      <a:srgbClr val="FFFF00"/>
                    </a:solidFill>
                    <a:latin typeface="Antique Olive" pitchFamily="34" charset="0"/>
                  </a:rPr>
                  <a:t>Jundiuvira</a:t>
                </a:r>
                <a:r>
                  <a:rPr lang="pt-BR" sz="1400" b="1" dirty="0" smtClean="0">
                    <a:solidFill>
                      <a:srgbClr val="FFFF00"/>
                    </a:solidFill>
                    <a:latin typeface="Antique Olive" pitchFamily="34" charset="0"/>
                  </a:rPr>
                  <a:t>-Piraí</a:t>
                </a:r>
                <a:endParaRPr lang="pt-BR" sz="1400" b="1" dirty="0">
                  <a:solidFill>
                    <a:srgbClr val="FFFF00"/>
                  </a:solidFill>
                  <a:latin typeface="Antique Olive" pitchFamily="34" charset="0"/>
                </a:endParaRPr>
              </a:p>
            </p:txBody>
          </p:sp>
          <p:cxnSp>
            <p:nvCxnSpPr>
              <p:cNvPr id="103" name="Conector de seta reta 33"/>
              <p:cNvCxnSpPr>
                <a:cxnSpLocks noChangeShapeType="1"/>
                <a:stCxn id="108" idx="1"/>
              </p:cNvCxnSpPr>
              <p:nvPr/>
            </p:nvCxnSpPr>
            <p:spPr bwMode="auto">
              <a:xfrm flipH="1">
                <a:off x="4572010" y="2827090"/>
                <a:ext cx="2530910" cy="1316284"/>
              </a:xfrm>
              <a:prstGeom prst="straightConnector1">
                <a:avLst/>
              </a:prstGeom>
              <a:ln>
                <a:solidFill>
                  <a:schemeClr val="accent6">
                    <a:lumMod val="50000"/>
                  </a:schemeClr>
                </a:solidFill>
                <a:headEnd type="none"/>
                <a:tailEnd type="oval" w="med" len="med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4" name="Conector de seta reta 20"/>
              <p:cNvCxnSpPr>
                <a:cxnSpLocks noChangeShapeType="1"/>
                <a:stCxn id="109" idx="2"/>
              </p:cNvCxnSpPr>
              <p:nvPr/>
            </p:nvCxnSpPr>
            <p:spPr bwMode="auto">
              <a:xfrm flipH="1">
                <a:off x="4572011" y="1916905"/>
                <a:ext cx="1831171" cy="1369219"/>
              </a:xfrm>
              <a:prstGeom prst="straightConnector1">
                <a:avLst/>
              </a:prstGeom>
              <a:ln>
                <a:solidFill>
                  <a:schemeClr val="accent6">
                    <a:lumMod val="50000"/>
                  </a:schemeClr>
                </a:solidFill>
                <a:headEnd type="none"/>
                <a:tailEnd type="oval" w="med" len="med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5" name="CaixaDeTexto 104"/>
              <p:cNvSpPr txBox="1"/>
              <p:nvPr/>
            </p:nvSpPr>
            <p:spPr bwMode="auto">
              <a:xfrm>
                <a:off x="3434720" y="2119313"/>
                <a:ext cx="1071564" cy="341312"/>
              </a:xfrm>
              <a:prstGeom prst="roundRect">
                <a:avLst/>
              </a:prstGeom>
              <a:solidFill>
                <a:srgbClr val="124288">
                  <a:alpha val="85000"/>
                </a:srgbClr>
              </a:solidFill>
              <a:ln/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>
                <a:sp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400" b="1" dirty="0" err="1" smtClean="0">
                    <a:solidFill>
                      <a:srgbClr val="FFFF00"/>
                    </a:solidFill>
                    <a:latin typeface="Antique Olive" pitchFamily="34" charset="0"/>
                  </a:rPr>
                  <a:t>Barr</a:t>
                </a:r>
                <a:r>
                  <a:rPr lang="pt-BR" sz="1400" b="1" dirty="0" smtClean="0">
                    <a:solidFill>
                      <a:srgbClr val="FFFF00"/>
                    </a:solidFill>
                    <a:latin typeface="Antique Olive" pitchFamily="34" charset="0"/>
                  </a:rPr>
                  <a:t>. Piraí</a:t>
                </a:r>
                <a:endParaRPr lang="pt-BR" sz="1400" b="1" dirty="0">
                  <a:solidFill>
                    <a:srgbClr val="FFFF00"/>
                  </a:solidFill>
                  <a:latin typeface="Antique Olive" pitchFamily="34" charset="0"/>
                </a:endParaRPr>
              </a:p>
            </p:txBody>
          </p:sp>
          <p:sp>
            <p:nvSpPr>
              <p:cNvPr id="107" name="CaixaDeTexto 106"/>
              <p:cNvSpPr txBox="1"/>
              <p:nvPr/>
            </p:nvSpPr>
            <p:spPr bwMode="auto">
              <a:xfrm>
                <a:off x="1614978" y="1575593"/>
                <a:ext cx="1896429" cy="340519"/>
              </a:xfrm>
              <a:prstGeom prst="roundRect">
                <a:avLst/>
              </a:prstGeom>
              <a:solidFill>
                <a:srgbClr val="124288">
                  <a:alpha val="85000"/>
                </a:srgbClr>
              </a:solidFill>
              <a:ln/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400" b="1" dirty="0" smtClean="0">
                    <a:solidFill>
                      <a:srgbClr val="FFFF00"/>
                    </a:solidFill>
                    <a:latin typeface="Antique Olive" pitchFamily="34" charset="0"/>
                  </a:rPr>
                  <a:t>Res. Capivari Mirim</a:t>
                </a:r>
                <a:endParaRPr lang="pt-BR" sz="1400" b="1" dirty="0">
                  <a:solidFill>
                    <a:srgbClr val="FFFF00"/>
                  </a:solidFill>
                  <a:latin typeface="Antique Olive" pitchFamily="34" charset="0"/>
                </a:endParaRPr>
              </a:p>
            </p:txBody>
          </p:sp>
          <p:sp>
            <p:nvSpPr>
              <p:cNvPr id="108" name="CaixaDeTexto 107"/>
              <p:cNvSpPr txBox="1"/>
              <p:nvPr/>
            </p:nvSpPr>
            <p:spPr bwMode="auto">
              <a:xfrm>
                <a:off x="7102920" y="2657227"/>
                <a:ext cx="1933577" cy="339725"/>
              </a:xfrm>
              <a:prstGeom prst="roundRect">
                <a:avLst/>
              </a:prstGeom>
              <a:solidFill>
                <a:srgbClr val="124288">
                  <a:alpha val="85000"/>
                </a:srgbClr>
              </a:solidFill>
              <a:ln/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>
                <a:sp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400" b="1" dirty="0" err="1" smtClean="0">
                    <a:solidFill>
                      <a:srgbClr val="FFFF00"/>
                    </a:solidFill>
                    <a:latin typeface="Antique Olive" pitchFamily="34" charset="0"/>
                  </a:rPr>
                  <a:t>Barr</a:t>
                </a:r>
                <a:r>
                  <a:rPr lang="pt-BR" sz="1400" b="1" dirty="0" smtClean="0">
                    <a:solidFill>
                      <a:srgbClr val="FFFF00"/>
                    </a:solidFill>
                    <a:latin typeface="Antique Olive" pitchFamily="34" charset="0"/>
                  </a:rPr>
                  <a:t>. Campo Limpo</a:t>
                </a:r>
                <a:endParaRPr lang="pt-BR" sz="1400" b="1" dirty="0">
                  <a:solidFill>
                    <a:srgbClr val="FFFF00"/>
                  </a:solidFill>
                  <a:latin typeface="Antique Olive" pitchFamily="34" charset="0"/>
                </a:endParaRPr>
              </a:p>
            </p:txBody>
          </p:sp>
          <p:sp>
            <p:nvSpPr>
              <p:cNvPr id="109" name="CaixaDeTexto 108"/>
              <p:cNvSpPr txBox="1"/>
              <p:nvPr/>
            </p:nvSpPr>
            <p:spPr bwMode="auto">
              <a:xfrm>
                <a:off x="5503862" y="1575593"/>
                <a:ext cx="1798639" cy="341312"/>
              </a:xfrm>
              <a:prstGeom prst="roundRect">
                <a:avLst/>
              </a:prstGeom>
              <a:solidFill>
                <a:srgbClr val="124288">
                  <a:alpha val="85000"/>
                </a:srgbClr>
              </a:solidFill>
              <a:ln/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>
                <a:sp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400" b="1" dirty="0" err="1" smtClean="0">
                    <a:solidFill>
                      <a:srgbClr val="FFFF00"/>
                    </a:solidFill>
                    <a:latin typeface="Antique Olive" pitchFamily="34" charset="0"/>
                  </a:rPr>
                  <a:t>Barr</a:t>
                </a:r>
                <a:r>
                  <a:rPr lang="pt-BR" sz="1400" b="1" dirty="0" smtClean="0">
                    <a:solidFill>
                      <a:srgbClr val="FFFF00"/>
                    </a:solidFill>
                    <a:latin typeface="Antique Olive" pitchFamily="34" charset="0"/>
                  </a:rPr>
                  <a:t>. Duas Pontes</a:t>
                </a:r>
                <a:endParaRPr lang="pt-BR" sz="1400" b="1" dirty="0">
                  <a:solidFill>
                    <a:srgbClr val="FFFF00"/>
                  </a:solidFill>
                  <a:latin typeface="Antique Olive" pitchFamily="34" charset="0"/>
                </a:endParaRPr>
              </a:p>
            </p:txBody>
          </p:sp>
          <p:sp>
            <p:nvSpPr>
              <p:cNvPr id="110" name="CaixaDeTexto 109"/>
              <p:cNvSpPr txBox="1"/>
              <p:nvPr/>
            </p:nvSpPr>
            <p:spPr bwMode="auto">
              <a:xfrm>
                <a:off x="7587106" y="2238376"/>
                <a:ext cx="1449390" cy="341312"/>
              </a:xfrm>
              <a:prstGeom prst="roundRect">
                <a:avLst/>
              </a:prstGeom>
              <a:solidFill>
                <a:srgbClr val="124288">
                  <a:alpha val="85000"/>
                </a:srgbClr>
              </a:solidFill>
              <a:ln/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>
                <a:sp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400" b="1" dirty="0" err="1" smtClean="0">
                    <a:solidFill>
                      <a:srgbClr val="FFFF00"/>
                    </a:solidFill>
                    <a:latin typeface="Antique Olive" pitchFamily="34" charset="0"/>
                  </a:rPr>
                  <a:t>Barr</a:t>
                </a:r>
                <a:r>
                  <a:rPr lang="pt-BR" sz="1400" b="1" dirty="0" smtClean="0">
                    <a:solidFill>
                      <a:srgbClr val="FFFF00"/>
                    </a:solidFill>
                    <a:latin typeface="Antique Olive" pitchFamily="34" charset="0"/>
                  </a:rPr>
                  <a:t>. Pedreira</a:t>
                </a:r>
                <a:endParaRPr lang="pt-BR" sz="1400" b="1" dirty="0">
                  <a:solidFill>
                    <a:srgbClr val="FFFF00"/>
                  </a:solidFill>
                  <a:latin typeface="Antique Olive" pitchFamily="34" charset="0"/>
                </a:endParaRPr>
              </a:p>
            </p:txBody>
          </p:sp>
          <p:cxnSp>
            <p:nvCxnSpPr>
              <p:cNvPr id="111" name="Conector de seta reta 20"/>
              <p:cNvCxnSpPr>
                <a:cxnSpLocks noChangeShapeType="1"/>
              </p:cNvCxnSpPr>
              <p:nvPr/>
            </p:nvCxnSpPr>
            <p:spPr bwMode="auto">
              <a:xfrm flipH="1">
                <a:off x="4091941" y="1916112"/>
                <a:ext cx="765811" cy="1832928"/>
              </a:xfrm>
              <a:prstGeom prst="straightConnector1">
                <a:avLst/>
              </a:prstGeom>
              <a:ln>
                <a:solidFill>
                  <a:schemeClr val="accent6">
                    <a:lumMod val="50000"/>
                  </a:schemeClr>
                </a:solidFill>
                <a:headEnd type="none"/>
                <a:tailEnd type="oval" w="med" len="med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2" name="CaixaDeTexto 111"/>
              <p:cNvSpPr txBox="1"/>
              <p:nvPr/>
            </p:nvSpPr>
            <p:spPr bwMode="auto">
              <a:xfrm>
                <a:off x="3624465" y="1575592"/>
                <a:ext cx="1763638" cy="340519"/>
              </a:xfrm>
              <a:prstGeom prst="roundRect">
                <a:avLst/>
              </a:prstGeom>
              <a:solidFill>
                <a:srgbClr val="124288">
                  <a:alpha val="85000"/>
                </a:srgbClr>
              </a:solidFill>
              <a:ln/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400" b="1" dirty="0" smtClean="0">
                    <a:solidFill>
                      <a:srgbClr val="FFFF00"/>
                    </a:solidFill>
                    <a:latin typeface="Antique Olive" pitchFamily="34" charset="0"/>
                  </a:rPr>
                  <a:t>Atibaia-Indaiatuba</a:t>
                </a:r>
                <a:endParaRPr lang="pt-BR" sz="1400" b="1" dirty="0">
                  <a:solidFill>
                    <a:srgbClr val="FFFF00"/>
                  </a:solidFill>
                  <a:latin typeface="Antique Olive" pitchFamily="34" charset="0"/>
                </a:endParaRPr>
              </a:p>
            </p:txBody>
          </p:sp>
          <p:cxnSp>
            <p:nvCxnSpPr>
              <p:cNvPr id="113" name="Conector de seta reta 25"/>
              <p:cNvCxnSpPr>
                <a:cxnSpLocks noChangeShapeType="1"/>
              </p:cNvCxnSpPr>
              <p:nvPr/>
            </p:nvCxnSpPr>
            <p:spPr bwMode="auto">
              <a:xfrm flipH="1">
                <a:off x="4572002" y="2000250"/>
                <a:ext cx="2915214" cy="1428750"/>
              </a:xfrm>
              <a:prstGeom prst="straightConnector1">
                <a:avLst/>
              </a:prstGeom>
              <a:ln>
                <a:solidFill>
                  <a:schemeClr val="accent6">
                    <a:lumMod val="50000"/>
                  </a:schemeClr>
                </a:solidFill>
                <a:headEnd type="none"/>
                <a:tailEnd type="oval" w="med" len="med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4" name="CaixaDeTexto 113"/>
              <p:cNvSpPr txBox="1"/>
              <p:nvPr/>
            </p:nvSpPr>
            <p:spPr bwMode="auto">
              <a:xfrm>
                <a:off x="7487216" y="1575593"/>
                <a:ext cx="1553597" cy="578882"/>
              </a:xfrm>
              <a:prstGeom prst="roundRect">
                <a:avLst/>
              </a:prstGeom>
              <a:solidFill>
                <a:srgbClr val="124288">
                  <a:alpha val="85000"/>
                </a:srgbClr>
              </a:solidFill>
              <a:ln/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defPPr>
                  <a:defRPr lang="pt-BR"/>
                </a:defPPr>
                <a:lvl1pPr algn="ctr">
                  <a:spcBef>
                    <a:spcPts val="0"/>
                  </a:spcBef>
                  <a:spcAft>
                    <a:spcPts val="0"/>
                  </a:spcAft>
                  <a:defRPr sz="1400" b="1">
                    <a:solidFill>
                      <a:srgbClr val="FFFF00"/>
                    </a:solidFill>
                    <a:latin typeface="Antique Olive" pitchFamily="34" charset="0"/>
                  </a:defRPr>
                </a:lvl1pPr>
              </a:lstStyle>
              <a:p>
                <a:pPr algn="l">
                  <a:defRPr/>
                </a:pPr>
                <a:r>
                  <a:rPr lang="pt-BR" dirty="0" err="1" smtClean="0"/>
                  <a:t>Barr</a:t>
                </a:r>
                <a:r>
                  <a:rPr lang="pt-BR" dirty="0" smtClean="0"/>
                  <a:t>. Pedreira-Atibaia-Jundiaí</a:t>
                </a:r>
                <a:endParaRPr lang="pt-BR" dirty="0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 txBox="1">
            <a:spLocks/>
          </p:cNvSpPr>
          <p:nvPr/>
        </p:nvSpPr>
        <p:spPr>
          <a:xfrm>
            <a:off x="0" y="792163"/>
            <a:ext cx="9144000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pt-BR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Estudos de Alternativas de Soluções</a:t>
            </a:r>
            <a:endParaRPr lang="pt-BR" sz="3200" b="1" dirty="0"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35496" y="1484784"/>
            <a:ext cx="8856984" cy="4464496"/>
          </a:xfrm>
          <a:prstGeom prst="rect">
            <a:avLst/>
          </a:prstGeom>
        </p:spPr>
        <p:txBody>
          <a:bodyPr/>
          <a:lstStyle>
            <a:defPPr>
              <a:defRPr lang="pt-BR"/>
            </a:defPPr>
            <a:lvl1pPr marL="341313" indent="-341313" algn="just" eaLnBrk="0" hangingPunc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2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  <a:lvl2pPr marL="741363" indent="-284163" eaLnBrk="0" hangingPunct="0">
              <a:spcBef>
                <a:spcPct val="20000"/>
              </a:spcBef>
              <a:buChar char="–"/>
              <a:defRPr sz="28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1413" indent="-227013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598613" indent="-227013" eaLnBrk="0" hangingPunct="0">
              <a:spcBef>
                <a:spcPct val="20000"/>
              </a:spcBef>
              <a:buChar char="–"/>
              <a:defRPr sz="2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5813" indent="-227013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462" indent="-228587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637" indent="-228587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8811" indent="-228587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5986" indent="-228587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pt-BR" sz="1800" b="1" dirty="0"/>
              <a:t>Alternativa de Solução: conjunto de estruturas hidráulicas que atendem, com o apoio do SSD, </a:t>
            </a:r>
            <a:r>
              <a:rPr lang="pt-BR" sz="1800" b="1" dirty="0" smtClean="0"/>
              <a:t>às </a:t>
            </a:r>
            <a:r>
              <a:rPr lang="pt-BR" sz="1800" b="1" dirty="0"/>
              <a:t>demandas no limite das falhas consideradas aceitáveis</a:t>
            </a:r>
          </a:p>
          <a:p>
            <a:pPr marL="796926" lvl="1" indent="-341313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CFFFF"/>
              </a:buClr>
              <a:buSzPct val="90000"/>
              <a:buBlip>
                <a:blip r:embed="rId2"/>
              </a:buBlip>
              <a:defRPr/>
            </a:pPr>
            <a:r>
              <a:rPr lang="pt-BR" sz="1700" dirty="0">
                <a:solidFill>
                  <a:srgbClr val="FFFFFF"/>
                </a:solidFill>
                <a:latin typeface="Arial"/>
              </a:rPr>
              <a:t>Foram estudadas, </a:t>
            </a:r>
            <a:r>
              <a:rPr lang="pt-BR" sz="1700" dirty="0" err="1">
                <a:solidFill>
                  <a:srgbClr val="FFFFFF"/>
                </a:solidFill>
                <a:latin typeface="Arial"/>
              </a:rPr>
              <a:t>prédimensionadas</a:t>
            </a:r>
            <a:r>
              <a:rPr lang="pt-BR" sz="1700" dirty="0">
                <a:solidFill>
                  <a:srgbClr val="FFFFFF"/>
                </a:solidFill>
                <a:latin typeface="Arial"/>
              </a:rPr>
              <a:t> e orçadas </a:t>
            </a:r>
            <a:r>
              <a:rPr lang="pt-BR" sz="1700" dirty="0" smtClean="0">
                <a:solidFill>
                  <a:srgbClr val="FFFFFF"/>
                </a:solidFill>
                <a:latin typeface="Arial"/>
              </a:rPr>
              <a:t>todas as </a:t>
            </a:r>
            <a:r>
              <a:rPr lang="pt-BR" sz="1700" dirty="0">
                <a:solidFill>
                  <a:srgbClr val="FFFFFF"/>
                </a:solidFill>
                <a:latin typeface="Arial"/>
              </a:rPr>
              <a:t>estruturas hidráulicas </a:t>
            </a:r>
            <a:r>
              <a:rPr lang="pt-BR" sz="1700" dirty="0" smtClean="0">
                <a:solidFill>
                  <a:srgbClr val="FFFFFF"/>
                </a:solidFill>
                <a:latin typeface="Arial"/>
              </a:rPr>
              <a:t>propostas (chamadas </a:t>
            </a:r>
            <a:r>
              <a:rPr lang="pt-BR" sz="1700" dirty="0">
                <a:solidFill>
                  <a:srgbClr val="FFFFFF"/>
                </a:solidFill>
                <a:latin typeface="Arial"/>
              </a:rPr>
              <a:t>de esquemas hidráulicos);</a:t>
            </a:r>
          </a:p>
          <a:p>
            <a:pPr marL="796926" lvl="1" indent="-341313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CFFFF"/>
              </a:buClr>
              <a:buSzPct val="90000"/>
              <a:buBlip>
                <a:blip r:embed="rId2"/>
              </a:buBlip>
              <a:defRPr/>
            </a:pPr>
            <a:r>
              <a:rPr lang="pt-BR" sz="1700" dirty="0">
                <a:solidFill>
                  <a:srgbClr val="FFFFFF"/>
                </a:solidFill>
                <a:latin typeface="Arial"/>
              </a:rPr>
              <a:t> A busca da solução se inicia pela definição da estrutura hidráulica principal (esquema hidráulico âncora, ou  esquema hidráulico de grande porte);</a:t>
            </a:r>
          </a:p>
          <a:p>
            <a:pPr marL="796926" lvl="1" indent="-341313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CFFFF"/>
              </a:buClr>
              <a:buSzPct val="90000"/>
              <a:buBlip>
                <a:blip r:embed="rId2"/>
              </a:buBlip>
              <a:defRPr/>
            </a:pPr>
            <a:r>
              <a:rPr lang="pt-BR" sz="1700" dirty="0">
                <a:solidFill>
                  <a:srgbClr val="FFFFFF"/>
                </a:solidFill>
                <a:latin typeface="Arial"/>
              </a:rPr>
              <a:t>Inclusão sucessiva, pelo Método da Dicotomia (Iteração linear), de estruturas hidráulicas complementares até que todas as zonas de demanda apresentem falhas aceitáveis;</a:t>
            </a:r>
          </a:p>
          <a:p>
            <a:pPr marL="796926" lvl="1" indent="-341313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CFFFF"/>
              </a:buClr>
              <a:buSzPct val="90000"/>
              <a:buBlip>
                <a:blip r:embed="rId2"/>
              </a:buBlip>
              <a:defRPr/>
            </a:pPr>
            <a:r>
              <a:rPr lang="pt-BR" sz="1700" dirty="0">
                <a:solidFill>
                  <a:srgbClr val="FFFFFF"/>
                </a:solidFill>
                <a:latin typeface="Arial"/>
              </a:rPr>
              <a:t>Checagem das vazões de restrição, níveis dos reservatórios e de outros critérios </a:t>
            </a:r>
            <a:r>
              <a:rPr lang="pt-BR" sz="1700" dirty="0" smtClean="0">
                <a:solidFill>
                  <a:srgbClr val="FFFFFF"/>
                </a:solidFill>
                <a:latin typeface="Arial"/>
              </a:rPr>
              <a:t>operacionais.</a:t>
            </a:r>
            <a:endParaRPr lang="pt-BR" sz="1700" dirty="0">
              <a:solidFill>
                <a:srgbClr val="FFFFFF"/>
              </a:solidFill>
              <a:latin typeface="Arial"/>
            </a:endParaRP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pt-BR" sz="1800" b="1" dirty="0" smtClean="0">
                <a:solidFill>
                  <a:srgbClr val="FFFF00"/>
                </a:solidFill>
              </a:rPr>
              <a:t>Após centenas de simulações, ficaram configuradas 10 alternativas de soluções, os chamados Arranjos Alternativos.</a:t>
            </a:r>
            <a:endParaRPr lang="pt-BR" sz="1800" b="1" dirty="0" smtClean="0"/>
          </a:p>
          <a:p>
            <a:pPr marL="0" indent="0">
              <a:lnSpc>
                <a:spcPct val="100000"/>
              </a:lnSpc>
              <a:buNone/>
            </a:pPr>
            <a:endParaRPr lang="pt-BR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978447320"/>
              </p:ext>
            </p:extLst>
          </p:nvPr>
        </p:nvGraphicFramePr>
        <p:xfrm>
          <a:off x="1" y="1484784"/>
          <a:ext cx="9143995" cy="4864198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2555775"/>
                <a:gridCol w="658822"/>
                <a:gridCol w="658822"/>
                <a:gridCol w="658822"/>
                <a:gridCol w="658822"/>
                <a:gridCol w="658822"/>
                <a:gridCol w="658822"/>
                <a:gridCol w="658822"/>
                <a:gridCol w="658822"/>
                <a:gridCol w="658822"/>
                <a:gridCol w="658822"/>
              </a:tblGrid>
              <a:tr h="26771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Esquemas</a:t>
                      </a:r>
                      <a:endParaRPr lang="pt-BR" sz="9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428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Arranjo 1</a:t>
                      </a:r>
                      <a:endParaRPr lang="pt-BR" sz="9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428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Arranjo 1A</a:t>
                      </a:r>
                      <a:endParaRPr lang="pt-BR" sz="9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428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Arranjo 2</a:t>
                      </a:r>
                      <a:endParaRPr lang="pt-BR" sz="9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428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Arranjo 3</a:t>
                      </a:r>
                      <a:endParaRPr lang="pt-BR" sz="9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428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Arranjo 4</a:t>
                      </a:r>
                      <a:endParaRPr lang="pt-BR" sz="9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428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Arranjo 5</a:t>
                      </a:r>
                      <a:endParaRPr lang="pt-BR" sz="9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428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Arranjo 6</a:t>
                      </a:r>
                      <a:endParaRPr lang="pt-BR" sz="9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428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Arranjo 7</a:t>
                      </a:r>
                      <a:endParaRPr lang="pt-BR" sz="9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428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Arranjo 8</a:t>
                      </a:r>
                      <a:endParaRPr lang="pt-BR" sz="9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428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Arranjo 9</a:t>
                      </a:r>
                      <a:endParaRPr lang="pt-BR" sz="9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4288"/>
                    </a:solidFill>
                  </a:tcPr>
                </a:tc>
              </a:tr>
              <a:tr h="234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0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Itatinga – </a:t>
                      </a:r>
                      <a:r>
                        <a:rPr lang="pt-BR" sz="1000" dirty="0" err="1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Itapanhaú</a:t>
                      </a:r>
                      <a:endParaRPr lang="pt-BR" sz="10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4,63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4,63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4,58</a:t>
                      </a:r>
                      <a:endParaRPr lang="pt-BR" sz="1100" b="1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4,59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4,46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4,67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4,56</a:t>
                      </a:r>
                      <a:endParaRPr lang="pt-BR" sz="1100" b="1" kern="12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4,57</a:t>
                      </a:r>
                      <a:endParaRPr lang="pt-BR" sz="1100" b="1" kern="12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34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0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Braço do Rio Pequeno -Billings</a:t>
                      </a:r>
                      <a:endParaRPr lang="pt-BR" sz="10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2,23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2,23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2,14</a:t>
                      </a:r>
                      <a:endParaRPr lang="pt-BR" sz="1100" b="1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2,23</a:t>
                      </a:r>
                      <a:endParaRPr lang="pt-BR" sz="1100" b="1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2,27</a:t>
                      </a:r>
                      <a:endParaRPr lang="pt-BR" sz="1100" b="1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1,19</a:t>
                      </a:r>
                      <a:endParaRPr lang="pt-BR" sz="1100" b="1" kern="12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1,15</a:t>
                      </a:r>
                      <a:endParaRPr lang="pt-BR" sz="1100" b="1" kern="12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34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0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Alto Juquiá (França - ETA Cotia)</a:t>
                      </a:r>
                      <a:endParaRPr lang="pt-BR" sz="10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11,72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>
                        <a:solidFill>
                          <a:srgbClr val="134E4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>
                        <a:solidFill>
                          <a:srgbClr val="134E4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>
                        <a:solidFill>
                          <a:srgbClr val="134E4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10,28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10,25</a:t>
                      </a:r>
                      <a:endParaRPr lang="pt-BR" sz="1100" b="1" kern="12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pt-BR" sz="1100" b="1" kern="12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34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0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São Lourenço (França – ETA Cotia)</a:t>
                      </a:r>
                      <a:endParaRPr lang="pt-BR" sz="10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4,70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4,70</a:t>
                      </a:r>
                      <a:endParaRPr lang="pt-BR" sz="1100" b="1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4,70</a:t>
                      </a:r>
                      <a:endParaRPr lang="pt-BR" sz="1100" b="1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>
                        <a:solidFill>
                          <a:srgbClr val="134E4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4,70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4,70</a:t>
                      </a:r>
                      <a:endParaRPr lang="pt-BR" sz="1100" b="1" kern="12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4,70</a:t>
                      </a:r>
                      <a:endParaRPr lang="pt-BR" sz="1100" b="1" kern="12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34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0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São Lourencinho – ETA Embu Guaçu - Alto Sorocaba</a:t>
                      </a:r>
                      <a:endParaRPr lang="pt-BR" sz="10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16,42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>
                        <a:solidFill>
                          <a:srgbClr val="134E4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>
                        <a:solidFill>
                          <a:srgbClr val="134E4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pt-BR" sz="1100" b="1" kern="12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pt-BR" sz="1100" b="1" kern="12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34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000" dirty="0" err="1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Jaguari</a:t>
                      </a:r>
                      <a:r>
                        <a:rPr lang="pt-BR" sz="10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– Atibainha</a:t>
                      </a:r>
                      <a:endParaRPr lang="pt-BR" sz="10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4,14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5,13</a:t>
                      </a:r>
                      <a:endParaRPr lang="pt-BR" sz="1100" b="1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1,29</a:t>
                      </a:r>
                      <a:endParaRPr lang="pt-BR" sz="1100" b="1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3,98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1,45</a:t>
                      </a:r>
                      <a:endParaRPr lang="pt-BR" sz="1100" b="1" kern="12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pt-BR" sz="1100" b="1" kern="12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34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0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Guararema - </a:t>
                      </a:r>
                      <a:r>
                        <a:rPr lang="pt-BR" sz="1000" dirty="0" err="1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Biritiba</a:t>
                      </a:r>
                      <a:endParaRPr lang="pt-BR" sz="10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>
                        <a:solidFill>
                          <a:srgbClr val="134E4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4,69</a:t>
                      </a:r>
                      <a:endParaRPr lang="pt-BR" sz="1100" b="1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4,24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pt-BR" sz="1100" b="1" kern="12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pt-BR" sz="1100" b="1" kern="12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34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0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Barragem Piraí</a:t>
                      </a:r>
                      <a:endParaRPr lang="pt-BR" sz="10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1,33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1,33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1,33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1,33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>
                        <a:solidFill>
                          <a:srgbClr val="134E4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>
                        <a:solidFill>
                          <a:srgbClr val="134E4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1,33</a:t>
                      </a:r>
                      <a:endParaRPr lang="pt-BR" sz="1100" b="1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1,23</a:t>
                      </a:r>
                      <a:endParaRPr lang="pt-BR" sz="1100" b="1" kern="12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1,23</a:t>
                      </a:r>
                      <a:endParaRPr lang="pt-BR" sz="1100" b="1" kern="12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34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0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Barragem </a:t>
                      </a:r>
                      <a:r>
                        <a:rPr lang="pt-BR" sz="1000" dirty="0" err="1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Jundiuvira</a:t>
                      </a:r>
                      <a:r>
                        <a:rPr lang="pt-BR" sz="10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-Piraí</a:t>
                      </a:r>
                      <a:endParaRPr lang="pt-BR" sz="10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0,80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0,80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0,80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pt-BR" sz="1100" b="1" kern="12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pt-BR" sz="1100" b="1" kern="12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34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0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Barragem Campo Limpo</a:t>
                      </a:r>
                      <a:endParaRPr lang="pt-BR" sz="10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0,76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0,76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0,76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0,76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pt-BR" sz="1100" b="1" kern="12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pt-BR" sz="1100" b="1" kern="12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34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0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Barragens Pedreira e Duas Pontes</a:t>
                      </a:r>
                      <a:endParaRPr lang="pt-BR" sz="10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4,42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4,42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4,63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3,17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4,47</a:t>
                      </a:r>
                      <a:endParaRPr lang="pt-BR" sz="1100" b="1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4,71</a:t>
                      </a:r>
                      <a:endParaRPr lang="pt-BR" sz="1100" b="1" kern="12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4,72</a:t>
                      </a:r>
                      <a:endParaRPr lang="pt-BR" sz="1100" b="1" kern="12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34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0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Atibaia - Indaiatuba</a:t>
                      </a:r>
                      <a:endParaRPr lang="pt-BR" sz="10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1,00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pt-BR" sz="1100" b="1" kern="12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pt-BR" sz="1100" b="1" kern="12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34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0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Atibaia – Rio Jundiaí</a:t>
                      </a:r>
                      <a:endParaRPr lang="pt-BR" sz="10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0,20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0,20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0,20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0,20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pt-BR" sz="1100" b="1" kern="12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pt-BR" sz="1100" b="1" kern="12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34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000" dirty="0" err="1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Jurumirim</a:t>
                      </a:r>
                      <a:r>
                        <a:rPr lang="pt-BR" sz="10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– ETA Cotia</a:t>
                      </a:r>
                      <a:endParaRPr lang="pt-BR" sz="10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>
                        <a:solidFill>
                          <a:srgbClr val="134E4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>
                        <a:solidFill>
                          <a:srgbClr val="134E4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9,80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15,75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6,76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11,66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12,39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pt-BR" sz="1100" b="1" kern="12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11,20</a:t>
                      </a:r>
                      <a:endParaRPr lang="pt-BR" sz="1100" b="1" kern="12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34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000" dirty="0" err="1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Sarapuí</a:t>
                      </a:r>
                      <a:r>
                        <a:rPr lang="pt-BR" sz="10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-Sorocaba – Salto – Reservatório Piraí - Indaiatuba</a:t>
                      </a:r>
                      <a:endParaRPr lang="pt-BR" sz="10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>
                        <a:solidFill>
                          <a:srgbClr val="134E4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>
                        <a:solidFill>
                          <a:srgbClr val="134E4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0,54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0,54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0,54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pt-BR" sz="1100" b="1" kern="12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pt-BR" sz="1100" b="1" kern="12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34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000" dirty="0" err="1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Sarapuí</a:t>
                      </a:r>
                      <a:r>
                        <a:rPr lang="pt-BR" sz="10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- Sorocaba – Salto – Reservatório Piraí</a:t>
                      </a:r>
                      <a:endParaRPr lang="pt-BR" sz="10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>
                        <a:solidFill>
                          <a:srgbClr val="134E4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>
                        <a:solidFill>
                          <a:srgbClr val="134E4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>
                        <a:solidFill>
                          <a:srgbClr val="134E4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0,26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pt-BR" sz="1100" b="1" kern="12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pt-BR" sz="1100" b="1" kern="12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34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0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Reservatório Cabreúva - Barueri</a:t>
                      </a:r>
                      <a:endParaRPr lang="pt-BR" sz="10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incluso no 12,39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pt-BR" sz="1100" b="1" kern="12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pt-BR" sz="1100" b="1" kern="12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34000">
                <a:tc>
                  <a:txBody>
                    <a:bodyPr/>
                    <a:lstStyle/>
                    <a:p>
                      <a:pPr marL="0" algn="l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000" b="1" kern="1200" dirty="0" err="1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Barr</a:t>
                      </a:r>
                      <a:r>
                        <a:rPr lang="pt-BR" sz="1000" b="1" kern="12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. Pedreira – R. Atibaia – R. Jundiaí – Indaiatuba</a:t>
                      </a:r>
                      <a:endParaRPr lang="pt-BR" sz="1000" b="1" kern="12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1,69</a:t>
                      </a:r>
                      <a:endParaRPr lang="pt-BR" sz="1100" b="1" kern="12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1,64</a:t>
                      </a:r>
                      <a:endParaRPr lang="pt-BR" sz="1100" b="1" kern="12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5" name="Título 3"/>
          <p:cNvSpPr txBox="1">
            <a:spLocks/>
          </p:cNvSpPr>
          <p:nvPr/>
        </p:nvSpPr>
        <p:spPr>
          <a:xfrm>
            <a:off x="0" y="792163"/>
            <a:ext cx="9144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pt-BR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Composição das 10 Soluções (Arranjos)</a:t>
            </a:r>
          </a:p>
          <a:p>
            <a:pPr algn="ctr" eaLnBrk="0" hangingPunct="0">
              <a:defRPr/>
            </a:pPr>
            <a:r>
              <a:rPr lang="pt-BR" sz="16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2035 - vazões médias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ela 1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514056881"/>
              </p:ext>
            </p:extLst>
          </p:nvPr>
        </p:nvGraphicFramePr>
        <p:xfrm>
          <a:off x="1" y="1484784"/>
          <a:ext cx="9143995" cy="4864198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2555775"/>
                <a:gridCol w="658822"/>
                <a:gridCol w="658822"/>
                <a:gridCol w="658822"/>
                <a:gridCol w="658822"/>
                <a:gridCol w="658822"/>
                <a:gridCol w="658822"/>
                <a:gridCol w="658822"/>
                <a:gridCol w="658822"/>
                <a:gridCol w="658822"/>
                <a:gridCol w="658822"/>
              </a:tblGrid>
              <a:tr h="267718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Esquemas</a:t>
                      </a:r>
                      <a:endParaRPr lang="pt-BR" sz="9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428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pt-BR" sz="9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Arranjo 1</a:t>
                      </a:r>
                      <a:endParaRPr lang="pt-BR" sz="9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428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pt-BR" sz="9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Arranjo 1A</a:t>
                      </a:r>
                      <a:endParaRPr lang="pt-BR" sz="9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428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pt-BR" sz="9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Arranjo 2</a:t>
                      </a:r>
                      <a:endParaRPr lang="pt-BR" sz="9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428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pt-BR" sz="9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Arranjo 3</a:t>
                      </a:r>
                      <a:endParaRPr lang="pt-BR" sz="9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428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pt-BR" sz="9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Arranjo 4</a:t>
                      </a:r>
                      <a:endParaRPr lang="pt-BR" sz="9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428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pt-BR" sz="9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Arranjo 5</a:t>
                      </a:r>
                      <a:endParaRPr lang="pt-BR" sz="9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428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pt-BR" sz="9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Arranjo 6</a:t>
                      </a:r>
                      <a:endParaRPr lang="pt-BR" sz="9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428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pt-BR" sz="9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Arranjo 7</a:t>
                      </a:r>
                      <a:endParaRPr lang="pt-BR" sz="9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428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pt-BR" sz="9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Arranjo 8</a:t>
                      </a:r>
                      <a:endParaRPr lang="pt-BR" sz="9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428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pt-BR" sz="9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Arranjo 9</a:t>
                      </a:r>
                      <a:endParaRPr lang="pt-BR" sz="9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4288"/>
                    </a:solidFill>
                  </a:tcPr>
                </a:tc>
              </a:tr>
              <a:tr h="234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0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Itatinga – </a:t>
                      </a:r>
                      <a:r>
                        <a:rPr lang="pt-BR" sz="1000" dirty="0" err="1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Itapanhaú</a:t>
                      </a:r>
                      <a:endParaRPr lang="pt-BR" sz="10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4,90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4,90</a:t>
                      </a:r>
                    </a:p>
                  </a:txBody>
                  <a:tcPr marL="27415" marR="27415" marT="0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4,90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4,90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4,90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4,90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4,90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4,90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  <a:tr h="234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0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Braço do Rio Pequeno -Billings</a:t>
                      </a:r>
                      <a:endParaRPr lang="pt-BR" sz="10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3,50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3,50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3,50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3,50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3,50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3,50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3,50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  <a:tr h="234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0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Alto Juquiá (França - ETA Cotia)</a:t>
                      </a:r>
                      <a:endParaRPr lang="pt-BR" sz="10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16,50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kern="120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kern="120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15,00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15,00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34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0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São Lourenço (França – ETA Cotia)</a:t>
                      </a:r>
                      <a:endParaRPr lang="pt-BR" sz="10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kern="1200" dirty="0" smtClean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4,70</a:t>
                      </a:r>
                    </a:p>
                  </a:txBody>
                  <a:tcPr marL="27415" marR="27415" marT="0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4,70</a:t>
                      </a:r>
                    </a:p>
                  </a:txBody>
                  <a:tcPr marL="27415" marR="27415" marT="0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4,70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  <a:tr h="234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0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São Lourencinho – ETA Embu Guaçu - Alto Sorocaba</a:t>
                      </a:r>
                      <a:endParaRPr lang="pt-BR" sz="10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16,50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kern="120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34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000" dirty="0" err="1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Jaguari</a:t>
                      </a:r>
                      <a:r>
                        <a:rPr lang="pt-BR" sz="10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– Atibainha</a:t>
                      </a:r>
                      <a:endParaRPr lang="pt-BR" sz="10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6,00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8,50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2,00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7,00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2,00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34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0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Guararema - </a:t>
                      </a:r>
                      <a:r>
                        <a:rPr lang="pt-BR" sz="1000" dirty="0" err="1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Biritiba</a:t>
                      </a:r>
                      <a:endParaRPr lang="pt-BR" sz="10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kern="120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5,00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5,00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34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0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Barragem Piraí</a:t>
                      </a:r>
                      <a:endParaRPr lang="pt-BR" sz="10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1,33</a:t>
                      </a:r>
                    </a:p>
                  </a:txBody>
                  <a:tcPr marL="27415" marR="27415" marT="0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1,33</a:t>
                      </a:r>
                    </a:p>
                  </a:txBody>
                  <a:tcPr marL="27415" marR="27415" marT="0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1,33</a:t>
                      </a:r>
                    </a:p>
                  </a:txBody>
                  <a:tcPr marL="27415" marR="27415" marT="0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1,33</a:t>
                      </a:r>
                    </a:p>
                  </a:txBody>
                  <a:tcPr marL="27415" marR="27415" marT="0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kern="120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kern="120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1,33</a:t>
                      </a:r>
                    </a:p>
                  </a:txBody>
                  <a:tcPr marL="27415" marR="27415" marT="0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1,33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1,33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  <a:tr h="234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0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Barragem </a:t>
                      </a:r>
                      <a:r>
                        <a:rPr lang="pt-BR" sz="1000" dirty="0" err="1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Jundiuvira</a:t>
                      </a:r>
                      <a:r>
                        <a:rPr lang="pt-BR" sz="10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-Piraí</a:t>
                      </a:r>
                      <a:endParaRPr lang="pt-BR" sz="10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0,80</a:t>
                      </a:r>
                    </a:p>
                  </a:txBody>
                  <a:tcPr marL="27415" marR="27415" marT="0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0,80</a:t>
                      </a:r>
                    </a:p>
                  </a:txBody>
                  <a:tcPr marL="27415" marR="27415" marT="0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0,80</a:t>
                      </a:r>
                    </a:p>
                  </a:txBody>
                  <a:tcPr marL="27415" marR="27415" marT="0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34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0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Barragem Campo Limpo</a:t>
                      </a:r>
                      <a:endParaRPr lang="pt-BR" sz="10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0,76</a:t>
                      </a:r>
                    </a:p>
                  </a:txBody>
                  <a:tcPr marL="27415" marR="27415" marT="0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0,76</a:t>
                      </a:r>
                    </a:p>
                  </a:txBody>
                  <a:tcPr marL="27415" marR="27415" marT="0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0,76</a:t>
                      </a:r>
                    </a:p>
                  </a:txBody>
                  <a:tcPr marL="27415" marR="27415" marT="0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0,76</a:t>
                      </a:r>
                    </a:p>
                  </a:txBody>
                  <a:tcPr marL="27415" marR="27415" marT="0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34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0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Barragens Pedreira e Duas Pontes</a:t>
                      </a:r>
                      <a:endParaRPr lang="pt-BR" sz="10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7,70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7,70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7,70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7,70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7,70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7,70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7,70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  <a:tr h="234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0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Atibaia - Indaiatuba</a:t>
                      </a:r>
                      <a:endParaRPr lang="pt-BR" sz="10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1,00</a:t>
                      </a:r>
                    </a:p>
                  </a:txBody>
                  <a:tcPr marL="27415" marR="27415" marT="0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34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0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Atibaia – Rio Jundiaí</a:t>
                      </a:r>
                      <a:endParaRPr lang="pt-BR" sz="10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0,20</a:t>
                      </a:r>
                    </a:p>
                  </a:txBody>
                  <a:tcPr marL="27415" marR="27415" marT="0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0,20</a:t>
                      </a:r>
                    </a:p>
                  </a:txBody>
                  <a:tcPr marL="27415" marR="27415" marT="0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0,20</a:t>
                      </a:r>
                    </a:p>
                  </a:txBody>
                  <a:tcPr marL="27415" marR="27415" marT="0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0,20</a:t>
                      </a:r>
                    </a:p>
                  </a:txBody>
                  <a:tcPr marL="27415" marR="27415" marT="0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34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000" dirty="0" err="1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Jurumirim</a:t>
                      </a:r>
                      <a:r>
                        <a:rPr lang="pt-BR" sz="10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– ETA Cotia</a:t>
                      </a:r>
                      <a:endParaRPr lang="pt-BR" sz="10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kern="120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kern="120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11,00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17,50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7,50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13,00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14,00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13,00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  <a:tr h="234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000" dirty="0" err="1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Sarapuí</a:t>
                      </a:r>
                      <a:r>
                        <a:rPr lang="pt-BR" sz="10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-Sorocaba – Salto – Reservatório Piraí - Indaiatuba</a:t>
                      </a:r>
                      <a:endParaRPr lang="pt-BR" sz="10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kern="120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kern="120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0,70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0,70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0,70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34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000" dirty="0" err="1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Sarapuí</a:t>
                      </a:r>
                      <a:r>
                        <a:rPr lang="pt-BR" sz="10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- Sorocaba – Salto – Reservatório Piraí</a:t>
                      </a:r>
                      <a:endParaRPr lang="pt-BR" sz="10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kern="120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kern="120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kern="120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0,70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34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0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Reservatório Cabreúva - Barueri</a:t>
                      </a:r>
                      <a:endParaRPr lang="pt-BR" sz="10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incluso no 14,00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34000">
                <a:tc>
                  <a:txBody>
                    <a:bodyPr/>
                    <a:lstStyle/>
                    <a:p>
                      <a:pPr marL="0" algn="l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000" b="1" kern="1200" dirty="0" err="1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Barr</a:t>
                      </a:r>
                      <a:r>
                        <a:rPr lang="pt-BR" sz="1000" b="1" kern="12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. Pedreira – R. Atibaia – R. Jundiaí – Indaiatuba</a:t>
                      </a:r>
                      <a:endParaRPr lang="pt-BR" sz="1000" b="1" kern="12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3,00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3,00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5" name="Título 3"/>
          <p:cNvSpPr txBox="1">
            <a:spLocks/>
          </p:cNvSpPr>
          <p:nvPr/>
        </p:nvSpPr>
        <p:spPr>
          <a:xfrm>
            <a:off x="0" y="792163"/>
            <a:ext cx="9144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pt-BR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Pré-dimensionamento dos 10 Arranjos</a:t>
            </a:r>
          </a:p>
          <a:p>
            <a:pPr algn="ctr" eaLnBrk="0" hangingPunct="0">
              <a:defRPr/>
            </a:pPr>
            <a:r>
              <a:rPr lang="pt-BR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2035 – Capacidade instalada</a:t>
            </a:r>
            <a:endParaRPr lang="pt-BR" sz="16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6371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583093418"/>
              </p:ext>
            </p:extLst>
          </p:nvPr>
        </p:nvGraphicFramePr>
        <p:xfrm>
          <a:off x="0" y="1484784"/>
          <a:ext cx="9141286" cy="5141441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2555776"/>
                <a:gridCol w="658551"/>
                <a:gridCol w="658551"/>
                <a:gridCol w="658551"/>
                <a:gridCol w="658551"/>
                <a:gridCol w="658551"/>
                <a:gridCol w="658551"/>
                <a:gridCol w="658551"/>
                <a:gridCol w="658551"/>
                <a:gridCol w="658551"/>
                <a:gridCol w="658551"/>
              </a:tblGrid>
              <a:tr h="267718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Esquemas</a:t>
                      </a:r>
                      <a:endParaRPr lang="pt-BR" sz="9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428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pt-BR" sz="9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Arranjo 1</a:t>
                      </a:r>
                      <a:endParaRPr lang="pt-BR" sz="9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428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pt-BR" sz="90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Arranjo 1A</a:t>
                      </a:r>
                      <a:endParaRPr lang="pt-BR" sz="9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428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pt-BR" sz="90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Arranjo 2</a:t>
                      </a:r>
                      <a:endParaRPr lang="pt-BR" sz="9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428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pt-BR" sz="90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Arranjo 3</a:t>
                      </a:r>
                      <a:endParaRPr lang="pt-BR" sz="9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428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pt-BR" sz="90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Arranjo 4</a:t>
                      </a:r>
                      <a:endParaRPr lang="pt-BR" sz="9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428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pt-BR" sz="90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Arranjo 5</a:t>
                      </a:r>
                      <a:endParaRPr lang="pt-BR" sz="9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428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pt-BR" sz="90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Arranjo 6</a:t>
                      </a:r>
                      <a:endParaRPr lang="pt-BR" sz="9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428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pt-BR" sz="90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Arranjo 7</a:t>
                      </a:r>
                      <a:endParaRPr lang="pt-BR" sz="9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428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pt-BR" sz="90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Arranjo 8</a:t>
                      </a:r>
                      <a:endParaRPr lang="pt-BR" sz="9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428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pt-BR" sz="90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Arranjo 9</a:t>
                      </a:r>
                      <a:endParaRPr lang="pt-BR" sz="9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4288"/>
                    </a:solidFill>
                  </a:tcPr>
                </a:tc>
              </a:tr>
              <a:tr h="234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0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Itatinga – </a:t>
                      </a:r>
                      <a:r>
                        <a:rPr lang="pt-BR" sz="1000" dirty="0" err="1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Itapanhaú</a:t>
                      </a:r>
                      <a:endParaRPr lang="pt-BR" sz="10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274,94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pt-BR" sz="1100" b="1" i="0" u="none" strike="noStrike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274,94</a:t>
                      </a:r>
                      <a:endParaRPr lang="pt-BR" sz="11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pt-BR" sz="1100" b="1" i="0" u="none" strike="noStrike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274,94</a:t>
                      </a:r>
                      <a:endParaRPr lang="pt-BR" sz="11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pt-BR" sz="1100" b="1" i="0" u="none" strike="noStrike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274,94</a:t>
                      </a:r>
                      <a:endParaRPr lang="pt-BR" sz="11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pt-BR" sz="1100" b="1" i="0" u="none" strike="noStrike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274,94</a:t>
                      </a:r>
                      <a:endParaRPr lang="pt-BR" sz="11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274,94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pt-BR" sz="1100" b="1" i="0" u="none" strike="noStrike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274,94</a:t>
                      </a:r>
                      <a:endParaRPr lang="pt-BR" sz="11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274,94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  <a:tr h="234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0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Braço do Rio Pequeno -Billings</a:t>
                      </a:r>
                      <a:endParaRPr lang="pt-BR" sz="10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45,96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45,96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45,96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45,96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45,96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pt-BR" sz="1100" b="1" i="0" u="none" strike="noStrike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45,96</a:t>
                      </a:r>
                      <a:endParaRPr lang="pt-BR" sz="11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45,96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  <a:tr h="234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0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Alto Juquiá (França - ETA Cotia)</a:t>
                      </a:r>
                      <a:endParaRPr lang="pt-BR" sz="10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2931,28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2902,39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2902,39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34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0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São Lourenço (França – ETA Cotia)</a:t>
                      </a:r>
                      <a:endParaRPr lang="pt-BR" sz="10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5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839,64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839,64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839,64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5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839,64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5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839,64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839,64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  <a:tr h="234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0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São Lourencinho – ETA Embu Guaçu - Alto Sorocaba</a:t>
                      </a:r>
                      <a:endParaRPr lang="pt-BR" sz="10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9.694,64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34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000" dirty="0" err="1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Jaguari</a:t>
                      </a:r>
                      <a:r>
                        <a:rPr lang="pt-BR" sz="10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– Atibainha</a:t>
                      </a:r>
                      <a:endParaRPr lang="pt-BR" sz="10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448,56</a:t>
                      </a:r>
                    </a:p>
                  </a:txBody>
                  <a:tcPr marL="9525" marR="857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554,61</a:t>
                      </a:r>
                    </a:p>
                  </a:txBody>
                  <a:tcPr marL="9525" marR="857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331,48</a:t>
                      </a:r>
                    </a:p>
                  </a:txBody>
                  <a:tcPr marL="9525" marR="857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516,18</a:t>
                      </a:r>
                    </a:p>
                  </a:txBody>
                  <a:tcPr marL="9525" marR="857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331,48</a:t>
                      </a:r>
                    </a:p>
                  </a:txBody>
                  <a:tcPr marL="9525" marR="857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6F6"/>
                    </a:solidFill>
                  </a:tcPr>
                </a:tc>
              </a:tr>
              <a:tr h="234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0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Guararema - </a:t>
                      </a:r>
                      <a:r>
                        <a:rPr lang="pt-BR" sz="1000" dirty="0" err="1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Biritiba</a:t>
                      </a:r>
                      <a:endParaRPr lang="pt-BR" sz="10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760,49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760,49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CEC"/>
                    </a:solidFill>
                  </a:tcPr>
                </a:tc>
              </a:tr>
              <a:tr h="234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0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Barragem Piraí</a:t>
                      </a:r>
                      <a:endParaRPr lang="pt-BR" sz="10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50,46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50,46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50,46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50,46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50,46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50,46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50,46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  <a:tr h="234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0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Barragem </a:t>
                      </a:r>
                      <a:r>
                        <a:rPr lang="pt-BR" sz="1000" dirty="0" err="1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Jundiuvira</a:t>
                      </a:r>
                      <a:r>
                        <a:rPr lang="pt-BR" sz="10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-Piraí</a:t>
                      </a:r>
                      <a:endParaRPr lang="pt-BR" sz="10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141,85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141,85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141,85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34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0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Barragem Campo Limpo</a:t>
                      </a:r>
                      <a:endParaRPr lang="pt-BR" sz="10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235,89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235,89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235,89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235,89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34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0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Barragens Pedreira e Duas Pontes</a:t>
                      </a:r>
                      <a:endParaRPr lang="pt-BR" sz="10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136,44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136,44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136,44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136,44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136,44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136,44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136,44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  <a:tr h="234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0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Atibaia - Indaiatuba</a:t>
                      </a:r>
                      <a:endParaRPr lang="pt-BR" sz="10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174,77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34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0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Atibaia – Rio Jundiaí</a:t>
                      </a:r>
                      <a:endParaRPr lang="pt-BR" sz="10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4">
                  <a:txBody>
                    <a:bodyPr/>
                    <a:lstStyle/>
                    <a:p>
                      <a:pPr marL="0" algn="ctr" fontAlgn="b"/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Utilização de instalações existentes.</a:t>
                      </a:r>
                    </a:p>
                    <a:p>
                      <a:pPr marL="0" algn="ctr" fontAlgn="b"/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Custos desprezados.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algn="ctr" fontAlgn="b"/>
                      <a:endParaRPr lang="pt-BR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algn="ctr" fontAlgn="b"/>
                      <a:endParaRPr lang="pt-BR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algn="ctr" fontAlgn="b"/>
                      <a:endParaRPr lang="pt-BR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CEC"/>
                    </a:solidFill>
                  </a:tcPr>
                </a:tc>
              </a:tr>
              <a:tr h="234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000" dirty="0" err="1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Jurumirim</a:t>
                      </a:r>
                      <a:r>
                        <a:rPr lang="pt-BR" sz="10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– ETA Cotia</a:t>
                      </a:r>
                      <a:endParaRPr lang="pt-BR" sz="10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8.373,50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9.610,91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7.831,86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8.739,21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9.084,42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8.739,21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  <a:tr h="234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000" dirty="0" err="1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Sarapuí</a:t>
                      </a:r>
                      <a:r>
                        <a:rPr lang="pt-BR" sz="10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-Sorocaba – Salto – Reservatório Piraí - Indaiatuba</a:t>
                      </a:r>
                      <a:endParaRPr lang="pt-BR" sz="10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324,78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324,78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324,78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CEC"/>
                    </a:solidFill>
                  </a:tcPr>
                </a:tc>
              </a:tr>
              <a:tr h="234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000" dirty="0" err="1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Sarapuí</a:t>
                      </a:r>
                      <a:r>
                        <a:rPr lang="pt-BR" sz="10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- Sorocaba – Salto – Reservatório Piraí</a:t>
                      </a:r>
                      <a:endParaRPr lang="pt-BR" sz="10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297,23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34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0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Reservatório Cabreúva - Barueri</a:t>
                      </a:r>
                      <a:endParaRPr lang="pt-BR" sz="10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188,33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CEC"/>
                    </a:solidFill>
                  </a:tcPr>
                </a:tc>
              </a:tr>
              <a:tr h="234000">
                <a:tc>
                  <a:txBody>
                    <a:bodyPr/>
                    <a:lstStyle/>
                    <a:p>
                      <a:pPr marL="0" algn="l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000" b="1" kern="1200" dirty="0" err="1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Barr</a:t>
                      </a:r>
                      <a:r>
                        <a:rPr lang="pt-BR" sz="1000" b="1" kern="12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. Pedreira – R. Atibaia – R. Jundiaí – Indaiatuba</a:t>
                      </a:r>
                      <a:endParaRPr lang="pt-BR" sz="1000" b="1" kern="12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274,48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274,48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  <a:tr h="26771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5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Custo por Arranjo (R$ milhões)</a:t>
                      </a:r>
                      <a:endParaRPr lang="pt-BR" sz="105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pt-BR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4.656,46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pt-BR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10.552,01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pt-BR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10.098,68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pt-BR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10.605,87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pt-BR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9.765,73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pt-BR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9.893,54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pt-BR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5.231,79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pt-BR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10.874,20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pt-BR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4.855,78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pt-BR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10.361,13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1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CaixaDeTexto 7"/>
          <p:cNvSpPr txBox="1"/>
          <p:nvPr/>
        </p:nvSpPr>
        <p:spPr>
          <a:xfrm>
            <a:off x="0" y="6627168"/>
            <a:ext cx="9144000" cy="230832"/>
          </a:xfrm>
          <a:prstGeom prst="rect">
            <a:avLst/>
          </a:prstGeom>
          <a:solidFill>
            <a:schemeClr val="tx1">
              <a:alpha val="9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pt-BR" sz="900" b="1" cap="all" dirty="0" smtClean="0">
                <a:solidFill>
                  <a:schemeClr val="accent4">
                    <a:lumMod val="10000"/>
                  </a:schemeClr>
                </a:solidFill>
                <a:latin typeface="Arial Narrow" pitchFamily="34" charset="0"/>
              </a:rPr>
              <a:t>NOTA: </a:t>
            </a:r>
            <a:r>
              <a:rPr lang="pt-BR" sz="900" cap="all" dirty="0" smtClean="0">
                <a:solidFill>
                  <a:schemeClr val="accent4">
                    <a:lumMod val="10000"/>
                  </a:schemeClr>
                </a:solidFill>
                <a:latin typeface="Arial Narrow" pitchFamily="34" charset="0"/>
              </a:rPr>
              <a:t>OS VALORES INCLUEM CUSTOS DE </a:t>
            </a:r>
            <a:r>
              <a:rPr lang="pt-BR" sz="900" cap="all" dirty="0">
                <a:solidFill>
                  <a:schemeClr val="accent4">
                    <a:lumMod val="10000"/>
                  </a:schemeClr>
                </a:solidFill>
                <a:latin typeface="Arial Narrow" pitchFamily="34" charset="0"/>
              </a:rPr>
              <a:t>IMPLANTAÇÃO, Custos </a:t>
            </a:r>
            <a:r>
              <a:rPr lang="pt-BR" sz="900" cap="all" dirty="0" smtClean="0">
                <a:solidFill>
                  <a:schemeClr val="accent4">
                    <a:lumMod val="10000"/>
                  </a:schemeClr>
                </a:solidFill>
                <a:latin typeface="Arial Narrow" pitchFamily="34" charset="0"/>
              </a:rPr>
              <a:t>Indiretos e Estudos e Ações Ambientais</a:t>
            </a:r>
          </a:p>
        </p:txBody>
      </p:sp>
      <p:sp>
        <p:nvSpPr>
          <p:cNvPr id="5" name="Título 3"/>
          <p:cNvSpPr txBox="1">
            <a:spLocks/>
          </p:cNvSpPr>
          <p:nvPr/>
        </p:nvSpPr>
        <p:spPr>
          <a:xfrm>
            <a:off x="0" y="792163"/>
            <a:ext cx="9144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pt-BR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Estimativas de Custos dos 10 Arranjos</a:t>
            </a:r>
          </a:p>
          <a:p>
            <a:pPr algn="ctr" eaLnBrk="0" hangingPunct="0">
              <a:defRPr/>
            </a:pPr>
            <a:r>
              <a:rPr lang="pt-BR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R$ milhões, a preço de dez/2012</a:t>
            </a:r>
            <a:endParaRPr lang="pt-BR" sz="24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903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ela 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220448324"/>
              </p:ext>
            </p:extLst>
          </p:nvPr>
        </p:nvGraphicFramePr>
        <p:xfrm>
          <a:off x="1" y="1484784"/>
          <a:ext cx="9143995" cy="4864198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2555775"/>
                <a:gridCol w="658822"/>
                <a:gridCol w="658822"/>
                <a:gridCol w="658822"/>
                <a:gridCol w="658822"/>
                <a:gridCol w="658822"/>
                <a:gridCol w="658822"/>
                <a:gridCol w="658822"/>
                <a:gridCol w="658822"/>
                <a:gridCol w="658822"/>
                <a:gridCol w="658822"/>
              </a:tblGrid>
              <a:tr h="26771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Esquemas</a:t>
                      </a:r>
                      <a:endParaRPr lang="pt-BR" sz="9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428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Arranjo 1</a:t>
                      </a:r>
                      <a:endParaRPr lang="pt-BR" sz="9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428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Arranjo 1A</a:t>
                      </a:r>
                      <a:endParaRPr lang="pt-BR" sz="9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428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Arranjo 2</a:t>
                      </a:r>
                      <a:endParaRPr lang="pt-BR" sz="9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428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Arranjo 3</a:t>
                      </a:r>
                      <a:endParaRPr lang="pt-BR" sz="9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428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Arranjo 4</a:t>
                      </a:r>
                      <a:endParaRPr lang="pt-BR" sz="9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428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Arranjo 5</a:t>
                      </a:r>
                      <a:endParaRPr lang="pt-BR" sz="9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428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Arranjo 6</a:t>
                      </a:r>
                      <a:endParaRPr lang="pt-BR" sz="9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428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Arranjo 7</a:t>
                      </a:r>
                      <a:endParaRPr lang="pt-BR" sz="9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428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Arranjo 8</a:t>
                      </a:r>
                      <a:endParaRPr lang="pt-BR" sz="9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428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Arranjo 9</a:t>
                      </a:r>
                      <a:endParaRPr lang="pt-BR" sz="9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4288"/>
                    </a:solidFill>
                  </a:tcPr>
                </a:tc>
              </a:tr>
              <a:tr h="234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0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Itatinga – </a:t>
                      </a:r>
                      <a:r>
                        <a:rPr lang="pt-BR" sz="1000" dirty="0" err="1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Itapanhaú</a:t>
                      </a:r>
                      <a:endParaRPr lang="pt-BR" sz="10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4,63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4,63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4,58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4,59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4,46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4,67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4,56</a:t>
                      </a:r>
                      <a:endParaRPr lang="pt-BR" sz="1100" b="1" kern="12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4,57</a:t>
                      </a:r>
                      <a:endParaRPr lang="pt-BR" sz="1100" b="1" kern="12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34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0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Braço do Rio Pequeno -Billings</a:t>
                      </a:r>
                      <a:endParaRPr lang="pt-BR" sz="10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2,23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2,23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2,14</a:t>
                      </a:r>
                      <a:endParaRPr lang="pt-BR" sz="1100" b="1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2,23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2,27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1,19</a:t>
                      </a:r>
                      <a:endParaRPr lang="pt-BR" sz="1100" b="1" kern="12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1,15</a:t>
                      </a:r>
                      <a:endParaRPr lang="pt-BR" sz="1100" b="1" kern="12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34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0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Alto Juquiá (França - ETA Cotia)</a:t>
                      </a:r>
                      <a:endParaRPr lang="pt-BR" sz="10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11,72</a:t>
                      </a:r>
                      <a:endParaRPr lang="pt-BR" sz="1100" b="1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C30C">
                            <a:shade val="30000"/>
                            <a:satMod val="115000"/>
                          </a:srgbClr>
                        </a:gs>
                        <a:gs pos="50000">
                          <a:srgbClr val="EEC30C">
                            <a:shade val="67500"/>
                            <a:satMod val="115000"/>
                          </a:srgbClr>
                        </a:gs>
                        <a:gs pos="100000">
                          <a:srgbClr val="EEC30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10,28</a:t>
                      </a:r>
                      <a:endParaRPr lang="pt-BR" sz="1100" b="1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C30C">
                            <a:shade val="30000"/>
                            <a:satMod val="115000"/>
                          </a:srgbClr>
                        </a:gs>
                        <a:gs pos="50000">
                          <a:srgbClr val="EEC30C">
                            <a:shade val="67500"/>
                            <a:satMod val="115000"/>
                          </a:srgbClr>
                        </a:gs>
                        <a:gs pos="100000">
                          <a:srgbClr val="EEC30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10,25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C30C">
                            <a:shade val="30000"/>
                            <a:satMod val="115000"/>
                          </a:srgbClr>
                        </a:gs>
                        <a:gs pos="50000">
                          <a:srgbClr val="EEC30C">
                            <a:shade val="67500"/>
                            <a:satMod val="115000"/>
                          </a:srgbClr>
                        </a:gs>
                        <a:gs pos="100000">
                          <a:srgbClr val="EEC30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34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0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São Lourenço (França – ETA Cotia)</a:t>
                      </a:r>
                      <a:endParaRPr lang="pt-BR" sz="10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4,70</a:t>
                      </a:r>
                      <a:endParaRPr lang="pt-BR" sz="1100" b="1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C30C">
                            <a:shade val="30000"/>
                            <a:satMod val="115000"/>
                          </a:srgbClr>
                        </a:gs>
                        <a:gs pos="50000">
                          <a:srgbClr val="EEC30C">
                            <a:shade val="67500"/>
                            <a:satMod val="115000"/>
                          </a:srgbClr>
                        </a:gs>
                        <a:gs pos="100000">
                          <a:srgbClr val="EEC30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4,70</a:t>
                      </a:r>
                      <a:endParaRPr lang="pt-BR" sz="1100" b="1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C30C">
                            <a:shade val="30000"/>
                            <a:satMod val="115000"/>
                          </a:srgbClr>
                        </a:gs>
                        <a:gs pos="50000">
                          <a:srgbClr val="EEC30C">
                            <a:shade val="67500"/>
                            <a:satMod val="115000"/>
                          </a:srgbClr>
                        </a:gs>
                        <a:gs pos="100000">
                          <a:srgbClr val="EEC30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pt-BR" sz="1100" b="1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4,70</a:t>
                      </a:r>
                      <a:endParaRPr lang="pt-BR" sz="1100" b="1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C30C">
                            <a:shade val="30000"/>
                            <a:satMod val="115000"/>
                          </a:srgbClr>
                        </a:gs>
                        <a:gs pos="50000">
                          <a:srgbClr val="EEC30C">
                            <a:shade val="67500"/>
                            <a:satMod val="115000"/>
                          </a:srgbClr>
                        </a:gs>
                        <a:gs pos="100000">
                          <a:srgbClr val="EEC30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4,70</a:t>
                      </a:r>
                      <a:endParaRPr lang="pt-BR" sz="1100" b="1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C30C">
                            <a:shade val="30000"/>
                            <a:satMod val="115000"/>
                          </a:srgbClr>
                        </a:gs>
                        <a:gs pos="50000">
                          <a:srgbClr val="EEC30C">
                            <a:shade val="67500"/>
                            <a:satMod val="115000"/>
                          </a:srgbClr>
                        </a:gs>
                        <a:gs pos="100000">
                          <a:srgbClr val="EEC30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4,70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C30C">
                            <a:shade val="30000"/>
                            <a:satMod val="115000"/>
                          </a:srgbClr>
                        </a:gs>
                        <a:gs pos="50000">
                          <a:srgbClr val="EEC30C">
                            <a:shade val="67500"/>
                            <a:satMod val="115000"/>
                          </a:srgbClr>
                        </a:gs>
                        <a:gs pos="100000">
                          <a:srgbClr val="EEC30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4,70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C30C">
                            <a:shade val="30000"/>
                            <a:satMod val="115000"/>
                          </a:srgbClr>
                        </a:gs>
                        <a:gs pos="50000">
                          <a:srgbClr val="EEC30C">
                            <a:shade val="67500"/>
                            <a:satMod val="115000"/>
                          </a:srgbClr>
                        </a:gs>
                        <a:gs pos="100000">
                          <a:srgbClr val="EEC30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  <a:tr h="234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0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São Lourencinho – ETA Embu Guaçu - Alto Sorocaba</a:t>
                      </a:r>
                      <a:endParaRPr lang="pt-BR" sz="10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16,42</a:t>
                      </a:r>
                      <a:endParaRPr lang="pt-BR" sz="1100" b="1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C30C">
                            <a:shade val="30000"/>
                            <a:satMod val="115000"/>
                          </a:srgbClr>
                        </a:gs>
                        <a:gs pos="50000">
                          <a:srgbClr val="EEC30C">
                            <a:shade val="67500"/>
                            <a:satMod val="115000"/>
                          </a:srgbClr>
                        </a:gs>
                        <a:gs pos="100000">
                          <a:srgbClr val="EEC30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pt-BR" sz="1100" b="1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34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000" dirty="0" err="1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Jaguari</a:t>
                      </a:r>
                      <a:r>
                        <a:rPr lang="pt-BR" sz="10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– Atibainha</a:t>
                      </a:r>
                      <a:endParaRPr lang="pt-BR" sz="10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4,14</a:t>
                      </a:r>
                      <a:endParaRPr lang="pt-BR" sz="1100" b="1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C30C">
                            <a:shade val="30000"/>
                            <a:satMod val="115000"/>
                          </a:srgbClr>
                        </a:gs>
                        <a:gs pos="50000">
                          <a:srgbClr val="EEC30C">
                            <a:shade val="67500"/>
                            <a:satMod val="115000"/>
                          </a:srgbClr>
                        </a:gs>
                        <a:gs pos="100000">
                          <a:srgbClr val="EEC30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5,13</a:t>
                      </a:r>
                      <a:endParaRPr lang="pt-BR" sz="1100" b="1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C30C">
                            <a:shade val="30000"/>
                            <a:satMod val="115000"/>
                          </a:srgbClr>
                        </a:gs>
                        <a:gs pos="50000">
                          <a:srgbClr val="EEC30C">
                            <a:shade val="67500"/>
                            <a:satMod val="115000"/>
                          </a:srgbClr>
                        </a:gs>
                        <a:gs pos="100000">
                          <a:srgbClr val="EEC30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1,29</a:t>
                      </a:r>
                      <a:endParaRPr lang="pt-BR" sz="1100" b="1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C30C">
                            <a:shade val="30000"/>
                            <a:satMod val="115000"/>
                          </a:srgbClr>
                        </a:gs>
                        <a:gs pos="50000">
                          <a:srgbClr val="EEC30C">
                            <a:shade val="67500"/>
                            <a:satMod val="115000"/>
                          </a:srgbClr>
                        </a:gs>
                        <a:gs pos="100000">
                          <a:srgbClr val="EEC30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3,98</a:t>
                      </a:r>
                      <a:endParaRPr lang="pt-BR" sz="1100" b="1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C30C">
                            <a:shade val="30000"/>
                            <a:satMod val="115000"/>
                          </a:srgbClr>
                        </a:gs>
                        <a:gs pos="50000">
                          <a:srgbClr val="EEC30C">
                            <a:shade val="67500"/>
                            <a:satMod val="115000"/>
                          </a:srgbClr>
                        </a:gs>
                        <a:gs pos="100000">
                          <a:srgbClr val="EEC30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1,45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C30C">
                            <a:shade val="30000"/>
                            <a:satMod val="115000"/>
                          </a:srgbClr>
                        </a:gs>
                        <a:gs pos="50000">
                          <a:srgbClr val="EEC30C">
                            <a:shade val="67500"/>
                            <a:satMod val="115000"/>
                          </a:srgbClr>
                        </a:gs>
                        <a:gs pos="100000">
                          <a:srgbClr val="EEC30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34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0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Guararema - </a:t>
                      </a:r>
                      <a:r>
                        <a:rPr lang="pt-BR" sz="1000" dirty="0" err="1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Biritiba</a:t>
                      </a:r>
                      <a:endParaRPr lang="pt-BR" sz="10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4,69</a:t>
                      </a:r>
                      <a:endParaRPr lang="pt-BR" sz="1100" b="1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C30C">
                            <a:shade val="30000"/>
                            <a:satMod val="115000"/>
                          </a:srgbClr>
                        </a:gs>
                        <a:gs pos="50000">
                          <a:srgbClr val="EEC30C">
                            <a:shade val="67500"/>
                            <a:satMod val="115000"/>
                          </a:srgbClr>
                        </a:gs>
                        <a:gs pos="100000">
                          <a:srgbClr val="EEC30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4,24</a:t>
                      </a:r>
                      <a:endParaRPr lang="pt-BR" sz="1100" b="1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C30C">
                            <a:shade val="30000"/>
                            <a:satMod val="115000"/>
                          </a:srgbClr>
                        </a:gs>
                        <a:gs pos="50000">
                          <a:srgbClr val="EEC30C">
                            <a:shade val="67500"/>
                            <a:satMod val="115000"/>
                          </a:srgbClr>
                        </a:gs>
                        <a:gs pos="100000">
                          <a:srgbClr val="EEC30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34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0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Barragem Piraí</a:t>
                      </a:r>
                      <a:endParaRPr lang="pt-BR" sz="10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1,33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1,33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1,33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1,33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>
                        <a:solidFill>
                          <a:srgbClr val="134E4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>
                        <a:solidFill>
                          <a:srgbClr val="134E4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1,33</a:t>
                      </a:r>
                      <a:endParaRPr lang="pt-BR" sz="1100" b="1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1,23</a:t>
                      </a:r>
                      <a:endParaRPr lang="pt-BR" sz="1100" b="1" kern="12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1,23</a:t>
                      </a:r>
                      <a:endParaRPr lang="pt-BR" sz="1100" b="1" kern="12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34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0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Barragem </a:t>
                      </a:r>
                      <a:r>
                        <a:rPr lang="pt-BR" sz="1000" dirty="0" err="1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Jundiuvira</a:t>
                      </a:r>
                      <a:r>
                        <a:rPr lang="pt-BR" sz="10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-Piraí</a:t>
                      </a:r>
                      <a:endParaRPr lang="pt-BR" sz="10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0,80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0,80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0,80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pt-BR" sz="1100" b="1" kern="12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pt-BR" sz="1100" b="1" kern="12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34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0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Barragem Campo Limpo</a:t>
                      </a:r>
                      <a:endParaRPr lang="pt-BR" sz="10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0,76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0,76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0,76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0,76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pt-BR" sz="1100" b="1" kern="12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pt-BR" sz="1100" b="1" kern="12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34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0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Barragens Pedreira e Duas Pontes</a:t>
                      </a:r>
                      <a:endParaRPr lang="pt-BR" sz="10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4,42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4,42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4,63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3,17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4,47</a:t>
                      </a:r>
                      <a:endParaRPr lang="pt-BR" sz="1100" b="1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4,71</a:t>
                      </a:r>
                      <a:endParaRPr lang="pt-BR" sz="1100" b="1" kern="12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4,72</a:t>
                      </a:r>
                      <a:endParaRPr lang="pt-BR" sz="1100" b="1" kern="12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34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0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Atibaia - Indaiatuba</a:t>
                      </a:r>
                      <a:endParaRPr lang="pt-BR" sz="10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1,00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pt-BR" sz="1100" b="1" kern="12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pt-BR" sz="1100" b="1" kern="12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34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0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Atibaia – Rio Jundiaí</a:t>
                      </a:r>
                      <a:endParaRPr lang="pt-BR" sz="10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0,20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0,20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0,20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0,20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pt-BR" sz="1100" b="1" kern="12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pt-BR" sz="1100" b="1" kern="12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34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000" dirty="0" err="1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Jurumirim</a:t>
                      </a:r>
                      <a:r>
                        <a:rPr lang="pt-BR" sz="10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– ETA Cotia</a:t>
                      </a:r>
                      <a:endParaRPr lang="pt-BR" sz="10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9,80</a:t>
                      </a:r>
                      <a:endParaRPr lang="pt-BR" sz="1100" b="1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C30C">
                            <a:shade val="30000"/>
                            <a:satMod val="115000"/>
                          </a:srgbClr>
                        </a:gs>
                        <a:gs pos="50000">
                          <a:srgbClr val="EEC30C">
                            <a:shade val="67500"/>
                            <a:satMod val="115000"/>
                          </a:srgbClr>
                        </a:gs>
                        <a:gs pos="100000">
                          <a:srgbClr val="EEC30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15,75</a:t>
                      </a:r>
                      <a:endParaRPr lang="pt-BR" sz="1100" b="1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C30C">
                            <a:shade val="30000"/>
                            <a:satMod val="115000"/>
                          </a:srgbClr>
                        </a:gs>
                        <a:gs pos="50000">
                          <a:srgbClr val="EEC30C">
                            <a:shade val="67500"/>
                            <a:satMod val="115000"/>
                          </a:srgbClr>
                        </a:gs>
                        <a:gs pos="100000">
                          <a:srgbClr val="EEC30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6,76</a:t>
                      </a:r>
                      <a:endParaRPr lang="pt-BR" sz="1100" b="1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C30C">
                            <a:shade val="30000"/>
                            <a:satMod val="115000"/>
                          </a:srgbClr>
                        </a:gs>
                        <a:gs pos="50000">
                          <a:srgbClr val="EEC30C">
                            <a:shade val="67500"/>
                            <a:satMod val="115000"/>
                          </a:srgbClr>
                        </a:gs>
                        <a:gs pos="100000">
                          <a:srgbClr val="EEC30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11,66</a:t>
                      </a:r>
                      <a:endParaRPr lang="pt-BR" sz="1100" b="1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C30C">
                            <a:shade val="30000"/>
                            <a:satMod val="115000"/>
                          </a:srgbClr>
                        </a:gs>
                        <a:gs pos="50000">
                          <a:srgbClr val="EEC30C">
                            <a:shade val="67500"/>
                            <a:satMod val="115000"/>
                          </a:srgbClr>
                        </a:gs>
                        <a:gs pos="100000">
                          <a:srgbClr val="EEC30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pt-BR" sz="1100" b="1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12,39</a:t>
                      </a:r>
                      <a:endParaRPr lang="pt-BR" sz="1100" b="1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C30C">
                            <a:shade val="30000"/>
                            <a:satMod val="115000"/>
                          </a:srgbClr>
                        </a:gs>
                        <a:gs pos="50000">
                          <a:srgbClr val="EEC30C">
                            <a:shade val="67500"/>
                            <a:satMod val="115000"/>
                          </a:srgbClr>
                        </a:gs>
                        <a:gs pos="100000">
                          <a:srgbClr val="EEC30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11,20</a:t>
                      </a:r>
                      <a:endParaRPr lang="pt-BR" sz="11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C30C">
                            <a:shade val="30000"/>
                            <a:satMod val="115000"/>
                          </a:srgbClr>
                        </a:gs>
                        <a:gs pos="50000">
                          <a:srgbClr val="EEC30C">
                            <a:shade val="67500"/>
                            <a:satMod val="115000"/>
                          </a:srgbClr>
                        </a:gs>
                        <a:gs pos="100000">
                          <a:srgbClr val="EEC30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  <a:tr h="234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000" dirty="0" err="1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Sarapuí</a:t>
                      </a:r>
                      <a:r>
                        <a:rPr lang="pt-BR" sz="10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-Sorocaba – Salto – Reservatório Piraí - Indaiatuba</a:t>
                      </a:r>
                      <a:endParaRPr lang="pt-BR" sz="10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>
                        <a:solidFill>
                          <a:srgbClr val="134E4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>
                        <a:solidFill>
                          <a:srgbClr val="134E4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0,54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0,54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0,54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pt-BR" sz="1100" b="1" kern="12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pt-BR" sz="1100" b="1" kern="12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34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000" dirty="0" err="1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Sarapuí</a:t>
                      </a:r>
                      <a:r>
                        <a:rPr lang="pt-BR" sz="10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- Sorocaba – Salto – Reservatório Piraí</a:t>
                      </a:r>
                      <a:endParaRPr lang="pt-BR" sz="10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>
                        <a:solidFill>
                          <a:srgbClr val="134E4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>
                        <a:solidFill>
                          <a:srgbClr val="134E4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>
                        <a:solidFill>
                          <a:srgbClr val="134E4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0,26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pt-BR" sz="1100" b="1" kern="12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pt-BR" sz="1100" b="1" kern="12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34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0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Reservatório Cabreúva - Barueri</a:t>
                      </a:r>
                      <a:endParaRPr lang="pt-BR" sz="10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incluso no 12,39</a:t>
                      </a: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pt-BR" sz="1100" b="1" kern="12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pt-BR" sz="1100" b="1" kern="12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34000">
                <a:tc>
                  <a:txBody>
                    <a:bodyPr/>
                    <a:lstStyle/>
                    <a:p>
                      <a:pPr marL="0" algn="l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000" b="1" kern="1200" dirty="0" err="1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Barr</a:t>
                      </a:r>
                      <a:r>
                        <a:rPr lang="pt-BR" sz="1000" b="1" kern="12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. Pedreira – R. Atibaia – R. Jundiaí – Indaiatuba</a:t>
                      </a:r>
                      <a:endParaRPr lang="pt-BR" sz="1000" b="1" kern="12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pt-BR" sz="1100" b="1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7415" marR="27415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1,69</a:t>
                      </a:r>
                      <a:endParaRPr lang="pt-BR" sz="1100" b="1" kern="12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100" b="1" kern="1200" dirty="0" smtClean="0">
                          <a:solidFill>
                            <a:srgbClr val="134E4D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1,64</a:t>
                      </a:r>
                      <a:endParaRPr lang="pt-BR" sz="1100" b="1" kern="1200" dirty="0">
                        <a:solidFill>
                          <a:srgbClr val="134E4D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5" name="Título 3"/>
          <p:cNvSpPr txBox="1">
            <a:spLocks/>
          </p:cNvSpPr>
          <p:nvPr/>
        </p:nvSpPr>
        <p:spPr>
          <a:xfrm>
            <a:off x="0" y="792163"/>
            <a:ext cx="9144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pt-BR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Dependência de Aproveitamentos de Grande Porte</a:t>
            </a:r>
            <a:endParaRPr lang="pt-BR" sz="28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4000520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520714666"/>
              </p:ext>
            </p:extLst>
          </p:nvPr>
        </p:nvGraphicFramePr>
        <p:xfrm>
          <a:off x="0" y="1683429"/>
          <a:ext cx="9144030" cy="4985931"/>
        </p:xfrm>
        <a:graphic>
          <a:graphicData uri="http://schemas.openxmlformats.org/drawingml/2006/table">
            <a:tbl>
              <a:tblPr>
                <a:tableStyleId>{D03447BB-5D67-496B-8E87-E561075AD55C}</a:tableStyleId>
              </a:tblPr>
              <a:tblGrid>
                <a:gridCol w="1547664"/>
                <a:gridCol w="3528392"/>
                <a:gridCol w="1584176"/>
                <a:gridCol w="2483798"/>
              </a:tblGrid>
              <a:tr h="57549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Esquemas</a:t>
                      </a:r>
                      <a:endParaRPr lang="pt-BR" sz="1600" b="0" i="0" u="none" strike="noStrike" dirty="0">
                        <a:solidFill>
                          <a:schemeClr val="tx2">
                            <a:lumMod val="10000"/>
                          </a:schemeClr>
                        </a:solidFill>
                        <a:latin typeface="Calibri"/>
                      </a:endParaRPr>
                    </a:p>
                  </a:txBody>
                  <a:tcPr marL="7105" marR="7105" marT="710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Vantagens</a:t>
                      </a:r>
                      <a:endParaRPr lang="pt-BR" sz="1600" b="0" i="0" u="none" strike="noStrike" dirty="0">
                        <a:solidFill>
                          <a:schemeClr val="tx2">
                            <a:lumMod val="10000"/>
                          </a:schemeClr>
                        </a:solidFill>
                        <a:latin typeface="Calibri"/>
                      </a:endParaRPr>
                    </a:p>
                  </a:txBody>
                  <a:tcPr marL="7105" marR="7105" marT="710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Desvantagens</a:t>
                      </a:r>
                      <a:endParaRPr lang="pt-BR" sz="1600" b="0" i="0" u="none" strike="noStrike" dirty="0">
                        <a:solidFill>
                          <a:schemeClr val="tx2">
                            <a:lumMod val="10000"/>
                          </a:schemeClr>
                        </a:solidFill>
                        <a:latin typeface="Calibri"/>
                      </a:endParaRPr>
                    </a:p>
                  </a:txBody>
                  <a:tcPr marL="7105" marR="7105" marT="710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Medidas Compensatórias</a:t>
                      </a:r>
                      <a:endParaRPr lang="pt-BR" sz="1600" b="0" i="0" u="none" strike="noStrike" dirty="0">
                        <a:solidFill>
                          <a:schemeClr val="tx2">
                            <a:lumMod val="10000"/>
                          </a:schemeClr>
                        </a:solidFill>
                        <a:latin typeface="Calibri"/>
                      </a:endParaRPr>
                    </a:p>
                  </a:txBody>
                  <a:tcPr marL="7105" marR="7105" marT="710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86679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u="none" strike="noStrike" dirty="0" err="1" smtClean="0">
                          <a:solidFill>
                            <a:srgbClr val="FFC000"/>
                          </a:solidFill>
                        </a:rPr>
                        <a:t>Jurumirim</a:t>
                      </a:r>
                      <a:endParaRPr lang="pt-BR" sz="1600" b="1" u="none" strike="noStrike" dirty="0" smtClean="0">
                        <a:solidFill>
                          <a:srgbClr val="FFC000"/>
                        </a:solidFill>
                      </a:endParaRPr>
                    </a:p>
                    <a:p>
                      <a:pPr algn="ctr" fontAlgn="ctr"/>
                      <a:endParaRPr lang="pt-BR" sz="1000" b="1" u="none" strike="noStrike" dirty="0" smtClean="0">
                        <a:solidFill>
                          <a:srgbClr val="FFC000"/>
                        </a:solidFill>
                      </a:endParaRPr>
                    </a:p>
                  </a:txBody>
                  <a:tcPr marL="7105" marR="7105" marT="710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ctr"/>
                      <a:r>
                        <a:rPr lang="pt-BR" sz="1600" u="none" strike="noStrike" dirty="0" smtClean="0"/>
                        <a:t>- Apoio ao desenvolvimento da região sudoeste da </a:t>
                      </a:r>
                      <a:r>
                        <a:rPr lang="pt-BR" sz="1600" u="none" strike="noStrike" dirty="0" err="1" smtClean="0"/>
                        <a:t>Macrometrópole</a:t>
                      </a:r>
                      <a:r>
                        <a:rPr lang="pt-BR" sz="1600" u="none" strike="noStrike" dirty="0"/>
                        <a:t/>
                      </a:r>
                      <a:br>
                        <a:rPr lang="pt-BR" sz="1600" u="none" strike="noStrike" dirty="0"/>
                      </a:br>
                      <a:r>
                        <a:rPr lang="pt-BR" sz="1600" u="none" strike="noStrike" dirty="0" smtClean="0"/>
                        <a:t>- Redução dos conflitos Alto Tietê/PCJ</a:t>
                      </a:r>
                      <a:r>
                        <a:rPr lang="pt-BR" sz="1600" u="none" strike="noStrike" dirty="0"/>
                        <a:t/>
                      </a:r>
                      <a:br>
                        <a:rPr lang="pt-BR" sz="1600" u="none" strike="noStrike" dirty="0"/>
                      </a:br>
                      <a:r>
                        <a:rPr lang="pt-BR" sz="1600" u="none" strike="noStrike" dirty="0" smtClean="0"/>
                        <a:t>- Baixo impacto ambiental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05" marR="7105" marT="710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 dirty="0"/>
                        <a:t>Custo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05" marR="7105" marT="710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05" marR="7105" marT="710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127888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u="none" strike="noStrike" dirty="0" smtClean="0">
                          <a:solidFill>
                            <a:srgbClr val="FFC000"/>
                          </a:solidFill>
                        </a:rPr>
                        <a:t>Alto Juquiá (França-ETA</a:t>
                      </a:r>
                      <a:r>
                        <a:rPr lang="pt-BR" sz="1600" b="1" u="none" strike="noStrike" baseline="0" dirty="0" smtClean="0">
                          <a:solidFill>
                            <a:srgbClr val="FFC000"/>
                          </a:solidFill>
                        </a:rPr>
                        <a:t> Cotia)</a:t>
                      </a:r>
                      <a:endParaRPr lang="pt-BR" sz="1600" b="1" u="none" strike="noStrike" dirty="0" smtClean="0">
                        <a:solidFill>
                          <a:srgbClr val="FFC000"/>
                        </a:solidFill>
                      </a:endParaRPr>
                    </a:p>
                  </a:txBody>
                  <a:tcPr marL="7105" marR="7105" marT="710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u="none" strike="noStrike" dirty="0" smtClean="0"/>
                        <a:t>- Redução dos conflitos Alto Tietê/PCJ</a:t>
                      </a:r>
                      <a:r>
                        <a:rPr lang="pt-BR" sz="1600" u="none" strike="noStrike" dirty="0"/>
                        <a:t/>
                      </a:r>
                      <a:br>
                        <a:rPr lang="pt-BR" sz="1600" u="none" strike="noStrike" dirty="0"/>
                      </a:br>
                      <a:r>
                        <a:rPr lang="pt-BR" sz="1600" u="none" strike="noStrike" dirty="0" smtClean="0"/>
                        <a:t>- Incorporação da represa França à </a:t>
                      </a:r>
                      <a:r>
                        <a:rPr lang="pt-BR" sz="1600" u="none" strike="noStrike" dirty="0" err="1" smtClean="0"/>
                        <a:t>Macrometrópole</a:t>
                      </a:r>
                      <a:r>
                        <a:rPr lang="pt-BR" sz="1600" u="none" strike="noStrike" dirty="0"/>
                        <a:t/>
                      </a:r>
                      <a:br>
                        <a:rPr lang="pt-BR" sz="1600" u="none" strike="noStrike" dirty="0"/>
                      </a:br>
                      <a:r>
                        <a:rPr lang="pt-BR" sz="1600" u="none" strike="noStrike" dirty="0" smtClean="0"/>
                        <a:t>- Aproveitamento da capacidade de </a:t>
                      </a:r>
                      <a:r>
                        <a:rPr lang="pt-BR" sz="1600" u="none" strike="noStrike" dirty="0" err="1" smtClean="0"/>
                        <a:t>reservação</a:t>
                      </a:r>
                      <a:r>
                        <a:rPr lang="pt-BR" sz="1600" u="none" strike="noStrike" dirty="0" smtClean="0"/>
                        <a:t> Guarapiranga e </a:t>
                      </a:r>
                      <a:r>
                        <a:rPr lang="pt-BR" sz="1600" u="none" strike="noStrike" dirty="0" err="1" smtClean="0"/>
                        <a:t>Itupararanga</a:t>
                      </a:r>
                      <a:r>
                        <a:rPr lang="pt-BR" sz="1600" u="none" strike="noStrike" dirty="0"/>
                        <a:t/>
                      </a:r>
                      <a:br>
                        <a:rPr lang="pt-BR" sz="1600" u="none" strike="noStrike" dirty="0"/>
                      </a:br>
                      <a:r>
                        <a:rPr lang="pt-BR" sz="1600" u="none" strike="noStrike" dirty="0" smtClean="0"/>
                        <a:t>- Baixo impacto ambiental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05" marR="7105" marT="710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fontAlgn="ctr" latinLnBrk="0" hangingPunct="1"/>
                      <a:r>
                        <a:rPr lang="pt-BR" sz="1600" u="none" strike="noStrike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Conflito com</a:t>
                      </a:r>
                    </a:p>
                    <a:p>
                      <a:pPr marL="0" algn="ctr" defTabSz="914350" rtl="0" eaLnBrk="1" fontAlgn="ctr" latinLnBrk="0" hangingPunct="1"/>
                      <a:r>
                        <a:rPr lang="pt-BR" sz="1600" u="none" strike="noStrike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 CBA</a:t>
                      </a:r>
                      <a:endParaRPr lang="pt-BR" sz="1600" u="none" strike="noStrike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05" marR="7105" marT="710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1" u="none" strike="noStrike" smtClean="0"/>
                        <a:t>- Eventual compensação </a:t>
                      </a:r>
                      <a:r>
                        <a:rPr lang="pt-BR" sz="1600" b="1" u="none" strike="noStrike" dirty="0" smtClean="0"/>
                        <a:t>pela perda de potencial energético</a:t>
                      </a:r>
                      <a:r>
                        <a:rPr lang="pt-BR" sz="1600" u="none" strike="noStrike" dirty="0"/>
                        <a:t/>
                      </a:r>
                      <a:br>
                        <a:rPr lang="pt-BR" sz="1600" u="none" strike="noStrike" dirty="0"/>
                      </a:b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05" marR="7105" marT="710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134282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u="none" strike="noStrike" dirty="0" err="1" smtClean="0">
                          <a:solidFill>
                            <a:srgbClr val="FFC000"/>
                          </a:solidFill>
                        </a:rPr>
                        <a:t>Jaguari</a:t>
                      </a:r>
                      <a:r>
                        <a:rPr lang="pt-BR" sz="1600" b="1" u="none" strike="noStrike" dirty="0" smtClean="0">
                          <a:solidFill>
                            <a:srgbClr val="FFC000"/>
                          </a:solidFill>
                        </a:rPr>
                        <a:t>- Atibainha e Guararema- </a:t>
                      </a:r>
                      <a:r>
                        <a:rPr lang="pt-BR" sz="1600" b="1" u="none" strike="noStrike" dirty="0" err="1" smtClean="0">
                          <a:solidFill>
                            <a:srgbClr val="FFC000"/>
                          </a:solidFill>
                        </a:rPr>
                        <a:t>Biritiba</a:t>
                      </a:r>
                      <a:endParaRPr lang="pt-BR" sz="1600" b="1" u="none" strike="noStrike" dirty="0" smtClean="0">
                        <a:solidFill>
                          <a:srgbClr val="FFC000"/>
                        </a:solidFill>
                      </a:endParaRPr>
                    </a:p>
                  </a:txBody>
                  <a:tcPr marL="7105" marR="7105" marT="710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u="none" strike="noStrike" dirty="0" smtClean="0"/>
                        <a:t>- Aproveitamento da capacidade de regularização do sistema Cantareira e Alto Tietê</a:t>
                      </a:r>
                      <a:r>
                        <a:rPr lang="pt-BR" sz="1600" u="none" strike="noStrike" dirty="0"/>
                        <a:t/>
                      </a:r>
                      <a:br>
                        <a:rPr lang="pt-BR" sz="1600" u="none" strike="noStrike" dirty="0"/>
                      </a:br>
                      <a:r>
                        <a:rPr lang="pt-BR" sz="1600" u="none" strike="noStrike" dirty="0" smtClean="0"/>
                        <a:t>- Baixo Impacto Ambiental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05" marR="7105" marT="710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 smtClean="0"/>
                        <a:t>Conflitos regionais e interestaduais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05" marR="7105" marT="710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FontTx/>
                        <a:buChar char="-"/>
                      </a:pPr>
                      <a:r>
                        <a:rPr lang="pt-BR" sz="1600" b="1" u="none" strike="noStrike" dirty="0" smtClean="0"/>
                        <a:t>Regularização de vazões no Paraíba do Sul</a:t>
                      </a:r>
                      <a:r>
                        <a:rPr lang="pt-BR" sz="1600" u="none" strike="noStrike" dirty="0"/>
                        <a:t/>
                      </a:r>
                      <a:br>
                        <a:rPr lang="pt-BR" sz="1600" u="none" strike="noStrike" dirty="0"/>
                      </a:br>
                      <a:r>
                        <a:rPr lang="pt-BR" sz="1600" u="none" strike="noStrike" dirty="0" smtClean="0"/>
                        <a:t>- Ordenamento territorial</a:t>
                      </a:r>
                    </a:p>
                    <a:p>
                      <a:pPr algn="l" fontAlgn="ctr">
                        <a:buFontTx/>
                        <a:buNone/>
                      </a:pPr>
                      <a:r>
                        <a:rPr lang="pt-BR" sz="1600" u="none" strike="noStrike" dirty="0" smtClean="0"/>
                        <a:t>- Mudança de captação de São José dos Campos e Taubaté</a:t>
                      </a:r>
                      <a:r>
                        <a:rPr lang="pt-BR" sz="1600" u="none" strike="noStrike" dirty="0"/>
                        <a:t/>
                      </a:r>
                      <a:br>
                        <a:rPr lang="pt-BR" sz="1600" u="none" strike="noStrike" dirty="0"/>
                      </a:br>
                      <a:r>
                        <a:rPr lang="pt-BR" sz="1600" u="none" strike="noStrike" dirty="0" smtClean="0"/>
                        <a:t>- Tratamento de esgotos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05" marR="7105" marT="710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Título 1"/>
          <p:cNvSpPr txBox="1">
            <a:spLocks/>
          </p:cNvSpPr>
          <p:nvPr/>
        </p:nvSpPr>
        <p:spPr>
          <a:xfrm>
            <a:off x="0" y="844550"/>
            <a:ext cx="9144000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pt-BR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Aproveitamentos de Grande Porte</a:t>
            </a:r>
            <a:endParaRPr lang="pt-BR" sz="3200" b="1" dirty="0"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565920" y="2672916"/>
            <a:ext cx="6012160" cy="1512168"/>
          </a:xfrm>
          <a:prstGeom prst="rect">
            <a:avLst/>
          </a:prstGeom>
        </p:spPr>
        <p:txBody>
          <a:bodyPr anchor="ctr"/>
          <a:lstStyle/>
          <a:p>
            <a:pPr marR="0" lvl="0" algn="ctr" defTabSz="914400" rtl="0" eaLnBrk="0" fontAlgn="base" latinLnBrk="0" hangingPunc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chemeClr val="hlink"/>
              </a:buClr>
              <a:buSzPct val="90000"/>
              <a:tabLst/>
              <a:defRPr/>
            </a:pPr>
            <a:r>
              <a:rPr kumimoji="0" lang="pt-BR" sz="2800" b="0" i="0" u="none" strike="noStrike" kern="0" cap="all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Black" pitchFamily="34" charset="0"/>
              </a:rPr>
              <a:t>Caracterização da área de estudo</a:t>
            </a:r>
          </a:p>
        </p:txBody>
      </p:sp>
    </p:spTree>
    <p:extLst>
      <p:ext uri="{BB962C8B-B14F-4D97-AF65-F5344CB8AC3E}">
        <p14:creationId xmlns="" xmlns:p14="http://schemas.microsoft.com/office/powerpoint/2010/main" val="77409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233772" y="2672916"/>
            <a:ext cx="8676456" cy="1512168"/>
          </a:xfrm>
          <a:prstGeom prst="rect">
            <a:avLst/>
          </a:prstGeom>
        </p:spPr>
        <p:txBody>
          <a:bodyPr anchor="ctr"/>
          <a:lstStyle>
            <a:defPPr>
              <a:defRPr lang="pt-BR"/>
            </a:defPPr>
            <a:lvl1pPr marR="0" lvl="0" algn="r" defTabSz="914400" eaLnBrk="0" latinLnBrk="0" hangingPunc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chemeClr val="hlink"/>
              </a:buClr>
              <a:buSzPct val="90000"/>
              <a:tabLst/>
              <a:defRPr kumimoji="0" sz="2000" b="0" i="0" u="none" strike="noStrike" kern="0" cap="all" spc="0" normalizeH="0">
                <a:ln>
                  <a:noFill/>
                </a:ln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Black" pitchFamily="34" charset="0"/>
              </a:defRPr>
            </a:lvl1pPr>
          </a:lstStyle>
          <a:p>
            <a:pPr algn="ctr">
              <a:buClr>
                <a:srgbClr val="410082"/>
              </a:buClr>
            </a:pPr>
            <a:r>
              <a:rPr lang="pt-BR" sz="2800" dirty="0" smtClean="0">
                <a:solidFill>
                  <a:prstClr val="white"/>
                </a:solidFill>
              </a:rPr>
              <a:t>AVALIAÇÃO DAS SOLUÇÕES</a:t>
            </a:r>
            <a:endParaRPr lang="pt-BR" sz="2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11023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457200" y="836613"/>
            <a:ext cx="8686800" cy="648171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Avaliação das</a:t>
            </a:r>
            <a:r>
              <a:rPr kumimoji="0" lang="pt-BR" sz="32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Soluções</a:t>
            </a:r>
            <a:endParaRPr kumimoji="0" lang="pt-BR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Espaço Reservado para Conteúdo 2"/>
          <p:cNvSpPr>
            <a:spLocks/>
          </p:cNvSpPr>
          <p:nvPr/>
        </p:nvSpPr>
        <p:spPr bwMode="auto">
          <a:xfrm>
            <a:off x="528638" y="2071678"/>
            <a:ext cx="7972452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96926" lvl="1" indent="-341313" algn="just" eaLnBrk="0" hangingPunct="0">
              <a:spcBef>
                <a:spcPts val="1200"/>
              </a:spcBef>
              <a:spcAft>
                <a:spcPts val="600"/>
              </a:spcAft>
              <a:buClr>
                <a:srgbClr val="CCFFFF"/>
              </a:buClr>
              <a:buSzPct val="90000"/>
              <a:buBlip>
                <a:blip r:embed="rId2"/>
              </a:buBlip>
              <a:defRPr/>
            </a:pPr>
            <a:r>
              <a:rPr lang="pt-BR" sz="17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Avaliação  financeira; </a:t>
            </a:r>
          </a:p>
          <a:p>
            <a:pPr marL="796926" lvl="1" indent="-341313" algn="just" eaLnBrk="0" hangingPunct="0">
              <a:spcBef>
                <a:spcPts val="1200"/>
              </a:spcBef>
              <a:spcAft>
                <a:spcPts val="600"/>
              </a:spcAft>
              <a:buClr>
                <a:srgbClr val="CCFFFF"/>
              </a:buClr>
              <a:buSzPct val="90000"/>
              <a:buBlip>
                <a:blip r:embed="rId2"/>
              </a:buBlip>
              <a:defRPr/>
            </a:pPr>
            <a:r>
              <a:rPr lang="pt-BR" sz="17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Avaliação dos impactos (qualidade da água, disponibilidade na bacia do rio Paraíba do Sul e na geração de hidroeletricidade);</a:t>
            </a:r>
          </a:p>
          <a:p>
            <a:pPr marL="796926" lvl="1" indent="-341313" algn="just" eaLnBrk="0" hangingPunct="0">
              <a:spcBef>
                <a:spcPts val="1200"/>
              </a:spcBef>
              <a:spcAft>
                <a:spcPts val="600"/>
              </a:spcAft>
              <a:buClr>
                <a:srgbClr val="CCFFFF"/>
              </a:buClr>
              <a:buSzPct val="90000"/>
              <a:buBlip>
                <a:blip r:embed="rId2"/>
              </a:buBlip>
              <a:defRPr/>
            </a:pPr>
            <a:r>
              <a:rPr lang="pt-BR" sz="17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Compatibilização com o Sistema Adutor Metropolitano – SAM e verificação dos impactos nas Regras Operacionais (vazão de jusante de reservatório, vazões mínimas nas seções de controle, </a:t>
            </a:r>
            <a:r>
              <a:rPr lang="pt-BR" sz="17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etc</a:t>
            </a:r>
            <a:r>
              <a:rPr lang="pt-BR" sz="17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);</a:t>
            </a:r>
          </a:p>
          <a:p>
            <a:pPr marL="796926" lvl="1" indent="-341313" algn="just" eaLnBrk="0" hangingPunct="0">
              <a:spcBef>
                <a:spcPts val="1200"/>
              </a:spcBef>
              <a:spcAft>
                <a:spcPts val="600"/>
              </a:spcAft>
              <a:buClr>
                <a:srgbClr val="CCFFFF"/>
              </a:buClr>
              <a:buSzPct val="90000"/>
              <a:buBlip>
                <a:blip r:embed="rId2"/>
              </a:buBlip>
              <a:defRPr/>
            </a:pPr>
            <a:r>
              <a:rPr lang="pt-BR" sz="17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Atendimento à exigência ao Artigo 16 da Portaria DAEE 1213;</a:t>
            </a:r>
          </a:p>
          <a:p>
            <a:pPr marL="796926" lvl="1" indent="-341313" algn="just" eaLnBrk="0" hangingPunct="0">
              <a:spcBef>
                <a:spcPts val="1200"/>
              </a:spcBef>
              <a:spcAft>
                <a:spcPts val="600"/>
              </a:spcAft>
              <a:buClr>
                <a:srgbClr val="CCFFFF"/>
              </a:buClr>
              <a:buSzPct val="90000"/>
              <a:buBlip>
                <a:blip r:embed="rId2"/>
              </a:buBlip>
              <a:defRPr/>
            </a:pPr>
            <a:r>
              <a:rPr lang="pt-BR" sz="17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Aderência ao planejamento atual; </a:t>
            </a:r>
          </a:p>
          <a:p>
            <a:pPr marL="796926" lvl="1" indent="-341313" algn="just" eaLnBrk="0" hangingPunct="0">
              <a:spcBef>
                <a:spcPts val="1200"/>
              </a:spcBef>
              <a:spcAft>
                <a:spcPts val="600"/>
              </a:spcAft>
              <a:buClr>
                <a:srgbClr val="CCFFFF"/>
              </a:buClr>
              <a:buSzPct val="90000"/>
              <a:buBlip>
                <a:blip r:embed="rId2"/>
              </a:buBlip>
              <a:defRPr/>
            </a:pPr>
            <a:r>
              <a:rPr lang="pt-BR" sz="17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Necessidade de transposições da bacia do Paraíba do Sul;</a:t>
            </a:r>
          </a:p>
          <a:p>
            <a:pPr marL="796926" lvl="1" indent="-341313" algn="just" eaLnBrk="0" hangingPunct="0">
              <a:spcBef>
                <a:spcPts val="1200"/>
              </a:spcBef>
              <a:spcAft>
                <a:spcPts val="600"/>
              </a:spcAft>
              <a:buClr>
                <a:srgbClr val="CCFFFF"/>
              </a:buClr>
              <a:buSzPct val="90000"/>
              <a:buBlip>
                <a:blip r:embed="rId2"/>
              </a:buBlip>
              <a:defRPr/>
            </a:pPr>
            <a:r>
              <a:rPr lang="pt-BR" sz="17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Avaliação individual dos esquemas hidráulicos.</a:t>
            </a:r>
            <a:endParaRPr lang="pt-BR" sz="2000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  <a:p>
            <a:pPr marL="796926" lvl="1" indent="-341313" algn="just" eaLnBrk="0" hangingPunct="0">
              <a:spcBef>
                <a:spcPts val="300"/>
              </a:spcBef>
              <a:spcAft>
                <a:spcPts val="300"/>
              </a:spcAft>
              <a:buClr>
                <a:srgbClr val="CCFFFF"/>
              </a:buClr>
              <a:buSzPct val="90000"/>
              <a:buBlip>
                <a:blip r:embed="rId2"/>
              </a:buBlip>
              <a:defRPr/>
            </a:pPr>
            <a:endParaRPr lang="pt-BR" sz="2000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  <a:p>
            <a:pPr marL="796926" lvl="1" indent="-341313" algn="just" eaLnBrk="0" hangingPunct="0">
              <a:spcBef>
                <a:spcPts val="300"/>
              </a:spcBef>
              <a:spcAft>
                <a:spcPts val="300"/>
              </a:spcAft>
              <a:buClr>
                <a:srgbClr val="CCFFFF"/>
              </a:buClr>
              <a:buSzPct val="90000"/>
              <a:buBlip>
                <a:blip r:embed="rId2"/>
              </a:buBlip>
              <a:defRPr/>
            </a:pPr>
            <a:endParaRPr lang="pt-BR" sz="2000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  <a:p>
            <a:pPr marL="0" lvl="1" indent="6350" algn="just" eaLnBrk="0" hangingPunct="0">
              <a:spcBef>
                <a:spcPts val="300"/>
              </a:spcBef>
              <a:spcAft>
                <a:spcPts val="300"/>
              </a:spcAft>
              <a:buClr>
                <a:schemeClr val="hlink"/>
              </a:buClr>
              <a:buSzPct val="90000"/>
              <a:defRPr/>
            </a:pPr>
            <a:endParaRPr lang="pt-BR" sz="2000" dirty="0" smtClean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marL="0" lvl="1" indent="6350" algn="just" eaLnBrk="0" hangingPunct="0">
              <a:spcBef>
                <a:spcPts val="300"/>
              </a:spcBef>
              <a:spcAft>
                <a:spcPts val="300"/>
              </a:spcAft>
              <a:buClr>
                <a:schemeClr val="hlink"/>
              </a:buClr>
              <a:buSzPct val="90000"/>
              <a:defRPr/>
            </a:pPr>
            <a:endParaRPr lang="pt-BR" sz="2000" dirty="0" smtClean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sp>
        <p:nvSpPr>
          <p:cNvPr id="4" name="Elipse 3"/>
          <p:cNvSpPr/>
          <p:nvPr/>
        </p:nvSpPr>
        <p:spPr bwMode="auto">
          <a:xfrm>
            <a:off x="3555975" y="2187176"/>
            <a:ext cx="142876" cy="142876"/>
          </a:xfrm>
          <a:prstGeom prst="ellipse">
            <a:avLst/>
          </a:prstGeom>
          <a:solidFill>
            <a:srgbClr val="FFFF00"/>
          </a:solidFill>
          <a:ln w="25400" cap="flat" cmpd="sng" algn="ctr">
            <a:noFill/>
            <a:prstDash val="dash"/>
            <a:round/>
            <a:headEnd type="none" w="med" len="med"/>
            <a:tailEnd type="none" w="med" len="med"/>
          </a:ln>
          <a:effectLst>
            <a:outerShdw blurRad="203200" dist="2032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balanced" dir="t"/>
          </a:scene3d>
          <a:sp3d extrusionH="63500">
            <a:bevelT w="88900" h="127000"/>
            <a:bevelB w="127000" h="127000"/>
          </a:sp3d>
        </p:spPr>
        <p:txBody>
          <a:bodyPr wrap="none" lIns="90000" tIns="46800" rIns="90000" bIns="46800" rtlCol="0" anchor="ctr">
            <a:spAutoFit/>
          </a:bodyPr>
          <a:lstStyle/>
          <a:p>
            <a:pPr algn="ctr"/>
            <a:endParaRPr lang="pt-BR"/>
          </a:p>
        </p:txBody>
      </p:sp>
      <p:sp>
        <p:nvSpPr>
          <p:cNvPr id="5" name="Elipse 4"/>
          <p:cNvSpPr/>
          <p:nvPr/>
        </p:nvSpPr>
        <p:spPr bwMode="auto">
          <a:xfrm>
            <a:off x="4717156" y="4924201"/>
            <a:ext cx="142876" cy="142876"/>
          </a:xfrm>
          <a:prstGeom prst="ellipse">
            <a:avLst/>
          </a:prstGeom>
          <a:solidFill>
            <a:srgbClr val="FFFF00"/>
          </a:solidFill>
          <a:ln w="25400" cap="flat" cmpd="sng" algn="ctr">
            <a:noFill/>
            <a:prstDash val="dash"/>
            <a:round/>
            <a:headEnd type="none" w="med" len="med"/>
            <a:tailEnd type="none" w="med" len="med"/>
          </a:ln>
          <a:effectLst>
            <a:outerShdw blurRad="203200" dist="2032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balanced" dir="t"/>
          </a:scene3d>
          <a:sp3d extrusionH="63500">
            <a:bevelT w="88900" h="127000"/>
            <a:bevelB w="127000" h="127000"/>
          </a:sp3d>
        </p:spPr>
        <p:txBody>
          <a:bodyPr wrap="none" lIns="90000" tIns="46800" rIns="90000" bIns="46800" rtlCol="0" anchor="ctr">
            <a:spAutoFit/>
          </a:bodyPr>
          <a:lstStyle/>
          <a:p>
            <a:pPr algn="ctr"/>
            <a:endParaRPr lang="pt-BR"/>
          </a:p>
        </p:txBody>
      </p:sp>
      <p:sp>
        <p:nvSpPr>
          <p:cNvPr id="6" name="Elipse 5"/>
          <p:cNvSpPr/>
          <p:nvPr/>
        </p:nvSpPr>
        <p:spPr bwMode="auto">
          <a:xfrm>
            <a:off x="6013300" y="5896713"/>
            <a:ext cx="142876" cy="142876"/>
          </a:xfrm>
          <a:prstGeom prst="ellipse">
            <a:avLst/>
          </a:prstGeom>
          <a:solidFill>
            <a:srgbClr val="FFFF00"/>
          </a:solidFill>
          <a:ln w="25400" cap="flat" cmpd="sng" algn="ctr">
            <a:noFill/>
            <a:prstDash val="dash"/>
            <a:round/>
            <a:headEnd type="none" w="med" len="med"/>
            <a:tailEnd type="none" w="med" len="med"/>
          </a:ln>
          <a:effectLst>
            <a:outerShdw blurRad="203200" dist="2032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balanced" dir="t"/>
          </a:scene3d>
          <a:sp3d extrusionH="63500">
            <a:bevelT w="88900" h="127000"/>
            <a:bevelB w="127000" h="127000"/>
          </a:sp3d>
        </p:spPr>
        <p:txBody>
          <a:bodyPr wrap="none" lIns="90000" tIns="46800" rIns="90000" bIns="46800" rtlCol="0" anchor="ctr">
            <a:spAutoFit/>
          </a:bodyPr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457200" y="836613"/>
            <a:ext cx="8686800" cy="648171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Avaliação das</a:t>
            </a:r>
            <a:r>
              <a:rPr kumimoji="0" lang="pt-BR" sz="32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Soluções</a:t>
            </a:r>
            <a:endParaRPr kumimoji="0" lang="pt-BR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141466205"/>
              </p:ext>
            </p:extLst>
          </p:nvPr>
        </p:nvGraphicFramePr>
        <p:xfrm>
          <a:off x="1115615" y="1628800"/>
          <a:ext cx="6912771" cy="51342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88785"/>
                <a:gridCol w="1185046"/>
                <a:gridCol w="1283800"/>
                <a:gridCol w="1283800"/>
                <a:gridCol w="1283800"/>
                <a:gridCol w="987540"/>
              </a:tblGrid>
              <a:tr h="252000">
                <a:tc rowSpan="2">
                  <a:txBody>
                    <a:bodyPr/>
                    <a:lstStyle/>
                    <a:p>
                      <a:pPr marL="72000" algn="ct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pt-BR" sz="1200" b="1" kern="1200" dirty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Arranjo</a:t>
                      </a:r>
                    </a:p>
                  </a:txBody>
                  <a:tcPr marL="45720" marR="4572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4288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72000" algn="ct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pt-BR" sz="1200" b="1" kern="1200" dirty="0" smtClean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Avaliação Individual</a:t>
                      </a:r>
                      <a:r>
                        <a:rPr lang="pt-BR" sz="1200" b="1" kern="1200" baseline="0" dirty="0" smtClean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pt-BR" sz="1200" b="1" kern="1200" dirty="0" smtClean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dos arranjos (RI-2)</a:t>
                      </a:r>
                      <a:endParaRPr lang="pt-BR" sz="1200" b="1" kern="1200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4288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72000" algn="ct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pt-BR" sz="1400" b="1" kern="1200" dirty="0" smtClean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Avaliação Financeira</a:t>
                      </a:r>
                      <a:endParaRPr lang="pt-BR" sz="1400" b="1" kern="1200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8132" marR="8132" marT="813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428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72000" algn="ct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pt-BR" sz="1200" b="1" kern="1200" dirty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Aderência ao Planejamento Atual</a:t>
                      </a:r>
                    </a:p>
                  </a:txBody>
                  <a:tcPr marL="45720" marR="4572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4288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72000" algn="ct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pt-BR" sz="1200" b="1" kern="1200" dirty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Nota Final</a:t>
                      </a:r>
                    </a:p>
                  </a:txBody>
                  <a:tcPr marL="45720" marR="4572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4288"/>
                    </a:solidFill>
                  </a:tcPr>
                </a:tc>
              </a:tr>
              <a:tr h="922271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2000" algn="ct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pt-BR" sz="1200" b="1" kern="1200" dirty="0" smtClean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VPL R$x10</a:t>
                      </a:r>
                      <a:r>
                        <a:rPr lang="pt-BR" sz="1200" b="1" kern="1200" baseline="30000" dirty="0" smtClean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6</a:t>
                      </a:r>
                      <a:endParaRPr lang="pt-BR" sz="1200" b="1" kern="1200" baseline="30000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4288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pt-BR" sz="1200" b="1" kern="1200" dirty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Pontuação do Fator Custo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428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60000">
                <a:tc>
                  <a:txBody>
                    <a:bodyPr/>
                    <a:lstStyle/>
                    <a:p>
                      <a:pPr marL="72000" algn="ct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54000" marR="54000" marT="54000" marB="54000" anchor="ctr">
                    <a:lnL w="12700" cmpd="sng">
                      <a:noFill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8,16</a:t>
                      </a:r>
                    </a:p>
                  </a:txBody>
                  <a:tcPr marL="54000" marR="54000" marT="54000" marB="5400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    2.972,86 </a:t>
                      </a:r>
                    </a:p>
                  </a:txBody>
                  <a:tcPr marL="9525" marR="857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              10,00 </a:t>
                      </a:r>
                    </a:p>
                  </a:txBody>
                  <a:tcPr marL="54000" marR="54000" marT="54000" marB="5400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10</a:t>
                      </a:r>
                    </a:p>
                  </a:txBody>
                  <a:tcPr marL="54000" marR="54000" marT="54000" marB="5400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9,45</a:t>
                      </a:r>
                    </a:p>
                  </a:txBody>
                  <a:tcPr marL="54000" marR="54000" marT="54000" marB="5400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72000" algn="ct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1A</a:t>
                      </a:r>
                    </a:p>
                  </a:txBody>
                  <a:tcPr marL="54000" marR="54000" marT="54000" marB="54000" anchor="ctr">
                    <a:lnL w="12700" cmpd="sng">
                      <a:noFill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6,35</a:t>
                      </a:r>
                    </a:p>
                  </a:txBody>
                  <a:tcPr marL="54000" marR="54000" marT="54000" marB="5400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    5.075,30 </a:t>
                      </a:r>
                    </a:p>
                  </a:txBody>
                  <a:tcPr marL="9525" marR="857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                5,86 </a:t>
                      </a:r>
                    </a:p>
                  </a:txBody>
                  <a:tcPr marL="54000" marR="54000" marT="54000" marB="5400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54000" marR="54000" marT="54000" marB="5400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4,83</a:t>
                      </a:r>
                    </a:p>
                  </a:txBody>
                  <a:tcPr marL="54000" marR="54000" marT="54000" marB="5400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72000" algn="ct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54000" marR="54000" marT="54000" marB="54000" anchor="ctr">
                    <a:lnL w="12700" cmpd="sng">
                      <a:noFill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8,44</a:t>
                      </a:r>
                    </a:p>
                  </a:txBody>
                  <a:tcPr marL="54000" marR="54000" marT="54000" marB="5400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    4.604,75 </a:t>
                      </a:r>
                    </a:p>
                  </a:txBody>
                  <a:tcPr marL="9525" marR="857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                6,46 </a:t>
                      </a:r>
                    </a:p>
                  </a:txBody>
                  <a:tcPr marL="54000" marR="54000" marT="54000" marB="5400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10</a:t>
                      </a:r>
                    </a:p>
                  </a:txBody>
                  <a:tcPr marL="54000" marR="54000" marT="54000" marB="5400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7,76</a:t>
                      </a:r>
                    </a:p>
                  </a:txBody>
                  <a:tcPr marL="54000" marR="54000" marT="54000" marB="5400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72000" algn="ct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54000" marR="54000" marT="54000" marB="54000" anchor="ctr">
                    <a:lnL w="12700" cmpd="sng">
                      <a:noFill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8,36</a:t>
                      </a:r>
                    </a:p>
                  </a:txBody>
                  <a:tcPr marL="54000" marR="54000" marT="54000" marB="5400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    7.121,66 </a:t>
                      </a:r>
                    </a:p>
                  </a:txBody>
                  <a:tcPr marL="9525" marR="857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                4,17 </a:t>
                      </a:r>
                    </a:p>
                  </a:txBody>
                  <a:tcPr marL="54000" marR="54000" marT="54000" marB="5400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54000" marR="54000" marT="54000" marB="5400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4,60</a:t>
                      </a:r>
                    </a:p>
                  </a:txBody>
                  <a:tcPr marL="54000" marR="54000" marT="54000" marB="5400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72000" algn="ct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54000" marR="54000" marT="54000" marB="54000" anchor="ctr">
                    <a:lnL w="12700" cmpd="sng">
                      <a:noFill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8,22</a:t>
                      </a:r>
                    </a:p>
                  </a:txBody>
                  <a:tcPr marL="54000" marR="54000" marT="54000" marB="5400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    4.743,54 </a:t>
                      </a:r>
                    </a:p>
                  </a:txBody>
                  <a:tcPr marL="9525" marR="857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                6,27 </a:t>
                      </a:r>
                    </a:p>
                  </a:txBody>
                  <a:tcPr marL="54000" marR="54000" marT="54000" marB="5400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54000" marR="54000" marT="54000" marB="5400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5,60</a:t>
                      </a:r>
                    </a:p>
                  </a:txBody>
                  <a:tcPr marL="54000" marR="54000" marT="54000" marB="5400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CEC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72000" algn="ct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5</a:t>
                      </a:r>
                    </a:p>
                  </a:txBody>
                  <a:tcPr marL="54000" marR="54000" marT="54000" marB="54000" anchor="ctr">
                    <a:lnL w="12700" cmpd="sng">
                      <a:noFill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8,04</a:t>
                      </a:r>
                    </a:p>
                  </a:txBody>
                  <a:tcPr marL="54000" marR="54000" marT="54000" marB="5400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    5.472,40 </a:t>
                      </a:r>
                    </a:p>
                  </a:txBody>
                  <a:tcPr marL="9525" marR="857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                5,43 </a:t>
                      </a:r>
                    </a:p>
                  </a:txBody>
                  <a:tcPr marL="54000" marR="54000" marT="54000" marB="5400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54000" marR="54000" marT="54000" marB="5400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5,13</a:t>
                      </a:r>
                    </a:p>
                  </a:txBody>
                  <a:tcPr marL="54000" marR="54000" marT="54000" marB="5400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72000" algn="ct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54000" marR="54000" marT="54000" marB="54000" anchor="ctr">
                    <a:lnL w="12700" cmpd="sng">
                      <a:noFill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8,17</a:t>
                      </a:r>
                    </a:p>
                  </a:txBody>
                  <a:tcPr marL="54000" marR="54000" marT="54000" marB="5400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    3.396,60 </a:t>
                      </a:r>
                    </a:p>
                  </a:txBody>
                  <a:tcPr marL="9525" marR="857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                8,75 </a:t>
                      </a:r>
                    </a:p>
                  </a:txBody>
                  <a:tcPr marL="54000" marR="54000" marT="54000" marB="5400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10</a:t>
                      </a:r>
                    </a:p>
                  </a:txBody>
                  <a:tcPr marL="54000" marR="54000" marT="54000" marB="5400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8,83</a:t>
                      </a:r>
                    </a:p>
                  </a:txBody>
                  <a:tcPr marL="54000" marR="54000" marT="54000" marB="5400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72000" algn="ct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7</a:t>
                      </a:r>
                    </a:p>
                  </a:txBody>
                  <a:tcPr marL="54000" marR="54000" marT="54000" marB="54000" anchor="ctr">
                    <a:lnL w="12700" cmpd="sng">
                      <a:noFill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8,08</a:t>
                      </a:r>
                    </a:p>
                  </a:txBody>
                  <a:tcPr marL="54000" marR="54000" marT="54000" marB="5400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    6.544,94 </a:t>
                      </a:r>
                    </a:p>
                  </a:txBody>
                  <a:tcPr marL="9525" marR="857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                4,54 </a:t>
                      </a:r>
                    </a:p>
                  </a:txBody>
                  <a:tcPr marL="54000" marR="54000" marT="54000" marB="5400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54000" marR="54000" marT="54000" marB="5400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4,69</a:t>
                      </a:r>
                    </a:p>
                  </a:txBody>
                  <a:tcPr marL="54000" marR="54000" marT="54000" marB="5400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72000" algn="ct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8</a:t>
                      </a:r>
                    </a:p>
                  </a:txBody>
                  <a:tcPr marL="54000" marR="54000" marT="54000" marB="54000" anchor="ctr">
                    <a:lnL w="12700" cmpd="sng">
                      <a:noFill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8,22</a:t>
                      </a:r>
                    </a:p>
                  </a:txBody>
                  <a:tcPr marL="54000" marR="54000" marT="54000" marB="5400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    3.217,04 </a:t>
                      </a:r>
                    </a:p>
                  </a:txBody>
                  <a:tcPr marL="9525" marR="857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                9,24 </a:t>
                      </a:r>
                    </a:p>
                  </a:txBody>
                  <a:tcPr marL="54000" marR="54000" marT="54000" marB="5400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10</a:t>
                      </a:r>
                    </a:p>
                  </a:txBody>
                  <a:tcPr marL="54000" marR="54000" marT="54000" marB="5400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9,09</a:t>
                      </a:r>
                    </a:p>
                  </a:txBody>
                  <a:tcPr marL="54000" marR="54000" marT="54000" marB="5400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72000" algn="ct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9</a:t>
                      </a:r>
                    </a:p>
                  </a:txBody>
                  <a:tcPr marL="54000" marR="54000" marT="54000" marB="54000" anchor="ctr">
                    <a:lnL w="12700" cmpd="sng">
                      <a:noFill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8,50</a:t>
                      </a:r>
                    </a:p>
                  </a:txBody>
                  <a:tcPr marL="54000" marR="54000" marT="54000" marB="5400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    6.360,12 </a:t>
                      </a:r>
                    </a:p>
                  </a:txBody>
                  <a:tcPr marL="9525" marR="857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                4,67 </a:t>
                      </a:r>
                    </a:p>
                  </a:txBody>
                  <a:tcPr marL="54000" marR="54000" marT="54000" marB="5400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10</a:t>
                      </a:r>
                    </a:p>
                  </a:txBody>
                  <a:tcPr marL="54000" marR="54000" marT="54000" marB="5400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6,89</a:t>
                      </a:r>
                    </a:p>
                  </a:txBody>
                  <a:tcPr marL="54000" marR="54000" marT="54000" marB="5400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72000" algn="ct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Pesos</a:t>
                      </a:r>
                    </a:p>
                  </a:txBody>
                  <a:tcPr marL="54000" marR="54000" marT="54000" marB="54000" anchor="ctr">
                    <a:lnL w="12700" cmpd="sng">
                      <a:noFill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30</a:t>
                      </a:r>
                    </a:p>
                  </a:txBody>
                  <a:tcPr marL="54000" marR="54000" marT="54000" marB="5400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54000" marR="54000" marT="54000" marB="5400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pattFill prst="dkUpDiag">
                      <a:fgClr>
                        <a:schemeClr val="accent1">
                          <a:tint val="20000"/>
                        </a:schemeClr>
                      </a:fgClr>
                      <a:bgClr>
                        <a:schemeClr val="tx1">
                          <a:lumMod val="50000"/>
                        </a:schemeClr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50</a:t>
                      </a:r>
                    </a:p>
                  </a:txBody>
                  <a:tcPr marL="54000" marR="54000" marT="54000" marB="54000" anchor="ctr"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20</a:t>
                      </a:r>
                    </a:p>
                  </a:txBody>
                  <a:tcPr marL="54000" marR="54000" marT="54000" marB="5400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pt-BR" sz="1400" b="1" kern="1200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100</a:t>
                      </a:r>
                      <a:endParaRPr lang="pt-BR" sz="1400" b="1" kern="1200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54000" marR="54000" marT="54000" marB="5400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8F6F6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467544" y="2672916"/>
            <a:ext cx="8208912" cy="1512168"/>
          </a:xfrm>
          <a:prstGeom prst="rect">
            <a:avLst/>
          </a:prstGeom>
        </p:spPr>
        <p:txBody>
          <a:bodyPr anchor="ctr"/>
          <a:lstStyle>
            <a:defPPr>
              <a:defRPr lang="pt-BR"/>
            </a:defPPr>
            <a:lvl1pPr marR="0" lvl="0" algn="r" defTabSz="914400" eaLnBrk="0" latinLnBrk="0" hangingPunc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chemeClr val="hlink"/>
              </a:buClr>
              <a:buSzPct val="90000"/>
              <a:tabLst/>
              <a:defRPr kumimoji="0" sz="2000" b="0" i="0" u="none" strike="noStrike" kern="0" cap="all" spc="0" normalizeH="0">
                <a:ln>
                  <a:noFill/>
                </a:ln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Black" pitchFamily="34" charset="0"/>
              </a:defRPr>
            </a:lvl1pPr>
          </a:lstStyle>
          <a:p>
            <a:pPr algn="ctr">
              <a:buClr>
                <a:srgbClr val="410082"/>
              </a:buClr>
            </a:pPr>
            <a:r>
              <a:rPr lang="pt-BR" sz="2800" dirty="0" smtClean="0">
                <a:solidFill>
                  <a:prstClr val="white"/>
                </a:solidFill>
              </a:rPr>
              <a:t>ESCALONAMENTO DA IMPLANTAÇÃO DAS INTERVENÇÕES </a:t>
            </a:r>
            <a:endParaRPr lang="pt-BR" sz="2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3605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 txBox="1">
            <a:spLocks/>
          </p:cNvSpPr>
          <p:nvPr/>
        </p:nvSpPr>
        <p:spPr bwMode="auto">
          <a:xfrm>
            <a:off x="0" y="857250"/>
            <a:ext cx="9144000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pt-BR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Resultados do Escalonamento</a:t>
            </a:r>
            <a:endParaRPr lang="pt-BR" sz="32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140305053"/>
              </p:ext>
            </p:extLst>
          </p:nvPr>
        </p:nvGraphicFramePr>
        <p:xfrm>
          <a:off x="251522" y="1584736"/>
          <a:ext cx="8640956" cy="5205600"/>
        </p:xfrm>
        <a:graphic>
          <a:graphicData uri="http://schemas.openxmlformats.org/drawingml/2006/table">
            <a:tbl>
              <a:tblPr firstRow="1" firstCol="1" bandRow="1"/>
              <a:tblGrid>
                <a:gridCol w="720078"/>
                <a:gridCol w="2520280"/>
                <a:gridCol w="2880320"/>
                <a:gridCol w="2520278"/>
              </a:tblGrid>
              <a:tr h="216000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Arranjo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6026" marR="26026" marT="0" marB="0" anchor="ctr">
                    <a:lnL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428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Esquemas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6026" marR="26026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428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160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2018 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6026" marR="26026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428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2025 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6026" marR="26026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428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2030 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6026" marR="26026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4288"/>
                    </a:solidFill>
                  </a:tcPr>
                </a:tc>
              </a:tr>
              <a:tr h="183600">
                <a:tc rowSpan="5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b="1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1</a:t>
                      </a:r>
                      <a:endParaRPr lang="pt-BR" sz="1600" b="1" dirty="0">
                        <a:effectLst/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26026" marR="26026" marT="0" marB="0" anchor="ctr">
                    <a:lnL>
                      <a:noFill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050" b="1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Braço do Rio Pequeno - Billings</a:t>
                      </a:r>
                      <a:endParaRPr lang="pt-BR" sz="1050" b="1" dirty="0">
                        <a:effectLst/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26026" marR="26026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050" b="1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Itatinga - </a:t>
                      </a:r>
                      <a:r>
                        <a:rPr lang="pt-BR" sz="1050" b="1" dirty="0" err="1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Itapanhaú</a:t>
                      </a:r>
                      <a:endParaRPr lang="pt-BR" sz="1050" b="1" dirty="0">
                        <a:effectLst/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26026" marR="26026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050" b="1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Alto Juquiá (França - ETA Cotia</a:t>
                      </a:r>
                      <a:r>
                        <a:rPr lang="pt-BR" sz="1050" b="1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)</a:t>
                      </a:r>
                      <a:endParaRPr lang="pt-BR" sz="1050" b="1" dirty="0">
                        <a:effectLst/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26026" marR="26026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36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050" b="1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São Lourenço (França - ETA Cotia)</a:t>
                      </a:r>
                      <a:endParaRPr lang="pt-BR" sz="1050" b="1" dirty="0">
                        <a:effectLst/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26026" marR="26026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050" b="1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Barragem </a:t>
                      </a:r>
                      <a:r>
                        <a:rPr lang="pt-BR" sz="1050" b="1" dirty="0" err="1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Jundiuvira</a:t>
                      </a:r>
                      <a:r>
                        <a:rPr lang="pt-BR" sz="1050" b="1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 - Piraí</a:t>
                      </a:r>
                      <a:endParaRPr lang="pt-BR" sz="1050" b="1" dirty="0">
                        <a:effectLst/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26026" marR="26026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050" b="1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50" b="1" dirty="0">
                        <a:effectLst/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26026" marR="26026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36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050" b="1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Barragem Piraí</a:t>
                      </a:r>
                      <a:endParaRPr lang="pt-BR" sz="1050" b="1" dirty="0">
                        <a:effectLst/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26026" marR="26026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050" b="1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50" b="1" dirty="0">
                        <a:effectLst/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26026" marR="26026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050" b="1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50" b="1" dirty="0">
                        <a:effectLst/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26026" marR="26026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836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050" b="1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Barragem Campo Limpo</a:t>
                      </a:r>
                      <a:endParaRPr lang="pt-BR" sz="1050" b="1" dirty="0">
                        <a:effectLst/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26026" marR="26026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050" b="1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50" b="1" dirty="0">
                        <a:effectLst/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26026" marR="26026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050" b="1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50" b="1" dirty="0">
                        <a:effectLst/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26026" marR="26026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36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050" b="1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Barragens Pedreira e Duas Pontes</a:t>
                      </a:r>
                      <a:endParaRPr lang="pt-BR" sz="1050" b="1" dirty="0">
                        <a:effectLst/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26026" marR="26026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050" b="1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50" b="1" dirty="0">
                        <a:effectLst/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26026" marR="26026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050" b="1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50" b="1" dirty="0">
                        <a:effectLst/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26026" marR="26026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3600">
                <a:tc rowSpan="5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b="1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2</a:t>
                      </a:r>
                      <a:endParaRPr lang="pt-BR" sz="1600" b="1" dirty="0">
                        <a:effectLst/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26026" marR="26026" marT="0" marB="0" anchor="ctr">
                    <a:lnL>
                      <a:noFill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050" b="1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Braço do Rio Pequeno - Billings</a:t>
                      </a:r>
                      <a:endParaRPr lang="pt-BR" sz="1050" b="1" dirty="0">
                        <a:effectLst/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26026" marR="26026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050" b="1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Itatinga - </a:t>
                      </a:r>
                      <a:r>
                        <a:rPr lang="pt-BR" sz="1050" b="1" dirty="0" err="1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Itapanhaú</a:t>
                      </a:r>
                      <a:endParaRPr lang="pt-BR" sz="1050" b="1" dirty="0">
                        <a:effectLst/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26026" marR="26026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050" b="1" dirty="0" err="1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Jurumirim</a:t>
                      </a:r>
                      <a:r>
                        <a:rPr lang="pt-BR" sz="1050" b="1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 - ETA Cotia</a:t>
                      </a:r>
                      <a:endParaRPr lang="pt-BR" sz="1050" b="1" dirty="0">
                        <a:effectLst/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26026" marR="26026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36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050" b="1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São Lourenço (França - ETA Cotia</a:t>
                      </a:r>
                      <a:r>
                        <a:rPr lang="pt-BR" sz="1050" b="1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)</a:t>
                      </a:r>
                      <a:endParaRPr lang="pt-BR" sz="1050" b="1" dirty="0">
                        <a:effectLst/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26026" marR="26026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050" b="1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Barragem </a:t>
                      </a:r>
                      <a:r>
                        <a:rPr lang="pt-BR" sz="1050" b="1" dirty="0" err="1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Jundiuvira</a:t>
                      </a:r>
                      <a:r>
                        <a:rPr lang="pt-BR" sz="1050" b="1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 - Piraí</a:t>
                      </a:r>
                      <a:endParaRPr lang="pt-BR" sz="1050" b="1" dirty="0">
                        <a:effectLst/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26026" marR="26026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050" b="1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50" b="1" dirty="0">
                        <a:effectLst/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26026" marR="26026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36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050" b="1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Barragem Piraí</a:t>
                      </a:r>
                      <a:endParaRPr lang="pt-BR" sz="1050" b="1" dirty="0">
                        <a:effectLst/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26026" marR="26026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050" b="1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50" b="1" dirty="0">
                        <a:effectLst/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26026" marR="26026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050" b="1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50" b="1" dirty="0">
                        <a:effectLst/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26026" marR="26026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836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050" b="1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Barragem Campo Limpo</a:t>
                      </a:r>
                      <a:endParaRPr lang="pt-BR" sz="1050" b="1" dirty="0">
                        <a:effectLst/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26026" marR="26026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050" b="1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50" b="1" dirty="0">
                        <a:effectLst/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26026" marR="26026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050" b="1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50" b="1" dirty="0">
                        <a:effectLst/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26026" marR="26026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36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050" b="1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Barragens Pedreira e Duas Pontes</a:t>
                      </a:r>
                      <a:endParaRPr lang="pt-BR" sz="1050" b="1" dirty="0">
                        <a:effectLst/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26026" marR="26026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050" b="1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50" b="1" dirty="0">
                        <a:effectLst/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26026" marR="26026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050" b="1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50" b="1" dirty="0">
                        <a:effectLst/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26026" marR="26026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3600">
                <a:tc rowSpan="6"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b="1" kern="12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44450" marR="44450" marT="0" marB="0" anchor="ctr">
                    <a:lnL>
                      <a:noFill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35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pt-BR" sz="1050" b="1" kern="1200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Braço do Rio Pequeno – Billings</a:t>
                      </a:r>
                      <a:endParaRPr lang="pt-BR" sz="1050" b="1" kern="1200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35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050" b="1" kern="1200" dirty="0" err="1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Jaguari</a:t>
                      </a:r>
                      <a:r>
                        <a:rPr lang="pt-BR" sz="1050" b="1" kern="1200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 - Atibainha</a:t>
                      </a:r>
                      <a:endParaRPr lang="pt-BR" sz="1050" b="1" kern="1200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35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050" b="1" kern="1200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Alto Juquiá (França - ETA Cotia</a:t>
                      </a:r>
                      <a:r>
                        <a:rPr lang="pt-BR" sz="1050" b="1" kern="12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)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36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050" b="1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São Lourenço (França - ETA Cotia)</a:t>
                      </a:r>
                      <a:endParaRPr lang="pt-BR" sz="1050" b="1" dirty="0">
                        <a:effectLst/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35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050" b="1" kern="1200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Guararema - </a:t>
                      </a:r>
                      <a:r>
                        <a:rPr lang="pt-BR" sz="1050" b="1" kern="1200" dirty="0" err="1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Biritiba</a:t>
                      </a:r>
                      <a:endParaRPr lang="pt-BR" sz="1050" b="1" kern="1200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35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050" b="1" kern="1200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50" b="1" kern="1200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36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35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050" b="1" kern="1200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Barragem Piraí</a:t>
                      </a:r>
                      <a:endParaRPr lang="pt-BR" sz="1050" b="1" kern="1200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35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050" b="1" kern="1200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50" b="1" kern="1200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35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050" b="1" kern="1200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50" b="1" kern="1200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36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35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050" b="1" kern="1200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Barragens Pedreira e Duas Pontes</a:t>
                      </a:r>
                      <a:endParaRPr lang="pt-BR" sz="1050" b="1" kern="1200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35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050" b="1" kern="1200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50" b="1" kern="1200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35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050" b="1" kern="1200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50" b="1" kern="1200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36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35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050" b="1" kern="1200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Atibaia - Indaiatuba</a:t>
                      </a:r>
                      <a:endParaRPr lang="pt-BR" sz="1050" b="1" kern="1200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35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050" b="1" kern="1200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50" b="1" kern="1200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35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050" b="1" kern="1200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50" b="1" kern="1200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36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35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050" b="1" kern="1200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Atibaia - Rio Jundiaí</a:t>
                      </a:r>
                      <a:endParaRPr lang="pt-BR" sz="1050" b="1" kern="1200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35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050" b="1" kern="1200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50" b="1" kern="1200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35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050" b="1" kern="1200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50" b="1" kern="1200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3600">
                <a:tc rowSpan="5"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b="1" kern="12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8</a:t>
                      </a:r>
                    </a:p>
                  </a:txBody>
                  <a:tcPr marL="44450" marR="44450" marT="0" marB="0" anchor="ctr">
                    <a:lnL>
                      <a:noFill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35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050" b="1" kern="1200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Braço do Rio Pequeno - Billings</a:t>
                      </a:r>
                      <a:endParaRPr lang="pt-BR" sz="1050" b="1" kern="1200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35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050" b="1" kern="1200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Itatinga - </a:t>
                      </a:r>
                      <a:r>
                        <a:rPr lang="pt-BR" sz="1050" b="1" kern="1200" dirty="0" err="1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Itapanhaú</a:t>
                      </a:r>
                      <a:endParaRPr lang="pt-BR" sz="1050" b="1" kern="1200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35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050" b="1" kern="1200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Alto Juquiá (França - ETA Cotia</a:t>
                      </a:r>
                      <a:r>
                        <a:rPr lang="pt-BR" sz="1050" b="1" kern="1200" dirty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)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36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050" b="1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São Lourenço (França - ETA Cotia)</a:t>
                      </a:r>
                      <a:endParaRPr lang="pt-BR" sz="1050" b="1" dirty="0">
                        <a:effectLst/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35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050" b="1" kern="1200" dirty="0" err="1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Jaguari</a:t>
                      </a:r>
                      <a:r>
                        <a:rPr lang="pt-BR" sz="1050" b="1" kern="1200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 - Atibainha</a:t>
                      </a:r>
                      <a:endParaRPr lang="pt-BR" sz="1050" b="1" kern="1200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35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050" b="1" kern="1200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50" b="1" kern="1200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36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35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050" b="1" kern="1200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Barragem Piraí</a:t>
                      </a:r>
                      <a:endParaRPr lang="pt-BR" sz="1050" b="1" kern="1200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35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050" b="1" kern="1200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50" b="1" kern="1200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35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050" b="1" kern="1200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50" b="1" kern="1200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3600">
                <a:tc vMerge="1"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000" b="1" kern="1200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35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050" b="1" kern="1200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Barragens Pedreira e Duas Pontes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35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050" b="1" kern="1200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35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050" b="1" kern="1200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3600">
                <a:tc vMerge="1"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000" b="1" kern="1200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35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050" b="1" kern="1200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Barragem Pedreira - Rio Atibaia - Rio Jundiaí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35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050" b="1" kern="1200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35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050" b="1" kern="1200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3600">
                <a:tc rowSpan="5"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600" b="1" kern="1200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9</a:t>
                      </a:r>
                      <a:endParaRPr lang="pt-BR" sz="1600" b="1" kern="1200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35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050" b="1" kern="1200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Braço do Rio Pequeno - Billings</a:t>
                      </a:r>
                      <a:endParaRPr lang="pt-BR" sz="1050" b="1" kern="1200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35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050" b="1" kern="1200" dirty="0" err="1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Jurumirim</a:t>
                      </a:r>
                      <a:r>
                        <a:rPr lang="pt-BR" sz="1050" b="1" kern="1200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 - ETA Cotia</a:t>
                      </a:r>
                      <a:endParaRPr lang="pt-BR" sz="1050" b="1" kern="1200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35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050" b="1" kern="1200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Itatinga - </a:t>
                      </a:r>
                      <a:r>
                        <a:rPr lang="pt-BR" sz="1050" b="1" kern="1200" dirty="0" err="1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Itapanhaú</a:t>
                      </a:r>
                      <a:endParaRPr lang="pt-BR" sz="1050" b="1" kern="1200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36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35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050" b="1" kern="1200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São Lourenço (França - ETA Cotia)</a:t>
                      </a:r>
                      <a:endParaRPr lang="pt-BR" sz="1050" b="1" kern="1200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35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050" b="1" kern="1200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35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050" b="1" kern="1200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50" b="1" kern="1200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36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35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050" b="1" kern="1200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Barragem Piraí</a:t>
                      </a:r>
                      <a:endParaRPr lang="pt-BR" sz="1050" b="1" kern="1200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35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050" b="1" kern="1200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50" b="1" kern="1200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35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050" b="1" kern="1200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50" b="1" kern="1200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3600">
                <a:tc vMerge="1"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000" b="1" kern="1200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35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050" b="1" kern="1200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Barragens Pedreira e Duas Pontes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35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050" b="1" kern="1200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35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050" b="1" kern="1200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3600">
                <a:tc vMerge="1">
                  <a:txBody>
                    <a:bodyPr/>
                    <a:lstStyle/>
                    <a:p>
                      <a:pPr marL="0" algn="ctr" defTabSz="91435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000" b="1" kern="1200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35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050" b="1" kern="1200" dirty="0" smtClean="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Barragem Pedreira - Rio Atibaia - Rio Jundiaí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35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050" b="1" kern="1200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35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050" b="1" kern="1200" dirty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114983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Text Box 3"/>
          <p:cNvSpPr txBox="1">
            <a:spLocks noChangeArrowheads="1"/>
          </p:cNvSpPr>
          <p:nvPr/>
        </p:nvSpPr>
        <p:spPr bwMode="auto">
          <a:xfrm>
            <a:off x="1387475" y="785813"/>
            <a:ext cx="6542088" cy="68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120000"/>
              </a:lnSpc>
              <a:buFont typeface="Wingdings" pitchFamily="2" charset="2"/>
              <a:buNone/>
              <a:defRPr/>
            </a:pPr>
            <a:r>
              <a:rPr lang="pt-BR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Estratégia de Curto Prazo</a:t>
            </a:r>
            <a:endParaRPr lang="pt-BR" sz="3200" b="1" dirty="0"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31074" name="Espaço Reservado para Conteúdo 2"/>
          <p:cNvSpPr>
            <a:spLocks/>
          </p:cNvSpPr>
          <p:nvPr/>
        </p:nvSpPr>
        <p:spPr bwMode="auto">
          <a:xfrm>
            <a:off x="457200" y="1484784"/>
            <a:ext cx="8147248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1313" indent="-341313" algn="just" eaLnBrk="0" hangingPunct="0">
              <a:spcBef>
                <a:spcPts val="600"/>
              </a:spcBef>
              <a:spcAft>
                <a:spcPts val="300"/>
              </a:spcAft>
              <a:buClr>
                <a:schemeClr val="hlink"/>
              </a:buClr>
              <a:buSzPct val="90000"/>
              <a:buBlip>
                <a:blip r:embed="rId3"/>
              </a:buBlip>
              <a:defRPr/>
            </a:pPr>
            <a:r>
              <a:rPr lang="pt-BR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Aumento do volume de </a:t>
            </a:r>
            <a:r>
              <a:rPr lang="pt-BR" sz="20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reservação</a:t>
            </a:r>
            <a:r>
              <a:rPr lang="pt-BR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de água bruta;</a:t>
            </a:r>
            <a:endParaRPr lang="pt-BR" sz="20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marL="341313" indent="-341313" algn="just" eaLnBrk="0" hangingPunct="0">
              <a:spcBef>
                <a:spcPts val="600"/>
              </a:spcBef>
              <a:spcAft>
                <a:spcPts val="300"/>
              </a:spcAft>
              <a:buClr>
                <a:schemeClr val="hlink"/>
              </a:buClr>
              <a:buSzPct val="90000"/>
              <a:buBlip>
                <a:blip r:embed="rId3"/>
              </a:buBlip>
              <a:defRPr/>
            </a:pPr>
            <a:r>
              <a:rPr lang="pt-BR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Controle da deterioração da qualidade da água dos mananciais existentes;</a:t>
            </a:r>
            <a:endParaRPr lang="pt-BR" sz="20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marL="341313" indent="-341313" algn="just" eaLnBrk="0" hangingPunct="0">
              <a:spcBef>
                <a:spcPts val="600"/>
              </a:spcBef>
              <a:spcAft>
                <a:spcPts val="300"/>
              </a:spcAft>
              <a:buClr>
                <a:schemeClr val="hlink"/>
              </a:buClr>
              <a:buSzPct val="90000"/>
              <a:buBlip>
                <a:blip r:embed="rId3"/>
              </a:buBlip>
              <a:defRPr/>
            </a:pPr>
            <a:r>
              <a:rPr lang="pt-BR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Definição dos termos da renovação da outorga do Sistema Cantareira (2014);</a:t>
            </a:r>
            <a:endParaRPr lang="pt-BR" sz="20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marL="341313" indent="-341313" algn="just" eaLnBrk="0" hangingPunct="0">
              <a:spcBef>
                <a:spcPts val="600"/>
              </a:spcBef>
              <a:spcAft>
                <a:spcPts val="300"/>
              </a:spcAft>
              <a:buClr>
                <a:schemeClr val="hlink"/>
              </a:buClr>
              <a:buSzPct val="90000"/>
              <a:buBlip>
                <a:blip r:embed="rId3"/>
              </a:buBlip>
              <a:defRPr/>
            </a:pPr>
            <a:r>
              <a:rPr lang="pt-BR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Efetivação dos barramentos dos rios Camanducaia e </a:t>
            </a:r>
            <a:r>
              <a:rPr lang="pt-BR" sz="20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Jaguari</a:t>
            </a:r>
            <a:r>
              <a:rPr lang="pt-BR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para o atendimento das demandas futuras do PCJ e RMC;</a:t>
            </a:r>
            <a:endParaRPr lang="pt-BR" sz="20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marL="341313" indent="-341313" algn="just" eaLnBrk="0" hangingPunct="0">
              <a:spcBef>
                <a:spcPts val="600"/>
              </a:spcBef>
              <a:spcAft>
                <a:spcPts val="300"/>
              </a:spcAft>
              <a:buClr>
                <a:schemeClr val="hlink"/>
              </a:buClr>
              <a:buSzPct val="90000"/>
              <a:buBlip>
                <a:blip r:embed="rId3"/>
              </a:buBlip>
              <a:defRPr/>
            </a:pPr>
            <a:r>
              <a:rPr lang="pt-BR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Rediscussão dos termos da concessão da CBA – Alto Juquiá;</a:t>
            </a:r>
            <a:endParaRPr lang="pt-BR" sz="20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marL="341313" indent="-341313" algn="just" eaLnBrk="0" hangingPunct="0">
              <a:spcBef>
                <a:spcPts val="600"/>
              </a:spcBef>
              <a:spcAft>
                <a:spcPts val="300"/>
              </a:spcAft>
              <a:buClr>
                <a:schemeClr val="hlink"/>
              </a:buClr>
              <a:buSzPct val="90000"/>
              <a:buBlip>
                <a:blip r:embed="rId3"/>
              </a:buBlip>
              <a:defRPr/>
            </a:pPr>
            <a:r>
              <a:rPr lang="pt-BR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Ampliação das ações de gestão da demanda e de uso racional da água;</a:t>
            </a:r>
            <a:endParaRPr lang="pt-BR" sz="20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marL="341313" indent="-341313" algn="just" eaLnBrk="0" hangingPunct="0">
              <a:spcBef>
                <a:spcPts val="600"/>
              </a:spcBef>
              <a:spcAft>
                <a:spcPts val="300"/>
              </a:spcAft>
              <a:buClr>
                <a:schemeClr val="hlink"/>
              </a:buClr>
              <a:buSzPct val="90000"/>
              <a:buBlip>
                <a:blip r:embed="rId3"/>
              </a:buBlip>
              <a:defRPr/>
            </a:pPr>
            <a:r>
              <a:rPr lang="pt-BR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Aceleração do processo de planejamento (um grande aproveitamento leva cerca de 10 anos até o início de operação).</a:t>
            </a:r>
            <a:endParaRPr lang="pt-BR" sz="20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marL="341313" indent="-341313" algn="just" eaLnBrk="0" hangingPunct="0">
              <a:spcBef>
                <a:spcPts val="300"/>
              </a:spcBef>
              <a:spcAft>
                <a:spcPts val="300"/>
              </a:spcAft>
              <a:buClr>
                <a:schemeClr val="hlink"/>
              </a:buClr>
              <a:buSzPct val="90000"/>
              <a:buFontTx/>
              <a:buBlip>
                <a:blip r:embed="rId3"/>
              </a:buBlip>
              <a:defRPr/>
            </a:pPr>
            <a:endParaRPr lang="pt-BR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457200" y="836613"/>
            <a:ext cx="8686800" cy="5842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pt-BR" sz="3200" dirty="0" smtClean="0"/>
              <a:t>Conclusões do Plano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457201" y="1484784"/>
            <a:ext cx="8147248" cy="4530725"/>
          </a:xfrm>
          <a:prstGeom prst="rect">
            <a:avLst/>
          </a:prstGeom>
        </p:spPr>
        <p:txBody>
          <a:bodyPr/>
          <a:lstStyle/>
          <a:p>
            <a:pPr algn="just">
              <a:spcBef>
                <a:spcPts val="600"/>
              </a:spcBef>
              <a:spcAft>
                <a:spcPts val="300"/>
              </a:spcAft>
              <a:defRPr/>
            </a:pPr>
            <a:r>
              <a:rPr lang="pt-BR" sz="2000" kern="1200" dirty="0">
                <a:solidFill>
                  <a:schemeClr val="tx1"/>
                </a:solidFill>
              </a:rPr>
              <a:t>O problema de atendimento às demandas hídricas da Macrometrópole apenas pode ser equacionada sob o enfoque da multifuncionalidade do </a:t>
            </a:r>
            <a:r>
              <a:rPr lang="pt-BR" sz="2000" kern="1200" dirty="0" smtClean="0">
                <a:solidFill>
                  <a:schemeClr val="tx1"/>
                </a:solidFill>
              </a:rPr>
              <a:t>território, </a:t>
            </a:r>
            <a:r>
              <a:rPr lang="pt-BR" sz="2000" kern="1200" dirty="0">
                <a:solidFill>
                  <a:schemeClr val="tx1"/>
                </a:solidFill>
              </a:rPr>
              <a:t>que articula 4 Regiões Metropolitanas e 3 principais aglomerações urbanas do Estado de São Paulo;</a:t>
            </a:r>
          </a:p>
          <a:p>
            <a:pPr algn="just">
              <a:spcBef>
                <a:spcPts val="600"/>
              </a:spcBef>
              <a:spcAft>
                <a:spcPts val="300"/>
              </a:spcAft>
              <a:defRPr/>
            </a:pPr>
            <a:r>
              <a:rPr lang="pt-BR" sz="2000" kern="1200" dirty="0">
                <a:solidFill>
                  <a:schemeClr val="tx1"/>
                </a:solidFill>
              </a:rPr>
              <a:t>Esgotamento da disponibilidade de soluções isoladas independentes de condições regionais ou microrregionais;</a:t>
            </a:r>
          </a:p>
          <a:p>
            <a:pPr algn="just">
              <a:spcBef>
                <a:spcPts val="600"/>
              </a:spcBef>
              <a:spcAft>
                <a:spcPts val="300"/>
              </a:spcAft>
              <a:defRPr/>
            </a:pPr>
            <a:r>
              <a:rPr lang="pt-BR" sz="2000" kern="1200" dirty="0">
                <a:solidFill>
                  <a:schemeClr val="tx1"/>
                </a:solidFill>
              </a:rPr>
              <a:t>Baixos volumes de </a:t>
            </a:r>
            <a:r>
              <a:rPr lang="pt-BR" sz="2000" kern="1200" dirty="0" err="1">
                <a:solidFill>
                  <a:schemeClr val="tx1"/>
                </a:solidFill>
              </a:rPr>
              <a:t>reservação</a:t>
            </a:r>
            <a:r>
              <a:rPr lang="pt-BR" sz="2000" kern="1200" dirty="0">
                <a:solidFill>
                  <a:schemeClr val="tx1"/>
                </a:solidFill>
              </a:rPr>
              <a:t> de água bruta;</a:t>
            </a:r>
          </a:p>
          <a:p>
            <a:pPr algn="just">
              <a:spcBef>
                <a:spcPts val="600"/>
              </a:spcBef>
              <a:spcAft>
                <a:spcPts val="300"/>
              </a:spcAft>
              <a:defRPr/>
            </a:pPr>
            <a:r>
              <a:rPr lang="pt-BR" sz="2000" kern="1200" dirty="0">
                <a:solidFill>
                  <a:schemeClr val="tx1"/>
                </a:solidFill>
              </a:rPr>
              <a:t>Alta vulnerabilidade a eventos críticos de escassez;</a:t>
            </a:r>
          </a:p>
          <a:p>
            <a:pPr algn="just">
              <a:spcBef>
                <a:spcPts val="600"/>
              </a:spcBef>
              <a:spcAft>
                <a:spcPts val="300"/>
              </a:spcAft>
              <a:defRPr/>
            </a:pPr>
            <a:r>
              <a:rPr lang="pt-BR" sz="2000" kern="1200" dirty="0">
                <a:solidFill>
                  <a:schemeClr val="tx1"/>
                </a:solidFill>
              </a:rPr>
              <a:t>Necessidade de implantação de soluções integradas e articuladas com os múltiplos usos da água;</a:t>
            </a:r>
          </a:p>
          <a:p>
            <a:pPr algn="just">
              <a:spcBef>
                <a:spcPts val="600"/>
              </a:spcBef>
              <a:spcAft>
                <a:spcPts val="300"/>
              </a:spcAft>
              <a:defRPr/>
            </a:pPr>
            <a:r>
              <a:rPr lang="pt-BR" sz="2000" kern="1200" dirty="0">
                <a:solidFill>
                  <a:schemeClr val="tx1"/>
                </a:solidFill>
              </a:rPr>
              <a:t>Articulação das soluções com as ações voltadas à gestão de demanda, ao uso racional da água e ao </a:t>
            </a:r>
            <a:r>
              <a:rPr lang="pt-BR" sz="2000" kern="1200" dirty="0" err="1">
                <a:solidFill>
                  <a:schemeClr val="tx1"/>
                </a:solidFill>
              </a:rPr>
              <a:t>reúso</a:t>
            </a:r>
            <a:r>
              <a:rPr lang="pt-BR" sz="2000" kern="1200" dirty="0">
                <a:solidFill>
                  <a:schemeClr val="tx1"/>
                </a:solidFill>
              </a:rPr>
              <a:t> da água</a:t>
            </a:r>
            <a:r>
              <a:rPr lang="pt-BR" sz="2000" kern="1200" dirty="0" smtClean="0">
                <a:solidFill>
                  <a:schemeClr val="tx1"/>
                </a:solidFill>
              </a:rPr>
              <a:t>;</a:t>
            </a:r>
            <a:endParaRPr lang="pt-BR" sz="2000" kern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457200" y="836613"/>
            <a:ext cx="8686800" cy="5842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pt-BR" sz="3200" dirty="0" smtClean="0"/>
              <a:t>Conclusões do Plano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457201" y="1484784"/>
            <a:ext cx="8147248" cy="4530725"/>
          </a:xfrm>
          <a:prstGeom prst="rect">
            <a:avLst/>
          </a:prstGeom>
        </p:spPr>
        <p:txBody>
          <a:bodyPr/>
          <a:lstStyle/>
          <a:p>
            <a:pPr algn="just">
              <a:spcBef>
                <a:spcPts val="600"/>
              </a:spcBef>
              <a:spcAft>
                <a:spcPts val="300"/>
              </a:spcAft>
              <a:defRPr/>
            </a:pPr>
            <a:r>
              <a:rPr lang="pt-BR" sz="2000" kern="1200" dirty="0">
                <a:solidFill>
                  <a:schemeClr val="tx1"/>
                </a:solidFill>
              </a:rPr>
              <a:t>Necessidade da definição </a:t>
            </a:r>
            <a:r>
              <a:rPr lang="pt-BR" sz="2000" kern="1200" dirty="0" smtClean="0">
                <a:solidFill>
                  <a:schemeClr val="tx1"/>
                </a:solidFill>
              </a:rPr>
              <a:t>da </a:t>
            </a:r>
            <a:r>
              <a:rPr lang="pt-BR" sz="2000" kern="1200" dirty="0">
                <a:solidFill>
                  <a:schemeClr val="tx1"/>
                </a:solidFill>
              </a:rPr>
              <a:t>próxima fonte hídrica de grande </a:t>
            </a:r>
            <a:r>
              <a:rPr lang="pt-BR" sz="2000" kern="1200" dirty="0" smtClean="0">
                <a:solidFill>
                  <a:schemeClr val="tx1"/>
                </a:solidFill>
              </a:rPr>
              <a:t>porte;</a:t>
            </a:r>
            <a:endParaRPr lang="pt-BR" sz="2000" kern="1200" dirty="0">
              <a:solidFill>
                <a:schemeClr val="tx1"/>
              </a:solidFill>
            </a:endParaRPr>
          </a:p>
          <a:p>
            <a:pPr algn="just">
              <a:spcBef>
                <a:spcPts val="600"/>
              </a:spcBef>
              <a:spcAft>
                <a:spcPts val="300"/>
              </a:spcAft>
              <a:defRPr/>
            </a:pPr>
            <a:r>
              <a:rPr lang="pt-BR" sz="2000" kern="1200" dirty="0" smtClean="0">
                <a:solidFill>
                  <a:schemeClr val="tx1"/>
                </a:solidFill>
              </a:rPr>
              <a:t>Priorização para agenda de intervenções com horizonte de 2018, especialmente  sistema produtor São Lourenço e Barragens Pedreira e Duas Pontes;</a:t>
            </a:r>
          </a:p>
          <a:p>
            <a:pPr algn="just">
              <a:spcBef>
                <a:spcPts val="600"/>
              </a:spcBef>
              <a:spcAft>
                <a:spcPts val="300"/>
              </a:spcAft>
              <a:defRPr/>
            </a:pPr>
            <a:r>
              <a:rPr lang="pt-BR" sz="2000" kern="1200" dirty="0" smtClean="0">
                <a:solidFill>
                  <a:schemeClr val="tx1"/>
                </a:solidFill>
              </a:rPr>
              <a:t>Há </a:t>
            </a:r>
            <a:r>
              <a:rPr lang="pt-BR" sz="2000" kern="1200" dirty="0">
                <a:solidFill>
                  <a:schemeClr val="tx1"/>
                </a:solidFill>
              </a:rPr>
              <a:t>diversas soluções para o equacionamento do artigo 16 da Portaria DAEE 1213 relativa à outorga do Sistema Cantareira;</a:t>
            </a:r>
          </a:p>
          <a:p>
            <a:pPr algn="just">
              <a:spcBef>
                <a:spcPts val="600"/>
              </a:spcBef>
              <a:spcAft>
                <a:spcPts val="300"/>
              </a:spcAft>
              <a:defRPr/>
            </a:pPr>
            <a:r>
              <a:rPr lang="pt-BR" sz="2000" kern="1200" dirty="0">
                <a:solidFill>
                  <a:schemeClr val="tx1"/>
                </a:solidFill>
              </a:rPr>
              <a:t>A importância das águas do reservatório França para o abastecimento da Macrometrópole atualmente (até 2016) concedidas à CBA – Companhia Brasileira de </a:t>
            </a:r>
            <a:r>
              <a:rPr lang="pt-BR" sz="2000" kern="1200" dirty="0" smtClean="0">
                <a:solidFill>
                  <a:schemeClr val="tx1"/>
                </a:solidFill>
              </a:rPr>
              <a:t>Alumínio;</a:t>
            </a:r>
            <a:endParaRPr lang="pt-BR" sz="2000" kern="1200" dirty="0">
              <a:solidFill>
                <a:schemeClr val="tx1"/>
              </a:solidFill>
            </a:endParaRPr>
          </a:p>
          <a:p>
            <a:pPr algn="just">
              <a:spcBef>
                <a:spcPts val="600"/>
              </a:spcBef>
              <a:spcAft>
                <a:spcPts val="300"/>
              </a:spcAft>
              <a:defRPr/>
            </a:pPr>
            <a:r>
              <a:rPr lang="pt-BR" sz="2000" kern="1200" dirty="0">
                <a:solidFill>
                  <a:schemeClr val="tx1"/>
                </a:solidFill>
              </a:rPr>
              <a:t>Aprimoramento técnico e fortalecimento institucional do processo de alocação das águas</a:t>
            </a:r>
            <a:r>
              <a:rPr lang="pt-BR" sz="2000" kern="1200" dirty="0" smtClean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216726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457200" y="836613"/>
            <a:ext cx="8686800" cy="5842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pt-BR" sz="3200" dirty="0" smtClean="0"/>
              <a:t>Conclusões do Plano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498376" y="1844824"/>
            <a:ext cx="8147248" cy="2160240"/>
          </a:xfrm>
          <a:prstGeom prst="rect">
            <a:avLst/>
          </a:prstGeom>
        </p:spPr>
        <p:txBody>
          <a:bodyPr/>
          <a:lstStyle/>
          <a:p>
            <a:pPr algn="just">
              <a:spcBef>
                <a:spcPts val="600"/>
              </a:spcBef>
              <a:spcAft>
                <a:spcPts val="300"/>
              </a:spcAft>
              <a:defRPr/>
            </a:pPr>
            <a:r>
              <a:rPr lang="pt-BR" sz="2000" kern="1200" dirty="0" smtClean="0">
                <a:solidFill>
                  <a:schemeClr val="tx1"/>
                </a:solidFill>
              </a:rPr>
              <a:t>Necessidade da incorporação, na gestão, de planos de segurança da água e medidas de contingência;</a:t>
            </a:r>
          </a:p>
          <a:p>
            <a:pPr algn="just">
              <a:spcBef>
                <a:spcPts val="600"/>
              </a:spcBef>
              <a:spcAft>
                <a:spcPts val="300"/>
              </a:spcAft>
              <a:defRPr/>
            </a:pPr>
            <a:endParaRPr lang="pt-BR" sz="2000" kern="1200" dirty="0" smtClean="0">
              <a:solidFill>
                <a:schemeClr val="tx1"/>
              </a:solidFill>
            </a:endParaRPr>
          </a:p>
          <a:p>
            <a:pPr algn="just">
              <a:spcBef>
                <a:spcPts val="600"/>
              </a:spcBef>
              <a:spcAft>
                <a:spcPts val="300"/>
              </a:spcAft>
              <a:defRPr/>
            </a:pPr>
            <a:r>
              <a:rPr lang="pt-BR" sz="2000" kern="1200" dirty="0" smtClean="0">
                <a:solidFill>
                  <a:schemeClr val="tx1"/>
                </a:solidFill>
              </a:rPr>
              <a:t>Nos Planos de Bacias dos Comitês de Bacias Hidrográficas  que serão preparados ao longo de 2014 e consolidados no </a:t>
            </a:r>
            <a:r>
              <a:rPr lang="pt-BR" sz="2000" kern="1200" dirty="0">
                <a:solidFill>
                  <a:schemeClr val="tx1"/>
                </a:solidFill>
              </a:rPr>
              <a:t>Plano Estadual de Recursos </a:t>
            </a:r>
            <a:r>
              <a:rPr lang="pt-BR" sz="2000" kern="1200" dirty="0" smtClean="0">
                <a:solidFill>
                  <a:schemeClr val="tx1"/>
                </a:solidFill>
              </a:rPr>
              <a:t>Hídricos-PERH 2015-2018, convém que sejam incorporados e ajustados os estudos de demandas de águas deste plano, visando dotar o PERH de instrumental para monitoramento da eficácia da gestão da demanda de água.</a:t>
            </a:r>
            <a:endParaRPr lang="pt-BR" sz="2000" dirty="0" smtClean="0">
              <a:solidFill>
                <a:schemeClr val="tx1"/>
              </a:solidFill>
            </a:endParaRPr>
          </a:p>
          <a:p>
            <a:pPr algn="just">
              <a:spcBef>
                <a:spcPts val="1200"/>
              </a:spcBef>
              <a:spcAft>
                <a:spcPts val="1200"/>
              </a:spcAft>
              <a:defRPr/>
            </a:pPr>
            <a:endParaRPr lang="pt-BR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3198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627186" y="4673725"/>
            <a:ext cx="3889629" cy="411459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cap="small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www.cobrape.com.br</a:t>
            </a:r>
            <a:endParaRPr lang="pt-BR" sz="1600" cap="small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97920" y="1916832"/>
            <a:ext cx="7920880" cy="769441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en-US" sz="4400" b="1" cap="small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Obrigado</a:t>
            </a:r>
            <a:endParaRPr lang="pt-BR" sz="4400" b="1" cap="small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2015118" y="3284984"/>
            <a:ext cx="5113765" cy="862865"/>
            <a:chOff x="3779912" y="3620892"/>
            <a:chExt cx="5113765" cy="862865"/>
          </a:xfrm>
        </p:grpSpPr>
        <p:sp>
          <p:nvSpPr>
            <p:cNvPr id="7" name="Retângulo 6"/>
            <p:cNvSpPr/>
            <p:nvPr/>
          </p:nvSpPr>
          <p:spPr>
            <a:xfrm>
              <a:off x="3779912" y="3620892"/>
              <a:ext cx="5113765" cy="507831"/>
            </a:xfrm>
            <a:prstGeom prst="rect">
              <a:avLst/>
            </a:prstGeom>
            <a:effectLst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pt-BR" b="1" cap="small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Carlos Alberto Amaral de Oliveira Pereira</a:t>
              </a:r>
            </a:p>
          </p:txBody>
        </p:sp>
        <p:sp>
          <p:nvSpPr>
            <p:cNvPr id="8" name="Retângulo 7"/>
            <p:cNvSpPr/>
            <p:nvPr/>
          </p:nvSpPr>
          <p:spPr>
            <a:xfrm>
              <a:off x="3779912" y="4072298"/>
              <a:ext cx="5113765" cy="411459"/>
            </a:xfrm>
            <a:prstGeom prst="rect">
              <a:avLst/>
            </a:prstGeom>
            <a:effectLst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600" cap="small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carlosalbertopereira@cobrape.com.br</a:t>
              </a:r>
              <a:endParaRPr lang="en-US" sz="1600" cap="small" dirty="0" smtClean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59747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 preferRelativeResize="0"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374388"/>
            <a:ext cx="8026894" cy="52229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365" name="CaixaDeTexto 6"/>
          <p:cNvSpPr txBox="1">
            <a:spLocks noChangeArrowheads="1"/>
          </p:cNvSpPr>
          <p:nvPr/>
        </p:nvSpPr>
        <p:spPr bwMode="auto">
          <a:xfrm>
            <a:off x="107504" y="1627593"/>
            <a:ext cx="2448273" cy="646986"/>
          </a:xfrm>
          <a:prstGeom prst="roundRect">
            <a:avLst/>
          </a:prstGeom>
          <a:gradFill>
            <a:gsLst>
              <a:gs pos="0">
                <a:schemeClr val="accent3">
                  <a:shade val="51000"/>
                  <a:satMod val="130000"/>
                  <a:alpha val="75000"/>
                </a:schemeClr>
              </a:gs>
              <a:gs pos="80000">
                <a:schemeClr val="accent3">
                  <a:shade val="93000"/>
                  <a:satMod val="130000"/>
                  <a:alpha val="75000"/>
                </a:schemeClr>
              </a:gs>
              <a:gs pos="100000">
                <a:schemeClr val="accent3">
                  <a:shade val="94000"/>
                  <a:satMod val="135000"/>
                  <a:alpha val="48000"/>
                </a:schemeClr>
              </a:gs>
            </a:gsLst>
          </a:gradFill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pt-BR"/>
            </a:defPPr>
            <a:lvl2pPr marL="0" lvl="1" algn="ctr" defTabSz="893763">
              <a:defRPr sz="1600" b="1">
                <a:solidFill>
                  <a:schemeClr val="accent4">
                    <a:lumMod val="10000"/>
                  </a:schemeClr>
                </a:solidFill>
              </a:defRPr>
            </a:lvl2pPr>
          </a:lstStyle>
          <a:p>
            <a:pPr lvl="1" algn="l">
              <a:defRPr/>
            </a:pPr>
            <a:r>
              <a:rPr lang="pt-BR" dirty="0"/>
              <a:t>Macrometrópole</a:t>
            </a:r>
            <a:r>
              <a:rPr lang="pt-BR" dirty="0" smtClean="0"/>
              <a:t>:</a:t>
            </a:r>
            <a:endParaRPr lang="pt-BR" dirty="0"/>
          </a:p>
          <a:p>
            <a:pPr lvl="1" algn="l">
              <a:defRPr/>
            </a:pPr>
            <a:r>
              <a:rPr lang="pt-BR" dirty="0"/>
              <a:t>83% do PIB do Estado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9725" y="1628800"/>
            <a:ext cx="1926771" cy="2160240"/>
          </a:xfrm>
          <a:prstGeom prst="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</p:pic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0" y="792163"/>
            <a:ext cx="9144000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Localização da Macrometrópole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812173436"/>
              </p:ext>
            </p:extLst>
          </p:nvPr>
        </p:nvGraphicFramePr>
        <p:xfrm>
          <a:off x="179512" y="4302968"/>
          <a:ext cx="2169161" cy="2438400"/>
        </p:xfrm>
        <a:graphic>
          <a:graphicData uri="http://schemas.openxmlformats.org/drawingml/2006/table">
            <a:tbl>
              <a:tblPr firstRow="1" bandRow="1"/>
              <a:tblGrid>
                <a:gridCol w="1505268"/>
                <a:gridCol w="663893"/>
              </a:tblGrid>
              <a:tr h="238500">
                <a:tc gridSpan="2">
                  <a:txBody>
                    <a:bodyPr/>
                    <a:lstStyle/>
                    <a:p>
                      <a:pPr algn="ctr"/>
                      <a:r>
                        <a:rPr lang="pt-BR" sz="1000" b="1" baseline="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PIB per capita 2010 (US$)</a:t>
                      </a:r>
                      <a:endParaRPr lang="pt-BR" sz="1000" b="1" baseline="0" dirty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12428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</a:tr>
              <a:tr h="238500"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000" b="1" i="0" u="none" strike="noStrike" kern="1200" baseline="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ahoma"/>
                          <a:ea typeface="Tahoma"/>
                          <a:cs typeface="Tahoma"/>
                        </a:rPr>
                        <a:t>Brasil</a:t>
                      </a:r>
                      <a:endParaRPr lang="pt-BR" sz="10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000" b="1" i="0" u="none" strike="noStrike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ahoma"/>
                          <a:ea typeface="Tahoma"/>
                          <a:cs typeface="Tahoma"/>
                        </a:rPr>
                        <a:t>10.716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CEC"/>
                    </a:solidFill>
                  </a:tcPr>
                </a:tc>
              </a:tr>
              <a:tr h="238500">
                <a:tc>
                  <a:txBody>
                    <a:bodyPr/>
                    <a:lstStyle/>
                    <a:p>
                      <a:r>
                        <a:rPr lang="pt-BR" sz="1000" b="1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Estado de São Paulo</a:t>
                      </a:r>
                      <a:endParaRPr lang="pt-BR" sz="1000" b="1" baseline="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b="1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14.770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238500">
                <a:tc>
                  <a:txBody>
                    <a:bodyPr/>
                    <a:lstStyle/>
                    <a:p>
                      <a:r>
                        <a:rPr lang="pt-BR" sz="1000" b="1" baseline="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Macrometrópole</a:t>
                      </a:r>
                      <a:endParaRPr lang="pt-BR" sz="1000" b="1" baseline="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b="1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12.824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CEC"/>
                    </a:solidFill>
                  </a:tcPr>
                </a:tc>
              </a:tr>
              <a:tr h="238500">
                <a:tc>
                  <a:txBody>
                    <a:bodyPr/>
                    <a:lstStyle/>
                    <a:p>
                      <a:r>
                        <a:rPr lang="pt-BR" sz="1000" b="1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São Paulo (capital)</a:t>
                      </a:r>
                      <a:endParaRPr lang="pt-BR" sz="1000" b="1" baseline="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b="1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19.883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238500">
                <a:tc>
                  <a:txBody>
                    <a:bodyPr/>
                    <a:lstStyle/>
                    <a:p>
                      <a:pPr marL="0" algn="l" defTabSz="91435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000" b="1" i="0" u="none" strike="noStrike" kern="1200" baseline="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ahoma"/>
                          <a:ea typeface="Tahoma"/>
                          <a:cs typeface="Tahoma"/>
                        </a:rPr>
                        <a:t>Estados Unidos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fontAlgn="b" latinLnBrk="0" hangingPunct="1"/>
                      <a:r>
                        <a:rPr lang="pt-BR" sz="1000" b="1" kern="1200" baseline="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46.546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CEC"/>
                    </a:solidFill>
                  </a:tcPr>
                </a:tc>
              </a:tr>
              <a:tr h="238500">
                <a:tc>
                  <a:txBody>
                    <a:bodyPr/>
                    <a:lstStyle/>
                    <a:p>
                      <a:pPr marL="0" algn="l" defTabSz="91435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000" b="1" i="0" u="none" strike="noStrike" kern="1200" baseline="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ahoma"/>
                          <a:ea typeface="Tahoma"/>
                          <a:cs typeface="Tahoma"/>
                        </a:rPr>
                        <a:t>Alemanha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fontAlgn="b" latinLnBrk="0" hangingPunct="1"/>
                      <a:r>
                        <a:rPr lang="pt-BR" sz="1000" b="1" kern="1200" baseline="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39.857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238500">
                <a:tc>
                  <a:txBody>
                    <a:bodyPr/>
                    <a:lstStyle/>
                    <a:p>
                      <a:pPr marL="0" algn="l" defTabSz="91435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000" b="1" i="0" u="none" strike="noStrike" kern="1200" baseline="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ahoma"/>
                          <a:ea typeface="Tahoma"/>
                          <a:cs typeface="Tahoma"/>
                        </a:rPr>
                        <a:t>França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fontAlgn="b" latinLnBrk="0" hangingPunct="1"/>
                      <a:r>
                        <a:rPr lang="pt-BR" sz="1000" b="1" kern="1200" baseline="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39.546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CEC"/>
                    </a:solidFill>
                  </a:tcPr>
                </a:tc>
              </a:tr>
              <a:tr h="238500">
                <a:tc>
                  <a:txBody>
                    <a:bodyPr/>
                    <a:lstStyle/>
                    <a:p>
                      <a:pPr marL="0" algn="l" defTabSz="91435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000" b="1" i="0" u="none" strike="noStrike" kern="1200" baseline="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ahoma"/>
                          <a:ea typeface="Tahoma"/>
                          <a:cs typeface="Tahoma"/>
                        </a:rPr>
                        <a:t>Japão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fontAlgn="b" latinLnBrk="0" hangingPunct="1"/>
                      <a:r>
                        <a:rPr lang="pt-BR" sz="1000" b="1" kern="1200" baseline="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43.141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238500">
                <a:tc>
                  <a:txBody>
                    <a:bodyPr/>
                    <a:lstStyle/>
                    <a:p>
                      <a:pPr marL="0" algn="l" defTabSz="91435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000" b="1" i="0" u="none" strike="noStrike" kern="1200" baseline="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ahoma"/>
                          <a:ea typeface="Tahoma"/>
                          <a:cs typeface="Tahoma"/>
                        </a:rPr>
                        <a:t>Reino Unido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0" rtl="0" eaLnBrk="1" fontAlgn="b" latinLnBrk="0" hangingPunct="1"/>
                      <a:r>
                        <a:rPr lang="pt-BR" sz="1000" b="1" kern="1200" baseline="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36.327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CEC"/>
                    </a:solidFill>
                  </a:tcPr>
                </a:tc>
              </a:tr>
            </a:tbl>
          </a:graphicData>
        </a:graphic>
      </p:graphicFrame>
      <p:sp>
        <p:nvSpPr>
          <p:cNvPr id="2" name="CaixaDeTexto 1"/>
          <p:cNvSpPr txBox="1"/>
          <p:nvPr/>
        </p:nvSpPr>
        <p:spPr>
          <a:xfrm>
            <a:off x="5983444" y="4149079"/>
            <a:ext cx="6767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" b="1" dirty="0" smtClean="0"/>
              <a:t>Campinas</a:t>
            </a:r>
            <a:endParaRPr lang="pt-BR" sz="800" b="1" dirty="0"/>
          </a:p>
        </p:txBody>
      </p:sp>
      <p:sp>
        <p:nvSpPr>
          <p:cNvPr id="8" name="CaixaDeTexto 7"/>
          <p:cNvSpPr txBox="1"/>
          <p:nvPr/>
        </p:nvSpPr>
        <p:spPr>
          <a:xfrm>
            <a:off x="6432937" y="4725144"/>
            <a:ext cx="6832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" b="1" dirty="0" smtClean="0"/>
              <a:t>São Paulo</a:t>
            </a:r>
            <a:endParaRPr lang="pt-BR" sz="800" b="1" dirty="0"/>
          </a:p>
        </p:txBody>
      </p:sp>
      <p:sp>
        <p:nvSpPr>
          <p:cNvPr id="9" name="CaixaDeTexto 8"/>
          <p:cNvSpPr txBox="1"/>
          <p:nvPr/>
        </p:nvSpPr>
        <p:spPr>
          <a:xfrm rot="20055706">
            <a:off x="6423341" y="5147720"/>
            <a:ext cx="101021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" b="1" dirty="0" smtClean="0"/>
              <a:t>Baixada Santista</a:t>
            </a:r>
            <a:endParaRPr lang="pt-BR" sz="800" b="1" dirty="0"/>
          </a:p>
        </p:txBody>
      </p:sp>
      <p:sp>
        <p:nvSpPr>
          <p:cNvPr id="10" name="CaixaDeTexto 9"/>
          <p:cNvSpPr txBox="1"/>
          <p:nvPr/>
        </p:nvSpPr>
        <p:spPr>
          <a:xfrm rot="20088557">
            <a:off x="7209537" y="4192015"/>
            <a:ext cx="9541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" b="1" dirty="0" smtClean="0"/>
              <a:t>Vale do Paraíba</a:t>
            </a:r>
          </a:p>
          <a:p>
            <a:r>
              <a:rPr lang="pt-BR" sz="800" b="1" dirty="0" smtClean="0"/>
              <a:t>e Litoral Norte</a:t>
            </a:r>
            <a:endParaRPr lang="pt-BR" sz="800" b="1" dirty="0"/>
          </a:p>
        </p:txBody>
      </p:sp>
    </p:spTree>
    <p:extLst>
      <p:ext uri="{BB962C8B-B14F-4D97-AF65-F5344CB8AC3E}">
        <p14:creationId xmlns="" xmlns:p14="http://schemas.microsoft.com/office/powerpoint/2010/main" val="40975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 txBox="1">
            <a:spLocks/>
          </p:cNvSpPr>
          <p:nvPr/>
        </p:nvSpPr>
        <p:spPr bwMode="auto">
          <a:xfrm>
            <a:off x="2231740" y="2749085"/>
            <a:ext cx="15121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pt-BR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Arranjo 01A</a:t>
            </a:r>
            <a:endParaRPr lang="pt-BR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Título 3"/>
          <p:cNvSpPr txBox="1">
            <a:spLocks/>
          </p:cNvSpPr>
          <p:nvPr/>
        </p:nvSpPr>
        <p:spPr bwMode="auto">
          <a:xfrm>
            <a:off x="0" y="857250"/>
            <a:ext cx="9144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pt-BR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Modelo Esquemático dos 10 Arranjos</a:t>
            </a:r>
            <a:endParaRPr lang="pt-BR" sz="32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" name="Título 3"/>
          <p:cNvSpPr txBox="1">
            <a:spLocks/>
          </p:cNvSpPr>
          <p:nvPr/>
        </p:nvSpPr>
        <p:spPr bwMode="auto">
          <a:xfrm>
            <a:off x="647564" y="2749085"/>
            <a:ext cx="15121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pt-BR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Arranjo 01</a:t>
            </a:r>
            <a:endParaRPr lang="pt-BR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Título 3"/>
          <p:cNvSpPr txBox="1">
            <a:spLocks/>
          </p:cNvSpPr>
          <p:nvPr/>
        </p:nvSpPr>
        <p:spPr bwMode="auto">
          <a:xfrm>
            <a:off x="3815916" y="2749085"/>
            <a:ext cx="15121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pt-BR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Arranjo 02</a:t>
            </a:r>
            <a:endParaRPr lang="pt-BR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Título 3"/>
          <p:cNvSpPr txBox="1">
            <a:spLocks/>
          </p:cNvSpPr>
          <p:nvPr/>
        </p:nvSpPr>
        <p:spPr bwMode="auto">
          <a:xfrm>
            <a:off x="5400092" y="2749085"/>
            <a:ext cx="15121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pt-BR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Arranjo 03</a:t>
            </a:r>
            <a:endParaRPr lang="pt-BR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" name="Título 3"/>
          <p:cNvSpPr txBox="1">
            <a:spLocks/>
          </p:cNvSpPr>
          <p:nvPr/>
        </p:nvSpPr>
        <p:spPr bwMode="auto">
          <a:xfrm>
            <a:off x="6984268" y="2749085"/>
            <a:ext cx="15121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pt-BR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Arranjo 04</a:t>
            </a:r>
            <a:endParaRPr lang="pt-BR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Título 3"/>
          <p:cNvSpPr txBox="1">
            <a:spLocks/>
          </p:cNvSpPr>
          <p:nvPr/>
        </p:nvSpPr>
        <p:spPr bwMode="auto">
          <a:xfrm>
            <a:off x="647564" y="3739584"/>
            <a:ext cx="15121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pt-BR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Arranjo 05</a:t>
            </a:r>
            <a:endParaRPr lang="pt-BR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" name="Título 3"/>
          <p:cNvSpPr txBox="1">
            <a:spLocks/>
          </p:cNvSpPr>
          <p:nvPr/>
        </p:nvSpPr>
        <p:spPr bwMode="auto">
          <a:xfrm>
            <a:off x="2231740" y="3739584"/>
            <a:ext cx="15121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pt-BR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Arranjo 06</a:t>
            </a:r>
            <a:endParaRPr lang="pt-BR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Título 3"/>
          <p:cNvSpPr txBox="1">
            <a:spLocks/>
          </p:cNvSpPr>
          <p:nvPr/>
        </p:nvSpPr>
        <p:spPr bwMode="auto">
          <a:xfrm>
            <a:off x="3815916" y="3739584"/>
            <a:ext cx="15121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pt-BR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Arranjo 07</a:t>
            </a:r>
            <a:endParaRPr lang="pt-BR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" name="Título 3"/>
          <p:cNvSpPr txBox="1">
            <a:spLocks/>
          </p:cNvSpPr>
          <p:nvPr/>
        </p:nvSpPr>
        <p:spPr bwMode="auto">
          <a:xfrm>
            <a:off x="5400092" y="3739584"/>
            <a:ext cx="15121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pt-BR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Arranjo 08</a:t>
            </a:r>
            <a:endParaRPr lang="pt-BR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" name="Título 3"/>
          <p:cNvSpPr txBox="1">
            <a:spLocks/>
          </p:cNvSpPr>
          <p:nvPr/>
        </p:nvSpPr>
        <p:spPr bwMode="auto">
          <a:xfrm>
            <a:off x="6984268" y="3739403"/>
            <a:ext cx="15121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pt-BR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Arranjo 09</a:t>
            </a:r>
            <a:endParaRPr lang="pt-BR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9" name="Retângulo 18">
            <a:hlinkClick r:id="rId2" action="ppaction://hlinksldjump"/>
          </p:cNvPr>
          <p:cNvSpPr/>
          <p:nvPr/>
        </p:nvSpPr>
        <p:spPr bwMode="auto">
          <a:xfrm>
            <a:off x="2231740" y="2749085"/>
            <a:ext cx="1476164" cy="369332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0000" tIns="46800" rIns="90000" bIns="46800" rtlCol="0" anchor="ctr">
            <a:spAutoFit/>
          </a:bodyPr>
          <a:lstStyle/>
          <a:p>
            <a:pPr algn="ctr"/>
            <a:endParaRPr lang="pt-BR"/>
          </a:p>
        </p:txBody>
      </p:sp>
      <p:sp>
        <p:nvSpPr>
          <p:cNvPr id="16" name="Retângulo 15">
            <a:hlinkClick r:id="rId3" action="ppaction://hlinksldjump"/>
          </p:cNvPr>
          <p:cNvSpPr/>
          <p:nvPr/>
        </p:nvSpPr>
        <p:spPr bwMode="auto">
          <a:xfrm>
            <a:off x="647564" y="2749085"/>
            <a:ext cx="1260140" cy="369332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0000" tIns="46800" rIns="90000" bIns="46800" rtlCol="0" anchor="ctr">
            <a:spAutoFit/>
          </a:bodyPr>
          <a:lstStyle/>
          <a:p>
            <a:pPr algn="ctr"/>
            <a:endParaRPr lang="pt-BR"/>
          </a:p>
        </p:txBody>
      </p:sp>
      <p:sp>
        <p:nvSpPr>
          <p:cNvPr id="18" name="Retângulo 17">
            <a:hlinkClick r:id="rId4" action="ppaction://hlinksldjump"/>
          </p:cNvPr>
          <p:cNvSpPr/>
          <p:nvPr/>
        </p:nvSpPr>
        <p:spPr bwMode="auto">
          <a:xfrm>
            <a:off x="647564" y="3739584"/>
            <a:ext cx="1260140" cy="369332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0000" tIns="46800" rIns="90000" bIns="46800" rtlCol="0" anchor="ctr">
            <a:spAutoFit/>
          </a:bodyPr>
          <a:lstStyle/>
          <a:p>
            <a:pPr algn="ctr"/>
            <a:endParaRPr lang="pt-BR"/>
          </a:p>
        </p:txBody>
      </p:sp>
      <p:sp>
        <p:nvSpPr>
          <p:cNvPr id="20" name="Retângulo 19">
            <a:hlinkClick r:id="rId5" action="ppaction://hlinksldjump"/>
          </p:cNvPr>
          <p:cNvSpPr/>
          <p:nvPr/>
        </p:nvSpPr>
        <p:spPr bwMode="auto">
          <a:xfrm>
            <a:off x="2231740" y="3739584"/>
            <a:ext cx="1260140" cy="369332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0000" tIns="46800" rIns="90000" bIns="46800" rtlCol="0" anchor="ctr">
            <a:spAutoFit/>
          </a:bodyPr>
          <a:lstStyle/>
          <a:p>
            <a:pPr algn="ctr"/>
            <a:endParaRPr lang="pt-BR"/>
          </a:p>
        </p:txBody>
      </p:sp>
      <p:sp>
        <p:nvSpPr>
          <p:cNvPr id="21" name="Retângulo 20">
            <a:hlinkClick r:id="rId6" action="ppaction://hlinksldjump"/>
          </p:cNvPr>
          <p:cNvSpPr/>
          <p:nvPr/>
        </p:nvSpPr>
        <p:spPr bwMode="auto">
          <a:xfrm>
            <a:off x="3837742" y="2756600"/>
            <a:ext cx="1260140" cy="369332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0000" tIns="46800" rIns="90000" bIns="46800" rtlCol="0" anchor="ctr">
            <a:spAutoFit/>
          </a:bodyPr>
          <a:lstStyle/>
          <a:p>
            <a:pPr algn="ctr"/>
            <a:endParaRPr lang="pt-BR"/>
          </a:p>
        </p:txBody>
      </p:sp>
      <p:sp>
        <p:nvSpPr>
          <p:cNvPr id="22" name="Retângulo 21">
            <a:hlinkClick r:id="rId7" action="ppaction://hlinksldjump"/>
          </p:cNvPr>
          <p:cNvSpPr/>
          <p:nvPr/>
        </p:nvSpPr>
        <p:spPr bwMode="auto">
          <a:xfrm>
            <a:off x="3837742" y="3747099"/>
            <a:ext cx="1260140" cy="369332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0000" tIns="46800" rIns="90000" bIns="46800" rtlCol="0" anchor="ctr">
            <a:spAutoFit/>
          </a:bodyPr>
          <a:lstStyle/>
          <a:p>
            <a:pPr algn="ctr"/>
            <a:endParaRPr lang="pt-BR"/>
          </a:p>
        </p:txBody>
      </p:sp>
      <p:sp>
        <p:nvSpPr>
          <p:cNvPr id="23" name="Retângulo 22">
            <a:hlinkClick r:id="rId8" action="ppaction://hlinksldjump"/>
          </p:cNvPr>
          <p:cNvSpPr/>
          <p:nvPr/>
        </p:nvSpPr>
        <p:spPr bwMode="auto">
          <a:xfrm>
            <a:off x="5421918" y="2756600"/>
            <a:ext cx="1260140" cy="369332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0000" tIns="46800" rIns="90000" bIns="46800" rtlCol="0" anchor="ctr">
            <a:spAutoFit/>
          </a:bodyPr>
          <a:lstStyle/>
          <a:p>
            <a:pPr algn="ctr"/>
            <a:endParaRPr lang="pt-BR"/>
          </a:p>
        </p:txBody>
      </p:sp>
      <p:sp>
        <p:nvSpPr>
          <p:cNvPr id="24" name="Retângulo 23">
            <a:hlinkClick r:id="rId9" action="ppaction://hlinksldjump"/>
          </p:cNvPr>
          <p:cNvSpPr/>
          <p:nvPr/>
        </p:nvSpPr>
        <p:spPr bwMode="auto">
          <a:xfrm>
            <a:off x="5500694" y="3714752"/>
            <a:ext cx="1260140" cy="369332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0000" tIns="46800" rIns="90000" bIns="46800" rtlCol="0" anchor="ctr">
            <a:spAutoFit/>
          </a:bodyPr>
          <a:lstStyle/>
          <a:p>
            <a:pPr algn="ctr"/>
            <a:endParaRPr lang="pt-BR"/>
          </a:p>
        </p:txBody>
      </p:sp>
      <p:sp>
        <p:nvSpPr>
          <p:cNvPr id="25" name="Retângulo 24">
            <a:hlinkClick r:id="rId10" action="ppaction://hlinksldjump"/>
          </p:cNvPr>
          <p:cNvSpPr/>
          <p:nvPr/>
        </p:nvSpPr>
        <p:spPr bwMode="auto">
          <a:xfrm>
            <a:off x="7005972" y="2756600"/>
            <a:ext cx="1260140" cy="369332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0000" tIns="46800" rIns="90000" bIns="46800" rtlCol="0" anchor="ctr">
            <a:spAutoFit/>
          </a:bodyPr>
          <a:lstStyle/>
          <a:p>
            <a:pPr algn="ctr"/>
            <a:endParaRPr lang="pt-BR"/>
          </a:p>
        </p:txBody>
      </p:sp>
      <p:sp>
        <p:nvSpPr>
          <p:cNvPr id="26" name="Retângulo 25">
            <a:hlinkClick r:id="rId11" action="ppaction://hlinksldjump"/>
          </p:cNvPr>
          <p:cNvSpPr/>
          <p:nvPr/>
        </p:nvSpPr>
        <p:spPr bwMode="auto">
          <a:xfrm>
            <a:off x="7005972" y="3747099"/>
            <a:ext cx="1260140" cy="369332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0000" tIns="46800" rIns="90000" bIns="46800" rtlCol="0" anchor="ctr">
            <a:sp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5163835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Imagem 3" descr="fundo novo carlos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16221" y="1525793"/>
            <a:ext cx="7686158" cy="53018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14402" name="Conector de seta reta 47"/>
          <p:cNvCxnSpPr>
            <a:cxnSpLocks noChangeShapeType="1"/>
            <a:stCxn id="176" idx="1"/>
          </p:cNvCxnSpPr>
          <p:nvPr/>
        </p:nvCxnSpPr>
        <p:spPr bwMode="auto">
          <a:xfrm rot="10800000">
            <a:off x="5715000" y="5072063"/>
            <a:ext cx="892175" cy="533400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none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394" name="Conector de seta reta 51"/>
          <p:cNvCxnSpPr>
            <a:cxnSpLocks noChangeShapeType="1"/>
            <a:stCxn id="180" idx="1"/>
          </p:cNvCxnSpPr>
          <p:nvPr/>
        </p:nvCxnSpPr>
        <p:spPr bwMode="auto">
          <a:xfrm flipH="1" flipV="1">
            <a:off x="5000625" y="5143502"/>
            <a:ext cx="1033246" cy="1147126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none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7" name="Título 3"/>
          <p:cNvSpPr txBox="1">
            <a:spLocks/>
          </p:cNvSpPr>
          <p:nvPr/>
        </p:nvSpPr>
        <p:spPr bwMode="auto">
          <a:xfrm>
            <a:off x="0" y="857250"/>
            <a:ext cx="9144000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pt-BR" sz="32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Arranjo 1</a:t>
            </a:r>
            <a:endParaRPr lang="pt-BR" sz="3200" b="1" dirty="0"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cxnSp>
        <p:nvCxnSpPr>
          <p:cNvPr id="80" name="Conector de seta reta 22"/>
          <p:cNvCxnSpPr>
            <a:cxnSpLocks noChangeShapeType="1"/>
            <a:stCxn id="172" idx="3"/>
          </p:cNvCxnSpPr>
          <p:nvPr/>
        </p:nvCxnSpPr>
        <p:spPr bwMode="auto">
          <a:xfrm flipV="1">
            <a:off x="3059832" y="5084764"/>
            <a:ext cx="864468" cy="200976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none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2" name="CaixaDeTexto 171"/>
          <p:cNvSpPr txBox="1"/>
          <p:nvPr/>
        </p:nvSpPr>
        <p:spPr bwMode="auto">
          <a:xfrm>
            <a:off x="107950" y="5013325"/>
            <a:ext cx="2951882" cy="544830"/>
          </a:xfrm>
          <a:prstGeom prst="roundRect">
            <a:avLst/>
          </a:prstGeom>
          <a:solidFill>
            <a:srgbClr val="124288">
              <a:alpha val="85000"/>
            </a:srgb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pt-BR"/>
            </a:defPPr>
            <a:lvl1pPr algn="ctr">
              <a:spcBef>
                <a:spcPts val="0"/>
              </a:spcBef>
              <a:spcAft>
                <a:spcPts val="0"/>
              </a:spcAft>
              <a:defRPr sz="1400" b="1">
                <a:solidFill>
                  <a:srgbClr val="FFFF00"/>
                </a:solidFill>
                <a:latin typeface="Antique Olive" pitchFamily="34" charset="0"/>
              </a:defRPr>
            </a:lvl1pPr>
          </a:lstStyle>
          <a:p>
            <a:r>
              <a:rPr lang="pt-BR" dirty="0" smtClean="0"/>
              <a:t>Alto Juquiá (França–ETA Cotia</a:t>
            </a:r>
            <a:r>
              <a:rPr lang="pt-BR" dirty="0"/>
              <a:t>)</a:t>
            </a:r>
          </a:p>
          <a:p>
            <a:pPr>
              <a:defRPr/>
            </a:pPr>
            <a:r>
              <a:rPr lang="pt-BR" sz="1200" i="1" dirty="0" err="1" smtClean="0">
                <a:solidFill>
                  <a:schemeClr val="lt1"/>
                </a:solidFill>
              </a:rPr>
              <a:t>Qmax</a:t>
            </a:r>
            <a:r>
              <a:rPr lang="pt-BR" sz="1200" i="1" dirty="0" smtClean="0">
                <a:solidFill>
                  <a:schemeClr val="lt1"/>
                </a:solidFill>
              </a:rPr>
              <a:t>: 16,50 m³/s</a:t>
            </a:r>
            <a:endParaRPr lang="pt-BR" sz="1200" i="1" dirty="0">
              <a:solidFill>
                <a:schemeClr val="lt1"/>
              </a:solidFill>
            </a:endParaRPr>
          </a:p>
        </p:txBody>
      </p:sp>
      <p:sp>
        <p:nvSpPr>
          <p:cNvPr id="176" name="CaixaDeTexto 175"/>
          <p:cNvSpPr txBox="1"/>
          <p:nvPr/>
        </p:nvSpPr>
        <p:spPr bwMode="auto">
          <a:xfrm>
            <a:off x="6607175" y="5332413"/>
            <a:ext cx="2428875" cy="544512"/>
          </a:xfrm>
          <a:prstGeom prst="roundRect">
            <a:avLst/>
          </a:prstGeom>
          <a:solidFill>
            <a:srgbClr val="C00000">
              <a:alpha val="85000"/>
            </a:srgb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smtClean="0">
                <a:solidFill>
                  <a:srgbClr val="FFFF00"/>
                </a:solidFill>
                <a:latin typeface="Antique Olive" pitchFamily="34" charset="0"/>
              </a:rPr>
              <a:t>Itatinga - Itapanhaú</a:t>
            </a:r>
            <a:endParaRPr lang="pt-BR" sz="1400" b="1" dirty="0">
              <a:solidFill>
                <a:srgbClr val="FFFF00"/>
              </a:solidFill>
              <a:latin typeface="Antique Olive" pitchFamily="34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i="1" smtClean="0">
                <a:latin typeface="Antique Olive" pitchFamily="34" charset="0"/>
              </a:rPr>
              <a:t>Qmax: </a:t>
            </a:r>
            <a:r>
              <a:rPr lang="pt-BR" sz="1200" b="1" i="1" smtClean="0">
                <a:solidFill>
                  <a:schemeClr val="tx1"/>
                </a:solidFill>
                <a:latin typeface="Antique Olive" pitchFamily="34" charset="0"/>
              </a:rPr>
              <a:t>4,90 m³/s</a:t>
            </a:r>
            <a:endParaRPr lang="pt-BR" sz="1200" b="1" i="1" dirty="0">
              <a:solidFill>
                <a:schemeClr val="tx1"/>
              </a:solidFill>
              <a:latin typeface="Antique Olive" pitchFamily="34" charset="0"/>
            </a:endParaRPr>
          </a:p>
        </p:txBody>
      </p:sp>
      <p:sp>
        <p:nvSpPr>
          <p:cNvPr id="180" name="CaixaDeTexto 179"/>
          <p:cNvSpPr txBox="1"/>
          <p:nvPr/>
        </p:nvSpPr>
        <p:spPr bwMode="auto">
          <a:xfrm>
            <a:off x="6033871" y="6018213"/>
            <a:ext cx="3002180" cy="544830"/>
          </a:xfrm>
          <a:prstGeom prst="roundRect">
            <a:avLst/>
          </a:prstGeom>
          <a:solidFill>
            <a:srgbClr val="124288">
              <a:alpha val="85000"/>
            </a:srgb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smtClean="0">
                <a:solidFill>
                  <a:srgbClr val="FFFF00"/>
                </a:solidFill>
                <a:latin typeface="Antique Olive" pitchFamily="34" charset="0"/>
              </a:rPr>
              <a:t>Braço do Rio Pequeno - Billings</a:t>
            </a:r>
            <a:endParaRPr lang="pt-BR" sz="1400" b="1" dirty="0">
              <a:solidFill>
                <a:srgbClr val="FFFF00"/>
              </a:solidFill>
              <a:latin typeface="Antique Olive" pitchFamily="34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i="1" smtClean="0">
                <a:latin typeface="Antique Olive" pitchFamily="34" charset="0"/>
              </a:rPr>
              <a:t>Qmax: </a:t>
            </a:r>
            <a:r>
              <a:rPr lang="pt-BR" sz="1200" b="1" i="1" smtClean="0">
                <a:solidFill>
                  <a:schemeClr val="tx1"/>
                </a:solidFill>
                <a:latin typeface="Antique Olive" pitchFamily="34" charset="0"/>
              </a:rPr>
              <a:t>3,50 m³/s</a:t>
            </a:r>
            <a:endParaRPr lang="pt-BR" sz="1200" b="1" i="1" dirty="0">
              <a:solidFill>
                <a:schemeClr val="tx1"/>
              </a:solidFill>
              <a:latin typeface="Antique Olive" pitchFamily="34" charset="0"/>
            </a:endParaRPr>
          </a:p>
        </p:txBody>
      </p:sp>
      <p:pic>
        <p:nvPicPr>
          <p:cNvPr id="23" name="Imagem 22" descr="itatinga_itapanhau.jp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8835" y="4561764"/>
            <a:ext cx="895035" cy="720000"/>
          </a:xfrm>
          <a:prstGeom prst="roundRect">
            <a:avLst>
              <a:gd name="adj" fmla="val 16667"/>
            </a:avLst>
          </a:prstGeom>
          <a:solidFill>
            <a:schemeClr val="tx1">
              <a:alpha val="65000"/>
            </a:schemeClr>
          </a:solidFill>
          <a:ln>
            <a:solidFill>
              <a:srgbClr val="FFC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4" name="Retângulo de cantos arredondados 23">
            <a:hlinkClick r:id="rId4" action="ppaction://hlinksldjump"/>
          </p:cNvPr>
          <p:cNvSpPr/>
          <p:nvPr/>
        </p:nvSpPr>
        <p:spPr bwMode="auto">
          <a:xfrm>
            <a:off x="5059684" y="4520184"/>
            <a:ext cx="972000" cy="828000"/>
          </a:xfrm>
          <a:prstGeom prst="roundRect">
            <a:avLst/>
          </a:prstGeom>
          <a:solidFill>
            <a:schemeClr val="tx1">
              <a:alpha val="0"/>
            </a:schemeClr>
          </a:solidFill>
          <a:ln w="25400" cap="flat" cmpd="sng" algn="ctr">
            <a:noFill/>
            <a:prstDash val="dash"/>
            <a:round/>
            <a:headEnd type="none" w="med" len="med"/>
            <a:tailEnd type="none" w="med" len="med"/>
          </a:ln>
          <a:effectLst>
            <a:outerShdw blurRad="203200" dist="2032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balanced" dir="t"/>
          </a:scene3d>
          <a:sp3d extrusionH="63500">
            <a:bevelT w="88900" h="127000"/>
            <a:bevelB w="127000" h="127000"/>
          </a:sp3d>
        </p:spPr>
        <p:txBody>
          <a:bodyPr wrap="none" lIns="90000" tIns="46800" rIns="90000" bIns="46800" anchor="ctr">
            <a:spAutoFit/>
          </a:bodyPr>
          <a:lstStyle/>
          <a:p>
            <a:pPr algn="ctr">
              <a:defRPr/>
            </a:pPr>
            <a:endParaRPr lang="pt-BR"/>
          </a:p>
        </p:txBody>
      </p:sp>
      <p:cxnSp>
        <p:nvCxnSpPr>
          <p:cNvPr id="33" name="Conector de seta reta 33"/>
          <p:cNvCxnSpPr>
            <a:cxnSpLocks noChangeShapeType="1"/>
            <a:stCxn id="39" idx="2"/>
          </p:cNvCxnSpPr>
          <p:nvPr/>
        </p:nvCxnSpPr>
        <p:spPr bwMode="auto">
          <a:xfrm rot="5400000">
            <a:off x="2957512" y="2786063"/>
            <a:ext cx="2043113" cy="528638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none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Conector de seta reta 33"/>
          <p:cNvCxnSpPr>
            <a:cxnSpLocks noChangeShapeType="1"/>
            <a:stCxn id="35" idx="1"/>
          </p:cNvCxnSpPr>
          <p:nvPr/>
        </p:nvCxnSpPr>
        <p:spPr bwMode="auto">
          <a:xfrm flipH="1">
            <a:off x="4214816" y="3084577"/>
            <a:ext cx="1293809" cy="1273111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none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CaixaDeTexto 34"/>
          <p:cNvSpPr txBox="1"/>
          <p:nvPr/>
        </p:nvSpPr>
        <p:spPr bwMode="auto">
          <a:xfrm>
            <a:off x="5508625" y="2812162"/>
            <a:ext cx="2312987" cy="544830"/>
          </a:xfrm>
          <a:prstGeom prst="roundRect">
            <a:avLst/>
          </a:prstGeom>
          <a:solidFill>
            <a:srgbClr val="124288">
              <a:alpha val="85000"/>
            </a:srgb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err="1" smtClean="0">
                <a:solidFill>
                  <a:srgbClr val="FFFF00"/>
                </a:solidFill>
                <a:latin typeface="Antique Olive" pitchFamily="34" charset="0"/>
              </a:rPr>
              <a:t>Barr</a:t>
            </a:r>
            <a:r>
              <a:rPr lang="pt-BR" sz="1400" b="1" smtClean="0">
                <a:solidFill>
                  <a:srgbClr val="FFFF00"/>
                </a:solidFill>
                <a:latin typeface="Antique Olive" pitchFamily="34" charset="0"/>
              </a:rPr>
              <a:t>. Jundiuvira-Piraí</a:t>
            </a:r>
            <a:endParaRPr lang="pt-BR" sz="1400" b="1" dirty="0">
              <a:solidFill>
                <a:srgbClr val="FFFF00"/>
              </a:solidFill>
              <a:latin typeface="Antique Olive" pitchFamily="34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i="1" smtClean="0">
                <a:solidFill>
                  <a:srgbClr val="FFFFFF"/>
                </a:solidFill>
                <a:latin typeface="Antique Olive" pitchFamily="34" charset="0"/>
              </a:rPr>
              <a:t>Vol. Útil: 3,10 Mm</a:t>
            </a:r>
            <a:r>
              <a:rPr lang="pt-BR" sz="1200" b="1" smtClean="0">
                <a:solidFill>
                  <a:srgbClr val="FFFFFF"/>
                </a:solidFill>
                <a:latin typeface="Antique Olive" pitchFamily="34" charset="0"/>
              </a:rPr>
              <a:t>³</a:t>
            </a:r>
            <a:endParaRPr lang="pt-BR" sz="1200" b="1" dirty="0">
              <a:solidFill>
                <a:srgbClr val="FFFF00"/>
              </a:solidFill>
              <a:latin typeface="Antique Olive" pitchFamily="34" charset="0"/>
            </a:endParaRPr>
          </a:p>
        </p:txBody>
      </p:sp>
      <p:cxnSp>
        <p:nvCxnSpPr>
          <p:cNvPr id="36" name="Conector de seta reta 20"/>
          <p:cNvCxnSpPr>
            <a:cxnSpLocks noChangeShapeType="1"/>
            <a:stCxn id="42" idx="1"/>
          </p:cNvCxnSpPr>
          <p:nvPr/>
        </p:nvCxnSpPr>
        <p:spPr bwMode="auto">
          <a:xfrm flipH="1">
            <a:off x="4572002" y="2424907"/>
            <a:ext cx="936622" cy="1158081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none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Conector de seta reta 33"/>
          <p:cNvCxnSpPr>
            <a:cxnSpLocks noChangeShapeType="1"/>
            <a:stCxn id="40" idx="1"/>
          </p:cNvCxnSpPr>
          <p:nvPr/>
        </p:nvCxnSpPr>
        <p:spPr bwMode="auto">
          <a:xfrm flipH="1">
            <a:off x="4572002" y="3732808"/>
            <a:ext cx="936623" cy="410567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none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Conector de seta reta 20"/>
          <p:cNvCxnSpPr>
            <a:cxnSpLocks noChangeShapeType="1"/>
            <a:stCxn id="41" idx="1"/>
          </p:cNvCxnSpPr>
          <p:nvPr/>
        </p:nvCxnSpPr>
        <p:spPr bwMode="auto">
          <a:xfrm flipH="1">
            <a:off x="4572002" y="1756569"/>
            <a:ext cx="936622" cy="1529556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none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CaixaDeTexto 38"/>
          <p:cNvSpPr txBox="1"/>
          <p:nvPr/>
        </p:nvSpPr>
        <p:spPr bwMode="auto">
          <a:xfrm>
            <a:off x="3348038" y="1484313"/>
            <a:ext cx="1790700" cy="544512"/>
          </a:xfrm>
          <a:prstGeom prst="roundRect">
            <a:avLst/>
          </a:prstGeom>
          <a:solidFill>
            <a:srgbClr val="124288">
              <a:alpha val="85000"/>
            </a:srgb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err="1" smtClean="0">
                <a:solidFill>
                  <a:srgbClr val="FFFF00"/>
                </a:solidFill>
                <a:latin typeface="Antique Olive" pitchFamily="34" charset="0"/>
              </a:rPr>
              <a:t>Barr</a:t>
            </a:r>
            <a:r>
              <a:rPr lang="pt-BR" sz="1400" b="1" smtClean="0">
                <a:solidFill>
                  <a:srgbClr val="FFFF00"/>
                </a:solidFill>
                <a:latin typeface="Antique Olive" pitchFamily="34" charset="0"/>
              </a:rPr>
              <a:t>. Piraí</a:t>
            </a:r>
            <a:endParaRPr lang="pt-BR" sz="1400" b="1" dirty="0">
              <a:solidFill>
                <a:srgbClr val="FFFF00"/>
              </a:solidFill>
              <a:latin typeface="Antique Olive" pitchFamily="34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i="1" smtClean="0">
                <a:solidFill>
                  <a:srgbClr val="FFFFFF"/>
                </a:solidFill>
                <a:latin typeface="Antique Olive" pitchFamily="34" charset="0"/>
              </a:rPr>
              <a:t>Vol. Útil: 8,73 Mm</a:t>
            </a:r>
            <a:r>
              <a:rPr lang="pt-BR" sz="1200" b="1" smtClean="0">
                <a:solidFill>
                  <a:srgbClr val="FFFFFF"/>
                </a:solidFill>
                <a:latin typeface="Antique Olive" pitchFamily="34" charset="0"/>
              </a:rPr>
              <a:t>³</a:t>
            </a:r>
            <a:endParaRPr lang="pt-BR" sz="1200" b="1" dirty="0">
              <a:solidFill>
                <a:srgbClr val="FFFF00"/>
              </a:solidFill>
              <a:latin typeface="Antique Olive" pitchFamily="34" charset="0"/>
            </a:endParaRPr>
          </a:p>
        </p:txBody>
      </p:sp>
      <p:sp>
        <p:nvSpPr>
          <p:cNvPr id="40" name="CaixaDeTexto 39"/>
          <p:cNvSpPr txBox="1"/>
          <p:nvPr/>
        </p:nvSpPr>
        <p:spPr bwMode="auto">
          <a:xfrm>
            <a:off x="5508625" y="3460552"/>
            <a:ext cx="2312987" cy="544512"/>
          </a:xfrm>
          <a:prstGeom prst="roundRect">
            <a:avLst/>
          </a:prstGeom>
          <a:solidFill>
            <a:srgbClr val="124288">
              <a:alpha val="85000"/>
            </a:srgb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smtClean="0">
                <a:solidFill>
                  <a:srgbClr val="FFFF00"/>
                </a:solidFill>
                <a:latin typeface="Antique Olive" pitchFamily="34" charset="0"/>
              </a:rPr>
              <a:t>Res. Campo Limpo</a:t>
            </a:r>
            <a:endParaRPr lang="pt-BR" sz="1400" b="1" dirty="0">
              <a:solidFill>
                <a:srgbClr val="FFFF00"/>
              </a:solidFill>
              <a:latin typeface="Antique Olive" pitchFamily="34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i="1" smtClean="0">
                <a:solidFill>
                  <a:srgbClr val="FFFFFF"/>
                </a:solidFill>
                <a:latin typeface="Antique Olive" pitchFamily="34" charset="0"/>
              </a:rPr>
              <a:t>Vol. Útil: 2,80 Mm</a:t>
            </a:r>
            <a:r>
              <a:rPr lang="pt-BR" sz="1200" b="1" smtClean="0">
                <a:solidFill>
                  <a:srgbClr val="FFFFFF"/>
                </a:solidFill>
                <a:latin typeface="Antique Olive" pitchFamily="34" charset="0"/>
              </a:rPr>
              <a:t>³</a:t>
            </a:r>
            <a:endParaRPr lang="pt-BR" sz="1200" b="1" dirty="0">
              <a:solidFill>
                <a:srgbClr val="FFFF00"/>
              </a:solidFill>
              <a:latin typeface="Antique Olive" pitchFamily="34" charset="0"/>
            </a:endParaRPr>
          </a:p>
        </p:txBody>
      </p:sp>
      <p:sp>
        <p:nvSpPr>
          <p:cNvPr id="41" name="CaixaDeTexto 40"/>
          <p:cNvSpPr txBox="1"/>
          <p:nvPr/>
        </p:nvSpPr>
        <p:spPr bwMode="auto">
          <a:xfrm>
            <a:off x="5508624" y="1484313"/>
            <a:ext cx="2312987" cy="544512"/>
          </a:xfrm>
          <a:prstGeom prst="roundRect">
            <a:avLst/>
          </a:prstGeom>
          <a:solidFill>
            <a:srgbClr val="124288">
              <a:alpha val="85000"/>
            </a:srgb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smtClean="0">
                <a:solidFill>
                  <a:srgbClr val="FFFF00"/>
                </a:solidFill>
                <a:latin typeface="Antique Olive" pitchFamily="34" charset="0"/>
              </a:rPr>
              <a:t>Res. Duas Pontes</a:t>
            </a:r>
            <a:endParaRPr lang="pt-BR" sz="1400" b="1" dirty="0">
              <a:solidFill>
                <a:srgbClr val="FFFF00"/>
              </a:solidFill>
              <a:latin typeface="Antique Olive" pitchFamily="34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i="1" smtClean="0">
                <a:latin typeface="Antique Olive" pitchFamily="34" charset="0"/>
              </a:rPr>
              <a:t>Vol. Útil: 56,44 Mm³</a:t>
            </a:r>
            <a:endParaRPr lang="pt-BR" sz="1200" b="1" dirty="0">
              <a:solidFill>
                <a:srgbClr val="FFFF00"/>
              </a:solidFill>
              <a:latin typeface="Antique Olive" pitchFamily="34" charset="0"/>
            </a:endParaRPr>
          </a:p>
        </p:txBody>
      </p:sp>
      <p:sp>
        <p:nvSpPr>
          <p:cNvPr id="42" name="CaixaDeTexto 41"/>
          <p:cNvSpPr txBox="1"/>
          <p:nvPr/>
        </p:nvSpPr>
        <p:spPr bwMode="auto">
          <a:xfrm>
            <a:off x="5508624" y="2152650"/>
            <a:ext cx="2312987" cy="544513"/>
          </a:xfrm>
          <a:prstGeom prst="roundRect">
            <a:avLst/>
          </a:prstGeom>
          <a:solidFill>
            <a:srgbClr val="124288">
              <a:alpha val="85000"/>
            </a:srgb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err="1" smtClean="0">
                <a:solidFill>
                  <a:srgbClr val="FFFF00"/>
                </a:solidFill>
                <a:latin typeface="Antique Olive" pitchFamily="34" charset="0"/>
              </a:rPr>
              <a:t>Res</a:t>
            </a:r>
            <a:r>
              <a:rPr lang="pt-BR" sz="1400" b="1" smtClean="0">
                <a:solidFill>
                  <a:srgbClr val="FFFF00"/>
                </a:solidFill>
                <a:latin typeface="Antique Olive" pitchFamily="34" charset="0"/>
              </a:rPr>
              <a:t>. Pedreira</a:t>
            </a:r>
            <a:endParaRPr lang="pt-BR" sz="1400" b="1" dirty="0">
              <a:solidFill>
                <a:srgbClr val="FFFF00"/>
              </a:solidFill>
              <a:latin typeface="Antique Olive" pitchFamily="34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i="1" smtClean="0">
                <a:solidFill>
                  <a:srgbClr val="FFFFFF"/>
                </a:solidFill>
                <a:latin typeface="Antique Olive" pitchFamily="34" charset="0"/>
              </a:rPr>
              <a:t>Vol. Útil: 41,76 Mm</a:t>
            </a:r>
            <a:r>
              <a:rPr lang="pt-BR" sz="1200" b="1" smtClean="0">
                <a:solidFill>
                  <a:srgbClr val="FFFFFF"/>
                </a:solidFill>
                <a:latin typeface="Antique Olive" pitchFamily="34" charset="0"/>
              </a:rPr>
              <a:t>³</a:t>
            </a:r>
            <a:endParaRPr lang="pt-BR" sz="1200" b="1" dirty="0">
              <a:solidFill>
                <a:srgbClr val="FFFF00"/>
              </a:solidFill>
              <a:latin typeface="Antique Olive" pitchFamily="34" charset="0"/>
            </a:endParaRPr>
          </a:p>
        </p:txBody>
      </p:sp>
      <p:sp>
        <p:nvSpPr>
          <p:cNvPr id="2" name="Seta para a esquerda 1">
            <a:hlinkClick r:id="rId6" action="ppaction://hlinksldjump"/>
          </p:cNvPr>
          <p:cNvSpPr/>
          <p:nvPr/>
        </p:nvSpPr>
        <p:spPr bwMode="auto">
          <a:xfrm>
            <a:off x="10435" y="1484313"/>
            <a:ext cx="460345" cy="336262"/>
          </a:xfrm>
          <a:prstGeom prst="leftArrow">
            <a:avLst/>
          </a:prstGeom>
          <a:solidFill>
            <a:schemeClr val="accent4">
              <a:lumMod val="10000"/>
              <a:alpha val="85000"/>
            </a:schemeClr>
          </a:solidFill>
          <a:ln w="25400"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t-BR" sz="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Voltar</a:t>
            </a:r>
            <a:endParaRPr lang="pt-BR" sz="9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"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Imagem 3" descr="fundo novo carlos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16221" y="1525793"/>
            <a:ext cx="7686158" cy="53018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14402" name="Conector de seta reta 47"/>
          <p:cNvCxnSpPr>
            <a:cxnSpLocks noChangeShapeType="1"/>
            <a:stCxn id="176" idx="1"/>
          </p:cNvCxnSpPr>
          <p:nvPr/>
        </p:nvCxnSpPr>
        <p:spPr bwMode="auto">
          <a:xfrm rot="10800000">
            <a:off x="5715000" y="5072063"/>
            <a:ext cx="892175" cy="533400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none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394" name="Conector de seta reta 51"/>
          <p:cNvCxnSpPr>
            <a:cxnSpLocks noChangeShapeType="1"/>
            <a:stCxn id="180" idx="1"/>
          </p:cNvCxnSpPr>
          <p:nvPr/>
        </p:nvCxnSpPr>
        <p:spPr bwMode="auto">
          <a:xfrm flipH="1" flipV="1">
            <a:off x="5000625" y="5143502"/>
            <a:ext cx="1033246" cy="1147126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none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7" name="Título 3"/>
          <p:cNvSpPr txBox="1">
            <a:spLocks/>
          </p:cNvSpPr>
          <p:nvPr/>
        </p:nvSpPr>
        <p:spPr bwMode="auto">
          <a:xfrm>
            <a:off x="0" y="857250"/>
            <a:ext cx="9144000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pt-BR" sz="32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Arranjo 1A</a:t>
            </a:r>
            <a:endParaRPr lang="pt-BR" sz="3200" b="1" dirty="0"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76" name="CaixaDeTexto 175"/>
          <p:cNvSpPr txBox="1"/>
          <p:nvPr/>
        </p:nvSpPr>
        <p:spPr bwMode="auto">
          <a:xfrm>
            <a:off x="6607175" y="5332413"/>
            <a:ext cx="2428875" cy="544512"/>
          </a:xfrm>
          <a:prstGeom prst="roundRect">
            <a:avLst/>
          </a:prstGeom>
          <a:solidFill>
            <a:srgbClr val="C00000">
              <a:alpha val="85000"/>
            </a:srgb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smtClean="0">
                <a:solidFill>
                  <a:srgbClr val="FFFF00"/>
                </a:solidFill>
                <a:latin typeface="Antique Olive" pitchFamily="34" charset="0"/>
              </a:rPr>
              <a:t>Itatinga - Itapanhaú</a:t>
            </a:r>
            <a:endParaRPr lang="pt-BR" sz="1400" b="1" dirty="0">
              <a:solidFill>
                <a:srgbClr val="FFFF00"/>
              </a:solidFill>
              <a:latin typeface="Antique Olive" pitchFamily="34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i="1" smtClean="0">
                <a:latin typeface="Antique Olive" pitchFamily="34" charset="0"/>
              </a:rPr>
              <a:t>Qmax: </a:t>
            </a:r>
            <a:r>
              <a:rPr lang="pt-BR" sz="1200" b="1" i="1" smtClean="0">
                <a:solidFill>
                  <a:schemeClr val="tx1"/>
                </a:solidFill>
                <a:latin typeface="Antique Olive" pitchFamily="34" charset="0"/>
              </a:rPr>
              <a:t>4,90 m³/s</a:t>
            </a:r>
            <a:endParaRPr lang="pt-BR" sz="1200" b="1" i="1" dirty="0">
              <a:solidFill>
                <a:schemeClr val="tx1"/>
              </a:solidFill>
              <a:latin typeface="Antique Olive" pitchFamily="34" charset="0"/>
            </a:endParaRPr>
          </a:p>
        </p:txBody>
      </p:sp>
      <p:sp>
        <p:nvSpPr>
          <p:cNvPr id="180" name="CaixaDeTexto 179"/>
          <p:cNvSpPr txBox="1"/>
          <p:nvPr/>
        </p:nvSpPr>
        <p:spPr bwMode="auto">
          <a:xfrm>
            <a:off x="6033871" y="6018213"/>
            <a:ext cx="3002180" cy="544830"/>
          </a:xfrm>
          <a:prstGeom prst="roundRect">
            <a:avLst/>
          </a:prstGeom>
          <a:solidFill>
            <a:srgbClr val="124288">
              <a:alpha val="85000"/>
            </a:srgb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smtClean="0">
                <a:solidFill>
                  <a:srgbClr val="FFFF00"/>
                </a:solidFill>
                <a:latin typeface="Antique Olive" pitchFamily="34" charset="0"/>
              </a:rPr>
              <a:t>Braço do Rio Pequeno - Billings</a:t>
            </a:r>
            <a:endParaRPr lang="pt-BR" sz="1400" b="1" dirty="0">
              <a:solidFill>
                <a:srgbClr val="FFFF00"/>
              </a:solidFill>
              <a:latin typeface="Antique Olive" pitchFamily="34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i="1" smtClean="0">
                <a:latin typeface="Antique Olive" pitchFamily="34" charset="0"/>
              </a:rPr>
              <a:t>Qmed: </a:t>
            </a:r>
            <a:r>
              <a:rPr lang="pt-BR" sz="1200" b="1" i="1" smtClean="0">
                <a:solidFill>
                  <a:schemeClr val="tx1"/>
                </a:solidFill>
                <a:latin typeface="Antique Olive" pitchFamily="34" charset="0"/>
              </a:rPr>
              <a:t>2,23 m³/s</a:t>
            </a:r>
            <a:endParaRPr lang="pt-BR" sz="1200" b="1" i="1" dirty="0">
              <a:solidFill>
                <a:schemeClr val="tx1"/>
              </a:solidFill>
              <a:latin typeface="Antique Olive" pitchFamily="34" charset="0"/>
            </a:endParaRPr>
          </a:p>
        </p:txBody>
      </p:sp>
      <p:cxnSp>
        <p:nvCxnSpPr>
          <p:cNvPr id="25" name="Conector de seta reta 51"/>
          <p:cNvCxnSpPr>
            <a:cxnSpLocks noChangeShapeType="1"/>
            <a:stCxn id="26" idx="3"/>
          </p:cNvCxnSpPr>
          <p:nvPr/>
        </p:nvCxnSpPr>
        <p:spPr bwMode="auto">
          <a:xfrm flipV="1">
            <a:off x="3555206" y="5653091"/>
            <a:ext cx="873923" cy="739692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none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CaixaDeTexto 25"/>
          <p:cNvSpPr txBox="1"/>
          <p:nvPr/>
        </p:nvSpPr>
        <p:spPr bwMode="auto">
          <a:xfrm>
            <a:off x="107950" y="6120368"/>
            <a:ext cx="3447256" cy="544830"/>
          </a:xfrm>
          <a:prstGeom prst="roundRect">
            <a:avLst/>
          </a:prstGeom>
          <a:solidFill>
            <a:srgbClr val="124288">
              <a:alpha val="85000"/>
            </a:srgb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pt-BR"/>
            </a:defPPr>
            <a:lvl1pPr algn="ctr">
              <a:spcBef>
                <a:spcPts val="0"/>
              </a:spcBef>
              <a:spcAft>
                <a:spcPts val="0"/>
              </a:spcAft>
              <a:defRPr sz="1400" b="1">
                <a:solidFill>
                  <a:srgbClr val="FFFF00"/>
                </a:solidFill>
                <a:latin typeface="Antique Olive" pitchFamily="34" charset="0"/>
              </a:defRPr>
            </a:lvl1pPr>
          </a:lstStyle>
          <a:p>
            <a:r>
              <a:rPr lang="pt-BR" smtClean="0"/>
              <a:t>São Lourencinho –ETA Embu-Guaçu</a:t>
            </a:r>
            <a:endParaRPr lang="pt-BR" dirty="0"/>
          </a:p>
          <a:p>
            <a:pPr>
              <a:defRPr/>
            </a:pPr>
            <a:r>
              <a:rPr lang="pt-BR" sz="1200" i="1" smtClean="0">
                <a:solidFill>
                  <a:schemeClr val="lt1"/>
                </a:solidFill>
              </a:rPr>
              <a:t>Qmax: 16,50 m³/s</a:t>
            </a:r>
            <a:endParaRPr lang="pt-BR" sz="1200" i="1" dirty="0">
              <a:solidFill>
                <a:schemeClr val="lt1"/>
              </a:solidFill>
            </a:endParaRPr>
          </a:p>
        </p:txBody>
      </p:sp>
      <p:cxnSp>
        <p:nvCxnSpPr>
          <p:cNvPr id="31" name="Conector de seta reta 51"/>
          <p:cNvCxnSpPr>
            <a:cxnSpLocks noChangeShapeType="1"/>
          </p:cNvCxnSpPr>
          <p:nvPr/>
        </p:nvCxnSpPr>
        <p:spPr bwMode="auto">
          <a:xfrm flipH="1" flipV="1">
            <a:off x="5000625" y="5143502"/>
            <a:ext cx="1033246" cy="1147126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none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4" name="Imagem 33" descr="itatinga_itapanhau.jp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8835" y="4561764"/>
            <a:ext cx="895035" cy="720000"/>
          </a:xfrm>
          <a:prstGeom prst="roundRect">
            <a:avLst>
              <a:gd name="adj" fmla="val 16667"/>
            </a:avLst>
          </a:prstGeom>
          <a:solidFill>
            <a:schemeClr val="tx1">
              <a:alpha val="65000"/>
            </a:schemeClr>
          </a:solidFill>
          <a:ln>
            <a:solidFill>
              <a:srgbClr val="FFC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5" name="Retângulo de cantos arredondados 34">
            <a:hlinkClick r:id="rId4" action="ppaction://hlinksldjump"/>
          </p:cNvPr>
          <p:cNvSpPr/>
          <p:nvPr/>
        </p:nvSpPr>
        <p:spPr bwMode="auto">
          <a:xfrm>
            <a:off x="5059684" y="4520184"/>
            <a:ext cx="972000" cy="828000"/>
          </a:xfrm>
          <a:prstGeom prst="roundRect">
            <a:avLst/>
          </a:prstGeom>
          <a:solidFill>
            <a:schemeClr val="tx1">
              <a:alpha val="0"/>
            </a:schemeClr>
          </a:solidFill>
          <a:ln w="25400" cap="flat" cmpd="sng" algn="ctr">
            <a:noFill/>
            <a:prstDash val="dash"/>
            <a:round/>
            <a:headEnd type="none" w="med" len="med"/>
            <a:tailEnd type="none" w="med" len="med"/>
          </a:ln>
          <a:effectLst>
            <a:outerShdw blurRad="203200" dist="2032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balanced" dir="t"/>
          </a:scene3d>
          <a:sp3d extrusionH="63500">
            <a:bevelT w="88900" h="127000"/>
            <a:bevelB w="127000" h="127000"/>
          </a:sp3d>
        </p:spPr>
        <p:txBody>
          <a:bodyPr wrap="none" lIns="90000" tIns="46800" rIns="90000" bIns="46800" anchor="ctr">
            <a:spAutoFit/>
          </a:bodyPr>
          <a:lstStyle/>
          <a:p>
            <a:pPr algn="ctr">
              <a:defRPr/>
            </a:pPr>
            <a:endParaRPr lang="pt-BR"/>
          </a:p>
        </p:txBody>
      </p:sp>
      <p:cxnSp>
        <p:nvCxnSpPr>
          <p:cNvPr id="46" name="Conector de seta reta 33"/>
          <p:cNvCxnSpPr>
            <a:cxnSpLocks noChangeShapeType="1"/>
            <a:stCxn id="52" idx="2"/>
          </p:cNvCxnSpPr>
          <p:nvPr/>
        </p:nvCxnSpPr>
        <p:spPr bwMode="auto">
          <a:xfrm rot="5400000">
            <a:off x="2957512" y="2786063"/>
            <a:ext cx="2043113" cy="528638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none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7" name="Conector de seta reta 33"/>
          <p:cNvCxnSpPr>
            <a:cxnSpLocks noChangeShapeType="1"/>
            <a:stCxn id="48" idx="1"/>
          </p:cNvCxnSpPr>
          <p:nvPr/>
        </p:nvCxnSpPr>
        <p:spPr bwMode="auto">
          <a:xfrm flipH="1">
            <a:off x="4214816" y="3084577"/>
            <a:ext cx="1293809" cy="1273111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none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8" name="CaixaDeTexto 47"/>
          <p:cNvSpPr txBox="1"/>
          <p:nvPr/>
        </p:nvSpPr>
        <p:spPr bwMode="auto">
          <a:xfrm>
            <a:off x="5508625" y="2812162"/>
            <a:ext cx="2312987" cy="544830"/>
          </a:xfrm>
          <a:prstGeom prst="roundRect">
            <a:avLst/>
          </a:prstGeom>
          <a:solidFill>
            <a:srgbClr val="124288">
              <a:alpha val="85000"/>
            </a:srgb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err="1" smtClean="0">
                <a:solidFill>
                  <a:srgbClr val="FFFF00"/>
                </a:solidFill>
                <a:latin typeface="Antique Olive" pitchFamily="34" charset="0"/>
              </a:rPr>
              <a:t>Barr</a:t>
            </a:r>
            <a:r>
              <a:rPr lang="pt-BR" sz="1400" b="1" smtClean="0">
                <a:solidFill>
                  <a:srgbClr val="FFFF00"/>
                </a:solidFill>
                <a:latin typeface="Antique Olive" pitchFamily="34" charset="0"/>
              </a:rPr>
              <a:t>. Jundiuvira-Piraí</a:t>
            </a:r>
            <a:endParaRPr lang="pt-BR" sz="1400" b="1" dirty="0">
              <a:solidFill>
                <a:srgbClr val="FFFF00"/>
              </a:solidFill>
              <a:latin typeface="Antique Olive" pitchFamily="34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i="1" smtClean="0">
                <a:solidFill>
                  <a:srgbClr val="FFFFFF"/>
                </a:solidFill>
                <a:latin typeface="Antique Olive" pitchFamily="34" charset="0"/>
              </a:rPr>
              <a:t>Vol. Útil: 3,10 Mm</a:t>
            </a:r>
            <a:r>
              <a:rPr lang="pt-BR" sz="1200" b="1" smtClean="0">
                <a:solidFill>
                  <a:srgbClr val="FFFFFF"/>
                </a:solidFill>
                <a:latin typeface="Antique Olive" pitchFamily="34" charset="0"/>
              </a:rPr>
              <a:t>³</a:t>
            </a:r>
            <a:endParaRPr lang="pt-BR" sz="1200" b="1" dirty="0">
              <a:solidFill>
                <a:srgbClr val="FFFF00"/>
              </a:solidFill>
              <a:latin typeface="Antique Olive" pitchFamily="34" charset="0"/>
            </a:endParaRPr>
          </a:p>
        </p:txBody>
      </p:sp>
      <p:cxnSp>
        <p:nvCxnSpPr>
          <p:cNvPr id="49" name="Conector de seta reta 20"/>
          <p:cNvCxnSpPr>
            <a:cxnSpLocks noChangeShapeType="1"/>
            <a:stCxn id="55" idx="1"/>
          </p:cNvCxnSpPr>
          <p:nvPr/>
        </p:nvCxnSpPr>
        <p:spPr bwMode="auto">
          <a:xfrm flipH="1">
            <a:off x="4572002" y="2424907"/>
            <a:ext cx="936622" cy="1158081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none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0" name="Conector de seta reta 33"/>
          <p:cNvCxnSpPr>
            <a:cxnSpLocks noChangeShapeType="1"/>
            <a:stCxn id="53" idx="1"/>
          </p:cNvCxnSpPr>
          <p:nvPr/>
        </p:nvCxnSpPr>
        <p:spPr bwMode="auto">
          <a:xfrm flipH="1">
            <a:off x="4572002" y="3732808"/>
            <a:ext cx="936623" cy="410567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none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Conector de seta reta 20"/>
          <p:cNvCxnSpPr>
            <a:cxnSpLocks noChangeShapeType="1"/>
            <a:stCxn id="54" idx="1"/>
          </p:cNvCxnSpPr>
          <p:nvPr/>
        </p:nvCxnSpPr>
        <p:spPr bwMode="auto">
          <a:xfrm flipH="1">
            <a:off x="4572002" y="1756569"/>
            <a:ext cx="936622" cy="1529556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none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CaixaDeTexto 51"/>
          <p:cNvSpPr txBox="1"/>
          <p:nvPr/>
        </p:nvSpPr>
        <p:spPr bwMode="auto">
          <a:xfrm>
            <a:off x="3348038" y="1484313"/>
            <a:ext cx="1790700" cy="544512"/>
          </a:xfrm>
          <a:prstGeom prst="roundRect">
            <a:avLst/>
          </a:prstGeom>
          <a:solidFill>
            <a:srgbClr val="124288">
              <a:alpha val="85000"/>
            </a:srgb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err="1" smtClean="0">
                <a:solidFill>
                  <a:srgbClr val="FFFF00"/>
                </a:solidFill>
                <a:latin typeface="Antique Olive" pitchFamily="34" charset="0"/>
              </a:rPr>
              <a:t>Barr</a:t>
            </a:r>
            <a:r>
              <a:rPr lang="pt-BR" sz="1400" b="1" smtClean="0">
                <a:solidFill>
                  <a:srgbClr val="FFFF00"/>
                </a:solidFill>
                <a:latin typeface="Antique Olive" pitchFamily="34" charset="0"/>
              </a:rPr>
              <a:t>. Piraí</a:t>
            </a:r>
            <a:endParaRPr lang="pt-BR" sz="1400" b="1" dirty="0">
              <a:solidFill>
                <a:srgbClr val="FFFF00"/>
              </a:solidFill>
              <a:latin typeface="Antique Olive" pitchFamily="34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i="1" smtClean="0">
                <a:solidFill>
                  <a:srgbClr val="FFFFFF"/>
                </a:solidFill>
                <a:latin typeface="Antique Olive" pitchFamily="34" charset="0"/>
              </a:rPr>
              <a:t>Vol. Útil: 8,73 Mm</a:t>
            </a:r>
            <a:r>
              <a:rPr lang="pt-BR" sz="1200" b="1" smtClean="0">
                <a:solidFill>
                  <a:srgbClr val="FFFFFF"/>
                </a:solidFill>
                <a:latin typeface="Antique Olive" pitchFamily="34" charset="0"/>
              </a:rPr>
              <a:t>³</a:t>
            </a:r>
            <a:endParaRPr lang="pt-BR" sz="1200" b="1" dirty="0">
              <a:solidFill>
                <a:srgbClr val="FFFF00"/>
              </a:solidFill>
              <a:latin typeface="Antique Olive" pitchFamily="34" charset="0"/>
            </a:endParaRPr>
          </a:p>
        </p:txBody>
      </p:sp>
      <p:sp>
        <p:nvSpPr>
          <p:cNvPr id="53" name="CaixaDeTexto 52"/>
          <p:cNvSpPr txBox="1"/>
          <p:nvPr/>
        </p:nvSpPr>
        <p:spPr bwMode="auto">
          <a:xfrm>
            <a:off x="5508625" y="3460552"/>
            <a:ext cx="2312987" cy="544512"/>
          </a:xfrm>
          <a:prstGeom prst="roundRect">
            <a:avLst/>
          </a:prstGeom>
          <a:solidFill>
            <a:srgbClr val="124288">
              <a:alpha val="85000"/>
            </a:srgb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smtClean="0">
                <a:solidFill>
                  <a:srgbClr val="FFFF00"/>
                </a:solidFill>
                <a:latin typeface="Antique Olive" pitchFamily="34" charset="0"/>
              </a:rPr>
              <a:t>Res. Campo Limpo</a:t>
            </a:r>
            <a:endParaRPr lang="pt-BR" sz="1400" b="1" dirty="0">
              <a:solidFill>
                <a:srgbClr val="FFFF00"/>
              </a:solidFill>
              <a:latin typeface="Antique Olive" pitchFamily="34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i="1" smtClean="0">
                <a:solidFill>
                  <a:srgbClr val="FFFFFF"/>
                </a:solidFill>
                <a:latin typeface="Antique Olive" pitchFamily="34" charset="0"/>
              </a:rPr>
              <a:t>Vol. Útil: 2,80 Mm</a:t>
            </a:r>
            <a:r>
              <a:rPr lang="pt-BR" sz="1200" b="1" smtClean="0">
                <a:solidFill>
                  <a:srgbClr val="FFFFFF"/>
                </a:solidFill>
                <a:latin typeface="Antique Olive" pitchFamily="34" charset="0"/>
              </a:rPr>
              <a:t>³</a:t>
            </a:r>
            <a:endParaRPr lang="pt-BR" sz="1200" b="1" dirty="0">
              <a:solidFill>
                <a:srgbClr val="FFFF00"/>
              </a:solidFill>
              <a:latin typeface="Antique Olive" pitchFamily="34" charset="0"/>
            </a:endParaRPr>
          </a:p>
        </p:txBody>
      </p:sp>
      <p:sp>
        <p:nvSpPr>
          <p:cNvPr id="54" name="CaixaDeTexto 53"/>
          <p:cNvSpPr txBox="1"/>
          <p:nvPr/>
        </p:nvSpPr>
        <p:spPr bwMode="auto">
          <a:xfrm>
            <a:off x="5508624" y="1484313"/>
            <a:ext cx="2312987" cy="544512"/>
          </a:xfrm>
          <a:prstGeom prst="roundRect">
            <a:avLst/>
          </a:prstGeom>
          <a:solidFill>
            <a:srgbClr val="124288">
              <a:alpha val="85000"/>
            </a:srgb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smtClean="0">
                <a:solidFill>
                  <a:srgbClr val="FFFF00"/>
                </a:solidFill>
                <a:latin typeface="Antique Olive" pitchFamily="34" charset="0"/>
              </a:rPr>
              <a:t>Res. Duas Pontes</a:t>
            </a:r>
            <a:endParaRPr lang="pt-BR" sz="1400" b="1" dirty="0">
              <a:solidFill>
                <a:srgbClr val="FFFF00"/>
              </a:solidFill>
              <a:latin typeface="Antique Olive" pitchFamily="34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i="1" smtClean="0">
                <a:latin typeface="Antique Olive" pitchFamily="34" charset="0"/>
              </a:rPr>
              <a:t>Vol. Útil: 56,44 Mm³</a:t>
            </a:r>
            <a:endParaRPr lang="pt-BR" sz="1200" b="1" dirty="0">
              <a:solidFill>
                <a:srgbClr val="FFFF00"/>
              </a:solidFill>
              <a:latin typeface="Antique Olive" pitchFamily="34" charset="0"/>
            </a:endParaRPr>
          </a:p>
        </p:txBody>
      </p:sp>
      <p:sp>
        <p:nvSpPr>
          <p:cNvPr id="55" name="CaixaDeTexto 54"/>
          <p:cNvSpPr txBox="1"/>
          <p:nvPr/>
        </p:nvSpPr>
        <p:spPr bwMode="auto">
          <a:xfrm>
            <a:off x="5508624" y="2152650"/>
            <a:ext cx="2312987" cy="544513"/>
          </a:xfrm>
          <a:prstGeom prst="roundRect">
            <a:avLst/>
          </a:prstGeom>
          <a:solidFill>
            <a:srgbClr val="124288">
              <a:alpha val="85000"/>
            </a:srgb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err="1" smtClean="0">
                <a:solidFill>
                  <a:srgbClr val="FFFF00"/>
                </a:solidFill>
                <a:latin typeface="Antique Olive" pitchFamily="34" charset="0"/>
              </a:rPr>
              <a:t>Res</a:t>
            </a:r>
            <a:r>
              <a:rPr lang="pt-BR" sz="1400" b="1" smtClean="0">
                <a:solidFill>
                  <a:srgbClr val="FFFF00"/>
                </a:solidFill>
                <a:latin typeface="Antique Olive" pitchFamily="34" charset="0"/>
              </a:rPr>
              <a:t>. Pedreira</a:t>
            </a:r>
            <a:endParaRPr lang="pt-BR" sz="1400" b="1" dirty="0">
              <a:solidFill>
                <a:srgbClr val="FFFF00"/>
              </a:solidFill>
              <a:latin typeface="Antique Olive" pitchFamily="34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i="1" smtClean="0">
                <a:solidFill>
                  <a:srgbClr val="FFFFFF"/>
                </a:solidFill>
                <a:latin typeface="Antique Olive" pitchFamily="34" charset="0"/>
              </a:rPr>
              <a:t>Vol. Útil: 41,76 Mm</a:t>
            </a:r>
            <a:r>
              <a:rPr lang="pt-BR" sz="1200" b="1" smtClean="0">
                <a:solidFill>
                  <a:srgbClr val="FFFFFF"/>
                </a:solidFill>
                <a:latin typeface="Antique Olive" pitchFamily="34" charset="0"/>
              </a:rPr>
              <a:t>³</a:t>
            </a:r>
            <a:endParaRPr lang="pt-BR" sz="1200" b="1" dirty="0">
              <a:solidFill>
                <a:srgbClr val="FFFF00"/>
              </a:solidFill>
              <a:latin typeface="Antique Olive" pitchFamily="34" charset="0"/>
            </a:endParaRPr>
          </a:p>
        </p:txBody>
      </p:sp>
      <p:sp>
        <p:nvSpPr>
          <p:cNvPr id="24" name="Seta para a esquerda 23">
            <a:hlinkClick r:id="rId6" action="ppaction://hlinksldjump"/>
          </p:cNvPr>
          <p:cNvSpPr/>
          <p:nvPr/>
        </p:nvSpPr>
        <p:spPr bwMode="auto">
          <a:xfrm>
            <a:off x="10435" y="1484313"/>
            <a:ext cx="460345" cy="336262"/>
          </a:xfrm>
          <a:prstGeom prst="leftArrow">
            <a:avLst/>
          </a:prstGeom>
          <a:solidFill>
            <a:schemeClr val="accent4">
              <a:lumMod val="10000"/>
              <a:alpha val="85000"/>
            </a:schemeClr>
          </a:solidFill>
          <a:ln w="25400"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t-BR" sz="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Voltar</a:t>
            </a:r>
            <a:endParaRPr lang="pt-BR" sz="9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136718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"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Imagem 3" descr="fundo novo carlos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16221" y="1525793"/>
            <a:ext cx="7686158" cy="53018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7" name="Título 3"/>
          <p:cNvSpPr txBox="1">
            <a:spLocks/>
          </p:cNvSpPr>
          <p:nvPr/>
        </p:nvSpPr>
        <p:spPr bwMode="auto">
          <a:xfrm>
            <a:off x="0" y="857250"/>
            <a:ext cx="9144000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pt-BR" sz="32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Arranjo 2</a:t>
            </a:r>
            <a:endParaRPr lang="pt-BR" sz="3200" b="1" dirty="0"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cxnSp>
        <p:nvCxnSpPr>
          <p:cNvPr id="47" name="Conector de seta reta 47"/>
          <p:cNvCxnSpPr>
            <a:cxnSpLocks noChangeShapeType="1"/>
            <a:stCxn id="58" idx="1"/>
          </p:cNvCxnSpPr>
          <p:nvPr/>
        </p:nvCxnSpPr>
        <p:spPr bwMode="auto">
          <a:xfrm rot="10800000">
            <a:off x="5715000" y="5072063"/>
            <a:ext cx="892175" cy="230187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none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8" name="CaixaDeTexto 57"/>
          <p:cNvSpPr txBox="1"/>
          <p:nvPr/>
        </p:nvSpPr>
        <p:spPr bwMode="auto">
          <a:xfrm>
            <a:off x="6607175" y="5029200"/>
            <a:ext cx="2428875" cy="544513"/>
          </a:xfrm>
          <a:prstGeom prst="roundRect">
            <a:avLst/>
          </a:prstGeom>
          <a:solidFill>
            <a:srgbClr val="C00000">
              <a:alpha val="85000"/>
            </a:srgb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smtClean="0">
                <a:solidFill>
                  <a:srgbClr val="FFFF00"/>
                </a:solidFill>
                <a:latin typeface="Antique Olive" pitchFamily="34" charset="0"/>
              </a:rPr>
              <a:t>Itatinga / Itapanhaú</a:t>
            </a:r>
            <a:endParaRPr lang="pt-BR" sz="1400" b="1" dirty="0">
              <a:solidFill>
                <a:srgbClr val="FFFF00"/>
              </a:solidFill>
              <a:latin typeface="Antique Olive" pitchFamily="34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i="1" smtClean="0">
                <a:latin typeface="Antique Olive" pitchFamily="34" charset="0"/>
              </a:rPr>
              <a:t>Qmax: </a:t>
            </a:r>
            <a:r>
              <a:rPr lang="pt-BR" sz="1200" b="1" i="1" smtClean="0">
                <a:solidFill>
                  <a:schemeClr val="tx1"/>
                </a:solidFill>
                <a:latin typeface="Antique Olive" pitchFamily="34" charset="0"/>
              </a:rPr>
              <a:t>4,90 m³/s</a:t>
            </a:r>
            <a:endParaRPr lang="pt-BR" sz="1200" b="1" i="1" dirty="0">
              <a:solidFill>
                <a:schemeClr val="tx1"/>
              </a:solidFill>
              <a:latin typeface="Antique Olive" pitchFamily="34" charset="0"/>
            </a:endParaRPr>
          </a:p>
        </p:txBody>
      </p:sp>
      <p:cxnSp>
        <p:nvCxnSpPr>
          <p:cNvPr id="34" name="Conector de seta reta 22"/>
          <p:cNvCxnSpPr>
            <a:cxnSpLocks noChangeShapeType="1"/>
            <a:stCxn id="69" idx="2"/>
          </p:cNvCxnSpPr>
          <p:nvPr/>
        </p:nvCxnSpPr>
        <p:spPr bwMode="auto">
          <a:xfrm>
            <a:off x="1322388" y="3757613"/>
            <a:ext cx="9525" cy="392112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none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2" name="Conector de seta reta 22"/>
          <p:cNvCxnSpPr>
            <a:cxnSpLocks noChangeShapeType="1"/>
            <a:stCxn id="53" idx="3"/>
          </p:cNvCxnSpPr>
          <p:nvPr/>
        </p:nvCxnSpPr>
        <p:spPr bwMode="auto">
          <a:xfrm flipV="1">
            <a:off x="3203848" y="5084767"/>
            <a:ext cx="720452" cy="376074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none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3" name="CaixaDeTexto 52"/>
          <p:cNvSpPr txBox="1"/>
          <p:nvPr/>
        </p:nvSpPr>
        <p:spPr bwMode="auto">
          <a:xfrm>
            <a:off x="107950" y="5188426"/>
            <a:ext cx="3095898" cy="544830"/>
          </a:xfrm>
          <a:prstGeom prst="roundRect">
            <a:avLst/>
          </a:prstGeom>
          <a:solidFill>
            <a:srgbClr val="124288">
              <a:alpha val="85000"/>
            </a:srgb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smtClean="0">
                <a:solidFill>
                  <a:srgbClr val="FFFF00"/>
                </a:solidFill>
                <a:latin typeface="Antique Olive" pitchFamily="34" charset="0"/>
              </a:rPr>
              <a:t>São Lourenço (França–ETA Cotia</a:t>
            </a:r>
            <a:r>
              <a:rPr lang="pt-BR" sz="1400" b="1" dirty="0">
                <a:solidFill>
                  <a:srgbClr val="FFFF00"/>
                </a:solidFill>
                <a:latin typeface="Antique Olive" pitchFamily="34" charset="0"/>
              </a:rPr>
              <a:t>)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i="1" smtClean="0">
                <a:solidFill>
                  <a:srgbClr val="FFFFFF"/>
                </a:solidFill>
                <a:latin typeface="Antique Olive" pitchFamily="34" charset="0"/>
              </a:rPr>
              <a:t>Qmax: 4,70 m³/s</a:t>
            </a:r>
            <a:endParaRPr lang="pt-BR" sz="1200" b="1" i="1" dirty="0">
              <a:solidFill>
                <a:srgbClr val="FFFFFF"/>
              </a:solidFill>
              <a:latin typeface="Antique Olive" pitchFamily="34" charset="0"/>
            </a:endParaRPr>
          </a:p>
        </p:txBody>
      </p:sp>
      <p:cxnSp>
        <p:nvCxnSpPr>
          <p:cNvPr id="29" name="Conector de seta reta 51"/>
          <p:cNvCxnSpPr>
            <a:cxnSpLocks noChangeShapeType="1"/>
          </p:cNvCxnSpPr>
          <p:nvPr/>
        </p:nvCxnSpPr>
        <p:spPr bwMode="auto">
          <a:xfrm flipH="1" flipV="1">
            <a:off x="5000625" y="5143502"/>
            <a:ext cx="1033246" cy="1147126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none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9" name="CaixaDeTexto 68"/>
          <p:cNvSpPr txBox="1"/>
          <p:nvPr/>
        </p:nvSpPr>
        <p:spPr bwMode="auto">
          <a:xfrm>
            <a:off x="107950" y="3213100"/>
            <a:ext cx="2428875" cy="544513"/>
          </a:xfrm>
          <a:prstGeom prst="roundRect">
            <a:avLst/>
          </a:prstGeom>
          <a:solidFill>
            <a:srgbClr val="C00000">
              <a:alpha val="85000"/>
            </a:srgb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smtClean="0">
                <a:solidFill>
                  <a:srgbClr val="FFFF00"/>
                </a:solidFill>
                <a:latin typeface="Antique Olive" pitchFamily="34" charset="0"/>
              </a:rPr>
              <a:t>Jurumirim-ETA Cotia</a:t>
            </a:r>
            <a:endParaRPr lang="pt-BR" sz="1400" b="1" dirty="0">
              <a:solidFill>
                <a:srgbClr val="FFFF00"/>
              </a:solidFill>
              <a:latin typeface="Antique Olive" pitchFamily="34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i="1" smtClean="0">
                <a:latin typeface="Antique Olive" pitchFamily="34" charset="0"/>
              </a:rPr>
              <a:t>Qmax: 11,00 m³/s</a:t>
            </a:r>
            <a:endParaRPr lang="pt-BR" sz="1200" b="1" i="1" dirty="0">
              <a:latin typeface="Antique Olive" pitchFamily="34" charset="0"/>
            </a:endParaRPr>
          </a:p>
        </p:txBody>
      </p:sp>
      <p:sp>
        <p:nvSpPr>
          <p:cNvPr id="28" name="CaixaDeTexto 27"/>
          <p:cNvSpPr txBox="1"/>
          <p:nvPr/>
        </p:nvSpPr>
        <p:spPr bwMode="auto">
          <a:xfrm>
            <a:off x="6033871" y="6018213"/>
            <a:ext cx="3002180" cy="544830"/>
          </a:xfrm>
          <a:prstGeom prst="roundRect">
            <a:avLst/>
          </a:prstGeom>
          <a:solidFill>
            <a:srgbClr val="124288">
              <a:alpha val="85000"/>
            </a:srgb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smtClean="0">
                <a:solidFill>
                  <a:srgbClr val="FFFF00"/>
                </a:solidFill>
                <a:latin typeface="Antique Olive" pitchFamily="34" charset="0"/>
              </a:rPr>
              <a:t>Braço do Rio Pequeno - Billings</a:t>
            </a:r>
            <a:endParaRPr lang="pt-BR" sz="1400" b="1" dirty="0">
              <a:solidFill>
                <a:srgbClr val="FFFF00"/>
              </a:solidFill>
              <a:latin typeface="Antique Olive" pitchFamily="34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i="1" smtClean="0">
                <a:latin typeface="Antique Olive" pitchFamily="34" charset="0"/>
              </a:rPr>
              <a:t>Qmax: </a:t>
            </a:r>
            <a:r>
              <a:rPr lang="pt-BR" sz="1200" b="1" i="1" smtClean="0">
                <a:solidFill>
                  <a:schemeClr val="tx1"/>
                </a:solidFill>
                <a:latin typeface="Antique Olive" pitchFamily="34" charset="0"/>
              </a:rPr>
              <a:t>3,00 m³/s</a:t>
            </a:r>
            <a:endParaRPr lang="pt-BR" sz="1200" b="1" i="1" dirty="0">
              <a:solidFill>
                <a:schemeClr val="tx1"/>
              </a:solidFill>
              <a:latin typeface="Antique Olive" pitchFamily="34" charset="0"/>
            </a:endParaRPr>
          </a:p>
        </p:txBody>
      </p:sp>
      <p:cxnSp>
        <p:nvCxnSpPr>
          <p:cNvPr id="59" name="Conector de seta reta 33"/>
          <p:cNvCxnSpPr>
            <a:cxnSpLocks noChangeShapeType="1"/>
            <a:stCxn id="66" idx="2"/>
          </p:cNvCxnSpPr>
          <p:nvPr/>
        </p:nvCxnSpPr>
        <p:spPr bwMode="auto">
          <a:xfrm rot="5400000">
            <a:off x="2957512" y="2786063"/>
            <a:ext cx="2043113" cy="528638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none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0" name="Conector de seta reta 33"/>
          <p:cNvCxnSpPr>
            <a:cxnSpLocks noChangeShapeType="1"/>
            <a:stCxn id="61" idx="1"/>
          </p:cNvCxnSpPr>
          <p:nvPr/>
        </p:nvCxnSpPr>
        <p:spPr bwMode="auto">
          <a:xfrm flipH="1">
            <a:off x="4214816" y="3084577"/>
            <a:ext cx="1293809" cy="1273111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none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1" name="CaixaDeTexto 60"/>
          <p:cNvSpPr txBox="1"/>
          <p:nvPr/>
        </p:nvSpPr>
        <p:spPr bwMode="auto">
          <a:xfrm>
            <a:off x="5508625" y="2812162"/>
            <a:ext cx="2312987" cy="544830"/>
          </a:xfrm>
          <a:prstGeom prst="roundRect">
            <a:avLst/>
          </a:prstGeom>
          <a:solidFill>
            <a:srgbClr val="124288">
              <a:alpha val="85000"/>
            </a:srgb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err="1" smtClean="0">
                <a:solidFill>
                  <a:srgbClr val="FFFF00"/>
                </a:solidFill>
                <a:latin typeface="Antique Olive" pitchFamily="34" charset="0"/>
              </a:rPr>
              <a:t>Barr</a:t>
            </a:r>
            <a:r>
              <a:rPr lang="pt-BR" sz="1400" b="1" smtClean="0">
                <a:solidFill>
                  <a:srgbClr val="FFFF00"/>
                </a:solidFill>
                <a:latin typeface="Antique Olive" pitchFamily="34" charset="0"/>
              </a:rPr>
              <a:t>. Jundiuvira-Piraí</a:t>
            </a:r>
            <a:endParaRPr lang="pt-BR" sz="1400" b="1" dirty="0">
              <a:solidFill>
                <a:srgbClr val="FFFF00"/>
              </a:solidFill>
              <a:latin typeface="Antique Olive" pitchFamily="34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i="1" smtClean="0">
                <a:solidFill>
                  <a:srgbClr val="FFFFFF"/>
                </a:solidFill>
                <a:latin typeface="Antique Olive" pitchFamily="34" charset="0"/>
              </a:rPr>
              <a:t>Vol. Útil: 3,10 Mm</a:t>
            </a:r>
            <a:r>
              <a:rPr lang="pt-BR" sz="1200" b="1" smtClean="0">
                <a:solidFill>
                  <a:srgbClr val="FFFFFF"/>
                </a:solidFill>
                <a:latin typeface="Antique Olive" pitchFamily="34" charset="0"/>
              </a:rPr>
              <a:t>³</a:t>
            </a:r>
            <a:endParaRPr lang="pt-BR" sz="1200" b="1" dirty="0">
              <a:solidFill>
                <a:srgbClr val="FFFF00"/>
              </a:solidFill>
              <a:latin typeface="Antique Olive" pitchFamily="34" charset="0"/>
            </a:endParaRPr>
          </a:p>
        </p:txBody>
      </p:sp>
      <p:cxnSp>
        <p:nvCxnSpPr>
          <p:cNvPr id="62" name="Conector de seta reta 20"/>
          <p:cNvCxnSpPr>
            <a:cxnSpLocks noChangeShapeType="1"/>
            <a:stCxn id="71" idx="1"/>
          </p:cNvCxnSpPr>
          <p:nvPr/>
        </p:nvCxnSpPr>
        <p:spPr bwMode="auto">
          <a:xfrm flipH="1">
            <a:off x="4572002" y="2424907"/>
            <a:ext cx="936622" cy="1158081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none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4" name="Conector de seta reta 33"/>
          <p:cNvCxnSpPr>
            <a:cxnSpLocks noChangeShapeType="1"/>
            <a:stCxn id="67" idx="1"/>
          </p:cNvCxnSpPr>
          <p:nvPr/>
        </p:nvCxnSpPr>
        <p:spPr bwMode="auto">
          <a:xfrm flipH="1">
            <a:off x="4572002" y="3732808"/>
            <a:ext cx="936623" cy="410567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none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5" name="Conector de seta reta 20"/>
          <p:cNvCxnSpPr>
            <a:cxnSpLocks noChangeShapeType="1"/>
            <a:stCxn id="68" idx="1"/>
          </p:cNvCxnSpPr>
          <p:nvPr/>
        </p:nvCxnSpPr>
        <p:spPr bwMode="auto">
          <a:xfrm flipH="1">
            <a:off x="4572002" y="1756569"/>
            <a:ext cx="936622" cy="1529556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none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6" name="CaixaDeTexto 65"/>
          <p:cNvSpPr txBox="1"/>
          <p:nvPr/>
        </p:nvSpPr>
        <p:spPr bwMode="auto">
          <a:xfrm>
            <a:off x="3348038" y="1484313"/>
            <a:ext cx="1790700" cy="544512"/>
          </a:xfrm>
          <a:prstGeom prst="roundRect">
            <a:avLst/>
          </a:prstGeom>
          <a:solidFill>
            <a:srgbClr val="124288">
              <a:alpha val="85000"/>
            </a:srgb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err="1" smtClean="0">
                <a:solidFill>
                  <a:srgbClr val="FFFF00"/>
                </a:solidFill>
                <a:latin typeface="Antique Olive" pitchFamily="34" charset="0"/>
              </a:rPr>
              <a:t>Barr</a:t>
            </a:r>
            <a:r>
              <a:rPr lang="pt-BR" sz="1400" b="1" smtClean="0">
                <a:solidFill>
                  <a:srgbClr val="FFFF00"/>
                </a:solidFill>
                <a:latin typeface="Antique Olive" pitchFamily="34" charset="0"/>
              </a:rPr>
              <a:t>. Piraí</a:t>
            </a:r>
            <a:endParaRPr lang="pt-BR" sz="1400" b="1" dirty="0">
              <a:solidFill>
                <a:srgbClr val="FFFF00"/>
              </a:solidFill>
              <a:latin typeface="Antique Olive" pitchFamily="34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i="1" smtClean="0">
                <a:solidFill>
                  <a:srgbClr val="FFFFFF"/>
                </a:solidFill>
                <a:latin typeface="Antique Olive" pitchFamily="34" charset="0"/>
              </a:rPr>
              <a:t>Vol. Útil: 8,73 Mm</a:t>
            </a:r>
            <a:r>
              <a:rPr lang="pt-BR" sz="1200" b="1" smtClean="0">
                <a:solidFill>
                  <a:srgbClr val="FFFFFF"/>
                </a:solidFill>
                <a:latin typeface="Antique Olive" pitchFamily="34" charset="0"/>
              </a:rPr>
              <a:t>³</a:t>
            </a:r>
            <a:endParaRPr lang="pt-BR" sz="1200" b="1" dirty="0">
              <a:solidFill>
                <a:srgbClr val="FFFF00"/>
              </a:solidFill>
              <a:latin typeface="Antique Olive" pitchFamily="34" charset="0"/>
            </a:endParaRPr>
          </a:p>
        </p:txBody>
      </p:sp>
      <p:sp>
        <p:nvSpPr>
          <p:cNvPr id="67" name="CaixaDeTexto 66"/>
          <p:cNvSpPr txBox="1"/>
          <p:nvPr/>
        </p:nvSpPr>
        <p:spPr bwMode="auto">
          <a:xfrm>
            <a:off x="5508625" y="3460552"/>
            <a:ext cx="2312987" cy="544512"/>
          </a:xfrm>
          <a:prstGeom prst="roundRect">
            <a:avLst/>
          </a:prstGeom>
          <a:solidFill>
            <a:srgbClr val="124288">
              <a:alpha val="85000"/>
            </a:srgb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smtClean="0">
                <a:solidFill>
                  <a:srgbClr val="FFFF00"/>
                </a:solidFill>
                <a:latin typeface="Antique Olive" pitchFamily="34" charset="0"/>
              </a:rPr>
              <a:t>Res. Campo Limpo</a:t>
            </a:r>
            <a:endParaRPr lang="pt-BR" sz="1400" b="1" dirty="0">
              <a:solidFill>
                <a:srgbClr val="FFFF00"/>
              </a:solidFill>
              <a:latin typeface="Antique Olive" pitchFamily="34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i="1" smtClean="0">
                <a:solidFill>
                  <a:srgbClr val="FFFFFF"/>
                </a:solidFill>
                <a:latin typeface="Antique Olive" pitchFamily="34" charset="0"/>
              </a:rPr>
              <a:t>Vol. Útil: 2,80 Mm</a:t>
            </a:r>
            <a:r>
              <a:rPr lang="pt-BR" sz="1200" b="1" smtClean="0">
                <a:solidFill>
                  <a:srgbClr val="FFFFFF"/>
                </a:solidFill>
                <a:latin typeface="Antique Olive" pitchFamily="34" charset="0"/>
              </a:rPr>
              <a:t>³</a:t>
            </a:r>
            <a:endParaRPr lang="pt-BR" sz="1200" b="1" dirty="0">
              <a:solidFill>
                <a:srgbClr val="FFFF00"/>
              </a:solidFill>
              <a:latin typeface="Antique Olive" pitchFamily="34" charset="0"/>
            </a:endParaRPr>
          </a:p>
        </p:txBody>
      </p:sp>
      <p:sp>
        <p:nvSpPr>
          <p:cNvPr id="68" name="CaixaDeTexto 67"/>
          <p:cNvSpPr txBox="1"/>
          <p:nvPr/>
        </p:nvSpPr>
        <p:spPr bwMode="auto">
          <a:xfrm>
            <a:off x="5508624" y="1484313"/>
            <a:ext cx="2312987" cy="544512"/>
          </a:xfrm>
          <a:prstGeom prst="roundRect">
            <a:avLst/>
          </a:prstGeom>
          <a:solidFill>
            <a:srgbClr val="124288">
              <a:alpha val="85000"/>
            </a:srgb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smtClean="0">
                <a:solidFill>
                  <a:srgbClr val="FFFF00"/>
                </a:solidFill>
                <a:latin typeface="Antique Olive" pitchFamily="34" charset="0"/>
              </a:rPr>
              <a:t>Res. Duas Pontes</a:t>
            </a:r>
            <a:endParaRPr lang="pt-BR" sz="1400" b="1" dirty="0">
              <a:solidFill>
                <a:srgbClr val="FFFF00"/>
              </a:solidFill>
              <a:latin typeface="Antique Olive" pitchFamily="34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i="1" smtClean="0">
                <a:latin typeface="Antique Olive" pitchFamily="34" charset="0"/>
              </a:rPr>
              <a:t>Vol. Útil: 56,44 Mm³</a:t>
            </a:r>
            <a:endParaRPr lang="pt-BR" sz="1200" b="1" dirty="0">
              <a:solidFill>
                <a:srgbClr val="FFFF00"/>
              </a:solidFill>
              <a:latin typeface="Antique Olive" pitchFamily="34" charset="0"/>
            </a:endParaRPr>
          </a:p>
        </p:txBody>
      </p:sp>
      <p:sp>
        <p:nvSpPr>
          <p:cNvPr id="71" name="CaixaDeTexto 70"/>
          <p:cNvSpPr txBox="1"/>
          <p:nvPr/>
        </p:nvSpPr>
        <p:spPr bwMode="auto">
          <a:xfrm>
            <a:off x="5508624" y="2152650"/>
            <a:ext cx="2312987" cy="544513"/>
          </a:xfrm>
          <a:prstGeom prst="roundRect">
            <a:avLst/>
          </a:prstGeom>
          <a:solidFill>
            <a:srgbClr val="124288">
              <a:alpha val="85000"/>
            </a:srgb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err="1" smtClean="0">
                <a:solidFill>
                  <a:srgbClr val="FFFF00"/>
                </a:solidFill>
                <a:latin typeface="Antique Olive" pitchFamily="34" charset="0"/>
              </a:rPr>
              <a:t>Res</a:t>
            </a:r>
            <a:r>
              <a:rPr lang="pt-BR" sz="1400" b="1" smtClean="0">
                <a:solidFill>
                  <a:srgbClr val="FFFF00"/>
                </a:solidFill>
                <a:latin typeface="Antique Olive" pitchFamily="34" charset="0"/>
              </a:rPr>
              <a:t>. Pedreira</a:t>
            </a:r>
            <a:endParaRPr lang="pt-BR" sz="1400" b="1" dirty="0">
              <a:solidFill>
                <a:srgbClr val="FFFF00"/>
              </a:solidFill>
              <a:latin typeface="Antique Olive" pitchFamily="34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i="1" smtClean="0">
                <a:solidFill>
                  <a:srgbClr val="FFFFFF"/>
                </a:solidFill>
                <a:latin typeface="Antique Olive" pitchFamily="34" charset="0"/>
              </a:rPr>
              <a:t>Vol. Útil: 41,76 Mm</a:t>
            </a:r>
            <a:r>
              <a:rPr lang="pt-BR" sz="1200" b="1" smtClean="0">
                <a:solidFill>
                  <a:srgbClr val="FFFFFF"/>
                </a:solidFill>
                <a:latin typeface="Antique Olive" pitchFamily="34" charset="0"/>
              </a:rPr>
              <a:t>³</a:t>
            </a:r>
            <a:endParaRPr lang="pt-BR" sz="1200" b="1" dirty="0">
              <a:solidFill>
                <a:srgbClr val="FFFF00"/>
              </a:solidFill>
              <a:latin typeface="Antique Olive" pitchFamily="34" charset="0"/>
            </a:endParaRPr>
          </a:p>
        </p:txBody>
      </p:sp>
      <p:pic>
        <p:nvPicPr>
          <p:cNvPr id="31" name="Imagem 30" descr="imagem_arranjo_jurumirim.jp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1762" y="3838394"/>
            <a:ext cx="3382390" cy="1157776"/>
          </a:xfrm>
          <a:prstGeom prst="roundRect">
            <a:avLst>
              <a:gd name="adj" fmla="val 16667"/>
            </a:avLst>
          </a:prstGeom>
          <a:solidFill>
            <a:schemeClr val="tx1">
              <a:alpha val="65000"/>
            </a:schemeClr>
          </a:solidFill>
          <a:ln>
            <a:solidFill>
              <a:srgbClr val="FFC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Imagem 23" descr="itatinga_itapanhau.jp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8835" y="4561764"/>
            <a:ext cx="895035" cy="720000"/>
          </a:xfrm>
          <a:prstGeom prst="roundRect">
            <a:avLst>
              <a:gd name="adj" fmla="val 16667"/>
            </a:avLst>
          </a:prstGeom>
          <a:solidFill>
            <a:schemeClr val="tx1">
              <a:alpha val="65000"/>
            </a:schemeClr>
          </a:solidFill>
          <a:ln>
            <a:solidFill>
              <a:srgbClr val="FFC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6" name="Retângulo de cantos arredondados 25">
            <a:hlinkClick r:id="rId4" action="ppaction://hlinksldjump"/>
          </p:cNvPr>
          <p:cNvSpPr/>
          <p:nvPr/>
        </p:nvSpPr>
        <p:spPr bwMode="auto">
          <a:xfrm>
            <a:off x="1171251" y="3809110"/>
            <a:ext cx="3474000" cy="1224000"/>
          </a:xfrm>
          <a:prstGeom prst="roundRect">
            <a:avLst/>
          </a:prstGeom>
          <a:solidFill>
            <a:schemeClr val="tx1">
              <a:alpha val="0"/>
            </a:schemeClr>
          </a:solidFill>
          <a:ln w="25400" cap="flat" cmpd="sng" algn="ctr">
            <a:noFill/>
            <a:prstDash val="dash"/>
            <a:round/>
            <a:headEnd type="none" w="med" len="med"/>
            <a:tailEnd type="none" w="med" len="med"/>
          </a:ln>
          <a:effectLst>
            <a:outerShdw blurRad="203200" dist="2032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balanced" dir="t"/>
          </a:scene3d>
          <a:sp3d extrusionH="63500">
            <a:bevelT w="88900" h="127000"/>
            <a:bevelB w="127000" h="127000"/>
          </a:sp3d>
        </p:spPr>
        <p:txBody>
          <a:bodyPr wrap="none" lIns="90000" tIns="46800" rIns="90000" bIns="46800" anchor="ctr">
            <a:spAutoFit/>
          </a:bodyPr>
          <a:lstStyle/>
          <a:p>
            <a:pPr algn="ctr">
              <a:defRPr/>
            </a:pPr>
            <a:endParaRPr lang="pt-BR"/>
          </a:p>
        </p:txBody>
      </p:sp>
      <p:sp>
        <p:nvSpPr>
          <p:cNvPr id="27" name="Retângulo de cantos arredondados 26">
            <a:hlinkClick r:id="rId6" action="ppaction://hlinksldjump"/>
          </p:cNvPr>
          <p:cNvSpPr/>
          <p:nvPr/>
        </p:nvSpPr>
        <p:spPr bwMode="auto">
          <a:xfrm>
            <a:off x="5059684" y="4520184"/>
            <a:ext cx="972000" cy="828000"/>
          </a:xfrm>
          <a:prstGeom prst="roundRect">
            <a:avLst/>
          </a:prstGeom>
          <a:solidFill>
            <a:schemeClr val="tx1">
              <a:alpha val="0"/>
            </a:schemeClr>
          </a:solidFill>
          <a:ln w="25400" cap="flat" cmpd="sng" algn="ctr">
            <a:noFill/>
            <a:prstDash val="dash"/>
            <a:round/>
            <a:headEnd type="none" w="med" len="med"/>
            <a:tailEnd type="none" w="med" len="med"/>
          </a:ln>
          <a:effectLst>
            <a:outerShdw blurRad="203200" dist="2032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balanced" dir="t"/>
          </a:scene3d>
          <a:sp3d extrusionH="63500">
            <a:bevelT w="88900" h="127000"/>
            <a:bevelB w="127000" h="127000"/>
          </a:sp3d>
        </p:spPr>
        <p:txBody>
          <a:bodyPr wrap="none" lIns="90000" tIns="46800" rIns="90000" bIns="46800" anchor="ctr">
            <a:spAutoFit/>
          </a:bodyPr>
          <a:lstStyle/>
          <a:p>
            <a:pPr algn="ctr">
              <a:defRPr/>
            </a:pPr>
            <a:endParaRPr lang="pt-BR"/>
          </a:p>
        </p:txBody>
      </p:sp>
      <p:sp>
        <p:nvSpPr>
          <p:cNvPr id="32" name="Seta para a esquerda 31">
            <a:hlinkClick r:id="rId8" action="ppaction://hlinksldjump"/>
          </p:cNvPr>
          <p:cNvSpPr/>
          <p:nvPr/>
        </p:nvSpPr>
        <p:spPr bwMode="auto">
          <a:xfrm>
            <a:off x="10435" y="1484313"/>
            <a:ext cx="460345" cy="336262"/>
          </a:xfrm>
          <a:prstGeom prst="leftArrow">
            <a:avLst/>
          </a:prstGeom>
          <a:solidFill>
            <a:schemeClr val="accent4">
              <a:lumMod val="10000"/>
              <a:alpha val="85000"/>
            </a:schemeClr>
          </a:solidFill>
          <a:ln w="25400"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t-BR" sz="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Voltar</a:t>
            </a:r>
            <a:endParaRPr lang="pt-BR" sz="9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Imagem 3" descr="fundo novo carlos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16221" y="1525793"/>
            <a:ext cx="7686158" cy="53018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30" name="Conector de seta reta 24"/>
          <p:cNvCxnSpPr>
            <a:cxnSpLocks noChangeShapeType="1"/>
            <a:stCxn id="32" idx="0"/>
          </p:cNvCxnSpPr>
          <p:nvPr/>
        </p:nvCxnSpPr>
        <p:spPr bwMode="auto">
          <a:xfrm flipV="1">
            <a:off x="1727994" y="4000910"/>
            <a:ext cx="986632" cy="1115508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none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CaixaDeTexto 31"/>
          <p:cNvSpPr txBox="1"/>
          <p:nvPr/>
        </p:nvSpPr>
        <p:spPr bwMode="auto">
          <a:xfrm>
            <a:off x="107950" y="5116418"/>
            <a:ext cx="3240088" cy="544830"/>
          </a:xfrm>
          <a:prstGeom prst="roundRect">
            <a:avLst/>
          </a:prstGeom>
          <a:solidFill>
            <a:srgbClr val="124288">
              <a:alpha val="85000"/>
            </a:srgb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pt-BR"/>
            </a:defPPr>
            <a:lvl1pPr algn="ctr">
              <a:spcBef>
                <a:spcPts val="0"/>
              </a:spcBef>
              <a:spcAft>
                <a:spcPts val="0"/>
              </a:spcAft>
              <a:defRPr sz="1400" b="1">
                <a:solidFill>
                  <a:srgbClr val="FFFF00"/>
                </a:solidFill>
                <a:latin typeface="Antique Olive" pitchFamily="34" charset="0"/>
              </a:defRPr>
            </a:lvl1pPr>
          </a:lstStyle>
          <a:p>
            <a:r>
              <a:rPr lang="pt-BR" err="1" smtClean="0"/>
              <a:t>Sarapuí</a:t>
            </a:r>
            <a:r>
              <a:rPr lang="pt-BR" smtClean="0"/>
              <a:t>-</a:t>
            </a:r>
            <a:r>
              <a:rPr lang="pt-BR" err="1" smtClean="0"/>
              <a:t>Sorocaba-Salto-Res</a:t>
            </a:r>
            <a:r>
              <a:rPr lang="pt-BR" smtClean="0"/>
              <a:t>. Piraí</a:t>
            </a:r>
            <a:endParaRPr lang="pt-BR" dirty="0" smtClean="0"/>
          </a:p>
          <a:p>
            <a:r>
              <a:rPr lang="pt-BR" sz="1200" i="1" smtClean="0">
                <a:solidFill>
                  <a:srgbClr val="FFFFFF"/>
                </a:solidFill>
              </a:rPr>
              <a:t>Qmax: 0,65 m³/s</a:t>
            </a:r>
            <a:endParaRPr lang="pt-BR" sz="1200" i="1" dirty="0">
              <a:solidFill>
                <a:srgbClr val="FFFFFF"/>
              </a:solidFill>
            </a:endParaRPr>
          </a:p>
        </p:txBody>
      </p:sp>
      <p:sp>
        <p:nvSpPr>
          <p:cNvPr id="57" name="Título 3"/>
          <p:cNvSpPr txBox="1">
            <a:spLocks/>
          </p:cNvSpPr>
          <p:nvPr/>
        </p:nvSpPr>
        <p:spPr bwMode="auto">
          <a:xfrm>
            <a:off x="0" y="857250"/>
            <a:ext cx="9144000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pt-BR" sz="32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Arranjo 3</a:t>
            </a:r>
            <a:endParaRPr lang="pt-BR" sz="3200" b="1" dirty="0"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cxnSp>
        <p:nvCxnSpPr>
          <p:cNvPr id="47" name="Conector de seta reta 47"/>
          <p:cNvCxnSpPr>
            <a:cxnSpLocks noChangeShapeType="1"/>
            <a:stCxn id="58" idx="1"/>
          </p:cNvCxnSpPr>
          <p:nvPr/>
        </p:nvCxnSpPr>
        <p:spPr bwMode="auto">
          <a:xfrm rot="10800000">
            <a:off x="5715000" y="5072063"/>
            <a:ext cx="892175" cy="230187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none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8" name="CaixaDeTexto 57"/>
          <p:cNvSpPr txBox="1"/>
          <p:nvPr/>
        </p:nvSpPr>
        <p:spPr bwMode="auto">
          <a:xfrm>
            <a:off x="6607175" y="5029200"/>
            <a:ext cx="2428875" cy="544513"/>
          </a:xfrm>
          <a:prstGeom prst="roundRect">
            <a:avLst/>
          </a:prstGeom>
          <a:solidFill>
            <a:srgbClr val="C00000">
              <a:alpha val="85000"/>
            </a:srgb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smtClean="0">
                <a:solidFill>
                  <a:srgbClr val="FFFF00"/>
                </a:solidFill>
                <a:latin typeface="Antique Olive" pitchFamily="34" charset="0"/>
              </a:rPr>
              <a:t>Itatinga / Itapanhaú</a:t>
            </a:r>
            <a:endParaRPr lang="pt-BR" sz="1400" b="1" dirty="0">
              <a:solidFill>
                <a:srgbClr val="FFFF00"/>
              </a:solidFill>
              <a:latin typeface="Antique Olive" pitchFamily="34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i="1" smtClean="0">
                <a:latin typeface="Antique Olive" pitchFamily="34" charset="0"/>
              </a:rPr>
              <a:t>Qmax: </a:t>
            </a:r>
            <a:r>
              <a:rPr lang="pt-BR" sz="1200" b="1" i="1" smtClean="0">
                <a:solidFill>
                  <a:schemeClr val="tx1"/>
                </a:solidFill>
                <a:latin typeface="Antique Olive" pitchFamily="34" charset="0"/>
              </a:rPr>
              <a:t>4,90 m³/s</a:t>
            </a:r>
            <a:endParaRPr lang="pt-BR" sz="1200" b="1" i="1" dirty="0">
              <a:solidFill>
                <a:schemeClr val="tx1"/>
              </a:solidFill>
              <a:latin typeface="Antique Olive" pitchFamily="34" charset="0"/>
            </a:endParaRPr>
          </a:p>
        </p:txBody>
      </p:sp>
      <p:cxnSp>
        <p:nvCxnSpPr>
          <p:cNvPr id="34" name="Conector de seta reta 22"/>
          <p:cNvCxnSpPr>
            <a:cxnSpLocks noChangeShapeType="1"/>
            <a:stCxn id="69" idx="2"/>
          </p:cNvCxnSpPr>
          <p:nvPr/>
        </p:nvCxnSpPr>
        <p:spPr bwMode="auto">
          <a:xfrm>
            <a:off x="1322388" y="3757613"/>
            <a:ext cx="9525" cy="392112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none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9" name="CaixaDeTexto 68"/>
          <p:cNvSpPr txBox="1"/>
          <p:nvPr/>
        </p:nvSpPr>
        <p:spPr bwMode="auto">
          <a:xfrm>
            <a:off x="107950" y="3213100"/>
            <a:ext cx="2428875" cy="544513"/>
          </a:xfrm>
          <a:prstGeom prst="roundRect">
            <a:avLst/>
          </a:prstGeom>
          <a:solidFill>
            <a:srgbClr val="C00000">
              <a:alpha val="85000"/>
            </a:srgb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smtClean="0">
                <a:solidFill>
                  <a:srgbClr val="FFFF00"/>
                </a:solidFill>
                <a:latin typeface="Antique Olive" pitchFamily="34" charset="0"/>
              </a:rPr>
              <a:t>Jurumirim-ETA Cotia</a:t>
            </a:r>
            <a:endParaRPr lang="pt-BR" sz="1400" b="1" dirty="0">
              <a:solidFill>
                <a:srgbClr val="FFFF00"/>
              </a:solidFill>
              <a:latin typeface="Antique Olive" pitchFamily="34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i="1" smtClean="0">
                <a:latin typeface="Antique Olive" pitchFamily="34" charset="0"/>
              </a:rPr>
              <a:t>Qmax: 17,50 m³/s</a:t>
            </a:r>
            <a:endParaRPr lang="pt-BR" sz="1200" b="1" i="1" dirty="0">
              <a:latin typeface="Antique Olive" pitchFamily="34" charset="0"/>
            </a:endParaRPr>
          </a:p>
        </p:txBody>
      </p:sp>
      <p:cxnSp>
        <p:nvCxnSpPr>
          <p:cNvPr id="41" name="Conector de seta reta 33"/>
          <p:cNvCxnSpPr>
            <a:cxnSpLocks noChangeShapeType="1"/>
            <a:stCxn id="61" idx="2"/>
          </p:cNvCxnSpPr>
          <p:nvPr/>
        </p:nvCxnSpPr>
        <p:spPr bwMode="auto">
          <a:xfrm rot="5400000">
            <a:off x="2957512" y="2786063"/>
            <a:ext cx="2043113" cy="528638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none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2" name="Conector de seta reta 20"/>
          <p:cNvCxnSpPr>
            <a:cxnSpLocks noChangeShapeType="1"/>
            <a:stCxn id="64" idx="1"/>
          </p:cNvCxnSpPr>
          <p:nvPr/>
        </p:nvCxnSpPr>
        <p:spPr bwMode="auto">
          <a:xfrm flipH="1">
            <a:off x="4572002" y="2424907"/>
            <a:ext cx="936622" cy="1158081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none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Conector de seta reta 33"/>
          <p:cNvCxnSpPr>
            <a:cxnSpLocks noChangeShapeType="1"/>
            <a:stCxn id="62" idx="1"/>
          </p:cNvCxnSpPr>
          <p:nvPr/>
        </p:nvCxnSpPr>
        <p:spPr bwMode="auto">
          <a:xfrm flipH="1">
            <a:off x="4572002" y="3732808"/>
            <a:ext cx="936623" cy="410567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none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0" name="Conector de seta reta 20"/>
          <p:cNvCxnSpPr>
            <a:cxnSpLocks noChangeShapeType="1"/>
            <a:stCxn id="63" idx="1"/>
          </p:cNvCxnSpPr>
          <p:nvPr/>
        </p:nvCxnSpPr>
        <p:spPr bwMode="auto">
          <a:xfrm flipH="1">
            <a:off x="4572002" y="1756569"/>
            <a:ext cx="936622" cy="1529556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none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1" name="CaixaDeTexto 60"/>
          <p:cNvSpPr txBox="1"/>
          <p:nvPr/>
        </p:nvSpPr>
        <p:spPr bwMode="auto">
          <a:xfrm>
            <a:off x="3348038" y="1484313"/>
            <a:ext cx="1790700" cy="544512"/>
          </a:xfrm>
          <a:prstGeom prst="roundRect">
            <a:avLst/>
          </a:prstGeom>
          <a:solidFill>
            <a:srgbClr val="124288">
              <a:alpha val="85000"/>
            </a:srgb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err="1" smtClean="0">
                <a:solidFill>
                  <a:srgbClr val="FFFF00"/>
                </a:solidFill>
                <a:latin typeface="Antique Olive" pitchFamily="34" charset="0"/>
              </a:rPr>
              <a:t>Barr</a:t>
            </a:r>
            <a:r>
              <a:rPr lang="pt-BR" sz="1400" b="1" smtClean="0">
                <a:solidFill>
                  <a:srgbClr val="FFFF00"/>
                </a:solidFill>
                <a:latin typeface="Antique Olive" pitchFamily="34" charset="0"/>
              </a:rPr>
              <a:t>. Piraí</a:t>
            </a:r>
            <a:endParaRPr lang="pt-BR" sz="1400" b="1" dirty="0">
              <a:solidFill>
                <a:srgbClr val="FFFF00"/>
              </a:solidFill>
              <a:latin typeface="Antique Olive" pitchFamily="34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i="1" smtClean="0">
                <a:solidFill>
                  <a:srgbClr val="FFFFFF"/>
                </a:solidFill>
                <a:latin typeface="Antique Olive" pitchFamily="34" charset="0"/>
              </a:rPr>
              <a:t>Vol. Útil: 8,73 Mm</a:t>
            </a:r>
            <a:r>
              <a:rPr lang="pt-BR" sz="1200" b="1" smtClean="0">
                <a:solidFill>
                  <a:srgbClr val="FFFFFF"/>
                </a:solidFill>
                <a:latin typeface="Antique Olive" pitchFamily="34" charset="0"/>
              </a:rPr>
              <a:t>³</a:t>
            </a:r>
            <a:endParaRPr lang="pt-BR" sz="1200" b="1" dirty="0">
              <a:solidFill>
                <a:srgbClr val="FFFF00"/>
              </a:solidFill>
              <a:latin typeface="Antique Olive" pitchFamily="34" charset="0"/>
            </a:endParaRPr>
          </a:p>
        </p:txBody>
      </p:sp>
      <p:sp>
        <p:nvSpPr>
          <p:cNvPr id="62" name="CaixaDeTexto 61"/>
          <p:cNvSpPr txBox="1"/>
          <p:nvPr/>
        </p:nvSpPr>
        <p:spPr bwMode="auto">
          <a:xfrm>
            <a:off x="5508625" y="3460552"/>
            <a:ext cx="2312987" cy="544512"/>
          </a:xfrm>
          <a:prstGeom prst="roundRect">
            <a:avLst/>
          </a:prstGeom>
          <a:solidFill>
            <a:srgbClr val="124288">
              <a:alpha val="85000"/>
            </a:srgb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smtClean="0">
                <a:solidFill>
                  <a:srgbClr val="FFFF00"/>
                </a:solidFill>
                <a:latin typeface="Antique Olive" pitchFamily="34" charset="0"/>
              </a:rPr>
              <a:t>Res. Campo Limpo</a:t>
            </a:r>
            <a:endParaRPr lang="pt-BR" sz="1400" b="1" dirty="0">
              <a:solidFill>
                <a:srgbClr val="FFFF00"/>
              </a:solidFill>
              <a:latin typeface="Antique Olive" pitchFamily="34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i="1" smtClean="0">
                <a:solidFill>
                  <a:srgbClr val="FFFFFF"/>
                </a:solidFill>
                <a:latin typeface="Antique Olive" pitchFamily="34" charset="0"/>
              </a:rPr>
              <a:t>Vol. Útil: 2,80 Mm</a:t>
            </a:r>
            <a:r>
              <a:rPr lang="pt-BR" sz="1200" b="1" smtClean="0">
                <a:solidFill>
                  <a:srgbClr val="FFFFFF"/>
                </a:solidFill>
                <a:latin typeface="Antique Olive" pitchFamily="34" charset="0"/>
              </a:rPr>
              <a:t>³</a:t>
            </a:r>
            <a:endParaRPr lang="pt-BR" sz="1200" b="1" dirty="0">
              <a:solidFill>
                <a:srgbClr val="FFFF00"/>
              </a:solidFill>
              <a:latin typeface="Antique Olive" pitchFamily="34" charset="0"/>
            </a:endParaRPr>
          </a:p>
        </p:txBody>
      </p:sp>
      <p:sp>
        <p:nvSpPr>
          <p:cNvPr id="63" name="CaixaDeTexto 62"/>
          <p:cNvSpPr txBox="1"/>
          <p:nvPr/>
        </p:nvSpPr>
        <p:spPr bwMode="auto">
          <a:xfrm>
            <a:off x="5508624" y="1484313"/>
            <a:ext cx="2312987" cy="544512"/>
          </a:xfrm>
          <a:prstGeom prst="roundRect">
            <a:avLst/>
          </a:prstGeom>
          <a:solidFill>
            <a:srgbClr val="124288">
              <a:alpha val="85000"/>
            </a:srgb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smtClean="0">
                <a:solidFill>
                  <a:srgbClr val="FFFF00"/>
                </a:solidFill>
                <a:latin typeface="Antique Olive" pitchFamily="34" charset="0"/>
              </a:rPr>
              <a:t>Res. Duas Pontes</a:t>
            </a:r>
            <a:endParaRPr lang="pt-BR" sz="1400" b="1" dirty="0">
              <a:solidFill>
                <a:srgbClr val="FFFF00"/>
              </a:solidFill>
              <a:latin typeface="Antique Olive" pitchFamily="34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i="1" smtClean="0">
                <a:latin typeface="Antique Olive" pitchFamily="34" charset="0"/>
              </a:rPr>
              <a:t>Vol. Útil: 56,44 Mm³</a:t>
            </a:r>
            <a:endParaRPr lang="pt-BR" sz="1200" b="1" dirty="0">
              <a:solidFill>
                <a:srgbClr val="FFFF00"/>
              </a:solidFill>
              <a:latin typeface="Antique Olive" pitchFamily="34" charset="0"/>
            </a:endParaRPr>
          </a:p>
        </p:txBody>
      </p:sp>
      <p:sp>
        <p:nvSpPr>
          <p:cNvPr id="64" name="CaixaDeTexto 63"/>
          <p:cNvSpPr txBox="1"/>
          <p:nvPr/>
        </p:nvSpPr>
        <p:spPr bwMode="auto">
          <a:xfrm>
            <a:off x="5508624" y="2152650"/>
            <a:ext cx="2312987" cy="544513"/>
          </a:xfrm>
          <a:prstGeom prst="roundRect">
            <a:avLst/>
          </a:prstGeom>
          <a:solidFill>
            <a:srgbClr val="124288">
              <a:alpha val="85000"/>
            </a:srgb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err="1" smtClean="0">
                <a:solidFill>
                  <a:srgbClr val="FFFF00"/>
                </a:solidFill>
                <a:latin typeface="Antique Olive" pitchFamily="34" charset="0"/>
              </a:rPr>
              <a:t>Res</a:t>
            </a:r>
            <a:r>
              <a:rPr lang="pt-BR" sz="1400" b="1" smtClean="0">
                <a:solidFill>
                  <a:srgbClr val="FFFF00"/>
                </a:solidFill>
                <a:latin typeface="Antique Olive" pitchFamily="34" charset="0"/>
              </a:rPr>
              <a:t>. Pedreira</a:t>
            </a:r>
            <a:endParaRPr lang="pt-BR" sz="1400" b="1" dirty="0">
              <a:solidFill>
                <a:srgbClr val="FFFF00"/>
              </a:solidFill>
              <a:latin typeface="Antique Olive" pitchFamily="34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i="1" smtClean="0">
                <a:solidFill>
                  <a:srgbClr val="FFFFFF"/>
                </a:solidFill>
                <a:latin typeface="Antique Olive" pitchFamily="34" charset="0"/>
              </a:rPr>
              <a:t>Vol. Útil: 41,76 Mm</a:t>
            </a:r>
            <a:r>
              <a:rPr lang="pt-BR" sz="1200" b="1" smtClean="0">
                <a:solidFill>
                  <a:srgbClr val="FFFFFF"/>
                </a:solidFill>
                <a:latin typeface="Antique Olive" pitchFamily="34" charset="0"/>
              </a:rPr>
              <a:t>³</a:t>
            </a:r>
            <a:endParaRPr lang="pt-BR" sz="1200" b="1" dirty="0">
              <a:solidFill>
                <a:srgbClr val="FFFF00"/>
              </a:solidFill>
              <a:latin typeface="Antique Olive" pitchFamily="34" charset="0"/>
            </a:endParaRPr>
          </a:p>
        </p:txBody>
      </p:sp>
      <p:pic>
        <p:nvPicPr>
          <p:cNvPr id="31" name="Imagem 30" descr="imagem_arranjo_jurumirim.jp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1762" y="3838394"/>
            <a:ext cx="3382390" cy="1157776"/>
          </a:xfrm>
          <a:prstGeom prst="roundRect">
            <a:avLst>
              <a:gd name="adj" fmla="val 16667"/>
            </a:avLst>
          </a:prstGeom>
          <a:solidFill>
            <a:schemeClr val="tx1">
              <a:alpha val="65000"/>
            </a:schemeClr>
          </a:solidFill>
          <a:ln>
            <a:solidFill>
              <a:srgbClr val="FFC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Imagem 23" descr="itatinga_itapanhau.jp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8835" y="4561764"/>
            <a:ext cx="895035" cy="720000"/>
          </a:xfrm>
          <a:prstGeom prst="roundRect">
            <a:avLst>
              <a:gd name="adj" fmla="val 16667"/>
            </a:avLst>
          </a:prstGeom>
          <a:solidFill>
            <a:schemeClr val="tx1">
              <a:alpha val="65000"/>
            </a:schemeClr>
          </a:solidFill>
          <a:ln>
            <a:solidFill>
              <a:srgbClr val="FFC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6" name="Retângulo de cantos arredondados 25">
            <a:hlinkClick r:id="rId4" action="ppaction://hlinksldjump"/>
          </p:cNvPr>
          <p:cNvSpPr/>
          <p:nvPr/>
        </p:nvSpPr>
        <p:spPr bwMode="auto">
          <a:xfrm>
            <a:off x="1171251" y="3809110"/>
            <a:ext cx="3474000" cy="1224000"/>
          </a:xfrm>
          <a:prstGeom prst="roundRect">
            <a:avLst/>
          </a:prstGeom>
          <a:solidFill>
            <a:schemeClr val="tx1">
              <a:alpha val="0"/>
            </a:schemeClr>
          </a:solidFill>
          <a:ln w="25400" cap="flat" cmpd="sng" algn="ctr">
            <a:noFill/>
            <a:prstDash val="dash"/>
            <a:round/>
            <a:headEnd type="none" w="med" len="med"/>
            <a:tailEnd type="none" w="med" len="med"/>
          </a:ln>
          <a:effectLst>
            <a:outerShdw blurRad="203200" dist="2032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balanced" dir="t"/>
          </a:scene3d>
          <a:sp3d extrusionH="63500">
            <a:bevelT w="88900" h="127000"/>
            <a:bevelB w="127000" h="127000"/>
          </a:sp3d>
        </p:spPr>
        <p:txBody>
          <a:bodyPr wrap="none" lIns="90000" tIns="46800" rIns="90000" bIns="46800" anchor="ctr">
            <a:spAutoFit/>
          </a:bodyPr>
          <a:lstStyle/>
          <a:p>
            <a:pPr algn="ctr">
              <a:defRPr/>
            </a:pPr>
            <a:endParaRPr lang="pt-BR"/>
          </a:p>
        </p:txBody>
      </p:sp>
      <p:sp>
        <p:nvSpPr>
          <p:cNvPr id="27" name="Retângulo de cantos arredondados 26">
            <a:hlinkClick r:id="rId6" action="ppaction://hlinksldjump"/>
          </p:cNvPr>
          <p:cNvSpPr/>
          <p:nvPr/>
        </p:nvSpPr>
        <p:spPr bwMode="auto">
          <a:xfrm>
            <a:off x="5059684" y="4520184"/>
            <a:ext cx="972000" cy="828000"/>
          </a:xfrm>
          <a:prstGeom prst="roundRect">
            <a:avLst/>
          </a:prstGeom>
          <a:solidFill>
            <a:schemeClr val="tx1">
              <a:alpha val="0"/>
            </a:schemeClr>
          </a:solidFill>
          <a:ln w="25400" cap="flat" cmpd="sng" algn="ctr">
            <a:noFill/>
            <a:prstDash val="dash"/>
            <a:round/>
            <a:headEnd type="none" w="med" len="med"/>
            <a:tailEnd type="none" w="med" len="med"/>
          </a:ln>
          <a:effectLst>
            <a:outerShdw blurRad="203200" dist="2032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balanced" dir="t"/>
          </a:scene3d>
          <a:sp3d extrusionH="63500">
            <a:bevelT w="88900" h="127000"/>
            <a:bevelB w="127000" h="127000"/>
          </a:sp3d>
        </p:spPr>
        <p:txBody>
          <a:bodyPr wrap="none" lIns="90000" tIns="46800" rIns="90000" bIns="46800" anchor="ctr">
            <a:spAutoFit/>
          </a:bodyPr>
          <a:lstStyle/>
          <a:p>
            <a:pPr algn="ctr">
              <a:defRPr/>
            </a:pPr>
            <a:endParaRPr lang="pt-BR"/>
          </a:p>
        </p:txBody>
      </p:sp>
      <p:sp>
        <p:nvSpPr>
          <p:cNvPr id="23" name="Seta para a esquerda 22">
            <a:hlinkClick r:id="rId8" action="ppaction://hlinksldjump"/>
          </p:cNvPr>
          <p:cNvSpPr/>
          <p:nvPr/>
        </p:nvSpPr>
        <p:spPr bwMode="auto">
          <a:xfrm>
            <a:off x="10435" y="1484313"/>
            <a:ext cx="460345" cy="336262"/>
          </a:xfrm>
          <a:prstGeom prst="leftArrow">
            <a:avLst/>
          </a:prstGeom>
          <a:solidFill>
            <a:schemeClr val="accent4">
              <a:lumMod val="10000"/>
              <a:alpha val="85000"/>
            </a:schemeClr>
          </a:solidFill>
          <a:ln w="25400"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t-BR" sz="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Voltar</a:t>
            </a:r>
            <a:endParaRPr lang="pt-BR" sz="9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947890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Imagem 3" descr="fundo novo carlos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16221" y="1525793"/>
            <a:ext cx="7686158" cy="53018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7" name="Título 3"/>
          <p:cNvSpPr txBox="1">
            <a:spLocks/>
          </p:cNvSpPr>
          <p:nvPr/>
        </p:nvSpPr>
        <p:spPr bwMode="auto">
          <a:xfrm>
            <a:off x="0" y="857250"/>
            <a:ext cx="9144000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pt-BR" sz="32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Arranjo 4</a:t>
            </a:r>
            <a:endParaRPr lang="pt-BR" sz="3200" b="1" dirty="0"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cxnSp>
        <p:nvCxnSpPr>
          <p:cNvPr id="47" name="Conector de seta reta 47"/>
          <p:cNvCxnSpPr>
            <a:cxnSpLocks noChangeShapeType="1"/>
            <a:stCxn id="58" idx="1"/>
          </p:cNvCxnSpPr>
          <p:nvPr/>
        </p:nvCxnSpPr>
        <p:spPr bwMode="auto">
          <a:xfrm rot="10800000">
            <a:off x="5715000" y="5072063"/>
            <a:ext cx="892175" cy="230187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none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8" name="CaixaDeTexto 57"/>
          <p:cNvSpPr txBox="1"/>
          <p:nvPr/>
        </p:nvSpPr>
        <p:spPr bwMode="auto">
          <a:xfrm>
            <a:off x="6607175" y="5029200"/>
            <a:ext cx="2428875" cy="544513"/>
          </a:xfrm>
          <a:prstGeom prst="roundRect">
            <a:avLst/>
          </a:prstGeom>
          <a:solidFill>
            <a:srgbClr val="C00000">
              <a:alpha val="85000"/>
            </a:srgb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smtClean="0">
                <a:solidFill>
                  <a:srgbClr val="FFFF00"/>
                </a:solidFill>
                <a:latin typeface="Antique Olive" pitchFamily="34" charset="0"/>
              </a:rPr>
              <a:t>Itatinga / Itapanhaú</a:t>
            </a:r>
            <a:endParaRPr lang="pt-BR" sz="1400" b="1" dirty="0">
              <a:solidFill>
                <a:srgbClr val="FFFF00"/>
              </a:solidFill>
              <a:latin typeface="Antique Olive" pitchFamily="34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i="1" smtClean="0">
                <a:latin typeface="Antique Olive" pitchFamily="34" charset="0"/>
              </a:rPr>
              <a:t>Qmax: </a:t>
            </a:r>
            <a:r>
              <a:rPr lang="pt-BR" sz="1200" b="1" i="1" smtClean="0">
                <a:solidFill>
                  <a:schemeClr val="tx1"/>
                </a:solidFill>
                <a:latin typeface="Antique Olive" pitchFamily="34" charset="0"/>
              </a:rPr>
              <a:t>4,90 m³/s</a:t>
            </a:r>
            <a:endParaRPr lang="pt-BR" sz="1200" b="1" i="1" dirty="0">
              <a:solidFill>
                <a:schemeClr val="tx1"/>
              </a:solidFill>
              <a:latin typeface="Antique Olive" pitchFamily="34" charset="0"/>
            </a:endParaRPr>
          </a:p>
        </p:txBody>
      </p:sp>
      <p:cxnSp>
        <p:nvCxnSpPr>
          <p:cNvPr id="34" name="Conector de seta reta 22"/>
          <p:cNvCxnSpPr>
            <a:cxnSpLocks noChangeShapeType="1"/>
            <a:stCxn id="69" idx="2"/>
          </p:cNvCxnSpPr>
          <p:nvPr/>
        </p:nvCxnSpPr>
        <p:spPr bwMode="auto">
          <a:xfrm>
            <a:off x="1322388" y="3757613"/>
            <a:ext cx="9525" cy="392112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none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Conector de seta reta 51"/>
          <p:cNvCxnSpPr>
            <a:cxnSpLocks noChangeShapeType="1"/>
          </p:cNvCxnSpPr>
          <p:nvPr/>
        </p:nvCxnSpPr>
        <p:spPr bwMode="auto">
          <a:xfrm flipH="1" flipV="1">
            <a:off x="5000625" y="5143502"/>
            <a:ext cx="1033246" cy="1147126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none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9" name="CaixaDeTexto 68"/>
          <p:cNvSpPr txBox="1"/>
          <p:nvPr/>
        </p:nvSpPr>
        <p:spPr bwMode="auto">
          <a:xfrm>
            <a:off x="107950" y="3213100"/>
            <a:ext cx="2428875" cy="544513"/>
          </a:xfrm>
          <a:prstGeom prst="roundRect">
            <a:avLst/>
          </a:prstGeom>
          <a:solidFill>
            <a:srgbClr val="C00000">
              <a:alpha val="85000"/>
            </a:srgb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smtClean="0">
                <a:solidFill>
                  <a:srgbClr val="FFFF00"/>
                </a:solidFill>
                <a:latin typeface="Antique Olive" pitchFamily="34" charset="0"/>
              </a:rPr>
              <a:t>Jurumirim-ETA Cotia</a:t>
            </a:r>
            <a:endParaRPr lang="pt-BR" sz="1400" b="1" dirty="0">
              <a:solidFill>
                <a:srgbClr val="FFFF00"/>
              </a:solidFill>
              <a:latin typeface="Antique Olive" pitchFamily="34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i="1" smtClean="0">
                <a:latin typeface="Antique Olive" pitchFamily="34" charset="0"/>
              </a:rPr>
              <a:t>Qmax: 7,50 m³/s</a:t>
            </a:r>
            <a:endParaRPr lang="pt-BR" sz="1200" b="1" i="1" dirty="0">
              <a:latin typeface="Antique Olive" pitchFamily="34" charset="0"/>
            </a:endParaRPr>
          </a:p>
        </p:txBody>
      </p:sp>
      <p:sp>
        <p:nvSpPr>
          <p:cNvPr id="28" name="CaixaDeTexto 27"/>
          <p:cNvSpPr txBox="1"/>
          <p:nvPr/>
        </p:nvSpPr>
        <p:spPr bwMode="auto">
          <a:xfrm>
            <a:off x="6033871" y="6018213"/>
            <a:ext cx="3002180" cy="544830"/>
          </a:xfrm>
          <a:prstGeom prst="roundRect">
            <a:avLst/>
          </a:prstGeom>
          <a:solidFill>
            <a:srgbClr val="124288">
              <a:alpha val="85000"/>
            </a:srgb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smtClean="0">
                <a:solidFill>
                  <a:srgbClr val="FFFF00"/>
                </a:solidFill>
                <a:latin typeface="Antique Olive" pitchFamily="34" charset="0"/>
              </a:rPr>
              <a:t>Braço do Rio Pequeno - Billings</a:t>
            </a:r>
            <a:endParaRPr lang="pt-BR" sz="1400" b="1" dirty="0">
              <a:solidFill>
                <a:srgbClr val="FFFF00"/>
              </a:solidFill>
              <a:latin typeface="Antique Olive" pitchFamily="34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i="1" smtClean="0">
                <a:latin typeface="Antique Olive" pitchFamily="34" charset="0"/>
              </a:rPr>
              <a:t>Qmax: </a:t>
            </a:r>
            <a:r>
              <a:rPr lang="pt-BR" sz="1200" b="1" i="1" smtClean="0">
                <a:solidFill>
                  <a:schemeClr val="tx1"/>
                </a:solidFill>
                <a:latin typeface="Antique Olive" pitchFamily="34" charset="0"/>
              </a:rPr>
              <a:t>3,50 m³/s</a:t>
            </a:r>
            <a:endParaRPr lang="pt-BR" sz="1200" b="1" i="1" dirty="0">
              <a:solidFill>
                <a:schemeClr val="tx1"/>
              </a:solidFill>
              <a:latin typeface="Antique Olive" pitchFamily="34" charset="0"/>
            </a:endParaRPr>
          </a:p>
        </p:txBody>
      </p:sp>
      <p:cxnSp>
        <p:nvCxnSpPr>
          <p:cNvPr id="30" name="Conector de seta reta 22"/>
          <p:cNvCxnSpPr>
            <a:cxnSpLocks noChangeShapeType="1"/>
            <a:stCxn id="32" idx="3"/>
          </p:cNvCxnSpPr>
          <p:nvPr/>
        </p:nvCxnSpPr>
        <p:spPr bwMode="auto">
          <a:xfrm flipV="1">
            <a:off x="3203848" y="5084768"/>
            <a:ext cx="720452" cy="1384185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none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CaixaDeTexto 31"/>
          <p:cNvSpPr txBox="1"/>
          <p:nvPr/>
        </p:nvSpPr>
        <p:spPr bwMode="auto">
          <a:xfrm>
            <a:off x="107950" y="6196538"/>
            <a:ext cx="3095898" cy="544830"/>
          </a:xfrm>
          <a:prstGeom prst="roundRect">
            <a:avLst/>
          </a:prstGeom>
          <a:solidFill>
            <a:srgbClr val="124288">
              <a:alpha val="85000"/>
            </a:srgb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smtClean="0">
                <a:solidFill>
                  <a:srgbClr val="FFFF00"/>
                </a:solidFill>
                <a:latin typeface="Antique Olive" pitchFamily="34" charset="0"/>
              </a:rPr>
              <a:t>São Lourenço (França–ETA Cotia</a:t>
            </a:r>
            <a:r>
              <a:rPr lang="pt-BR" sz="1400" b="1" dirty="0">
                <a:solidFill>
                  <a:srgbClr val="FFFF00"/>
                </a:solidFill>
                <a:latin typeface="Antique Olive" pitchFamily="34" charset="0"/>
              </a:rPr>
              <a:t>)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i="1" smtClean="0">
                <a:solidFill>
                  <a:srgbClr val="FFFFFF"/>
                </a:solidFill>
                <a:latin typeface="Antique Olive" pitchFamily="34" charset="0"/>
              </a:rPr>
              <a:t>Qmax: 4,70 m³/s</a:t>
            </a:r>
            <a:endParaRPr lang="pt-BR" sz="1200" b="1" i="1" dirty="0">
              <a:solidFill>
                <a:srgbClr val="FFFFFF"/>
              </a:solidFill>
              <a:latin typeface="Antique Olive" pitchFamily="34" charset="0"/>
            </a:endParaRPr>
          </a:p>
        </p:txBody>
      </p:sp>
      <p:cxnSp>
        <p:nvCxnSpPr>
          <p:cNvPr id="38" name="Conector de seta reta 24"/>
          <p:cNvCxnSpPr>
            <a:cxnSpLocks noChangeShapeType="1"/>
            <a:stCxn id="39" idx="0"/>
          </p:cNvCxnSpPr>
          <p:nvPr/>
        </p:nvCxnSpPr>
        <p:spPr bwMode="auto">
          <a:xfrm flipV="1">
            <a:off x="1727994" y="4000910"/>
            <a:ext cx="986632" cy="1115508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none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CaixaDeTexto 38"/>
          <p:cNvSpPr txBox="1"/>
          <p:nvPr/>
        </p:nvSpPr>
        <p:spPr bwMode="auto">
          <a:xfrm>
            <a:off x="107950" y="5116418"/>
            <a:ext cx="3240088" cy="783193"/>
          </a:xfrm>
          <a:prstGeom prst="roundRect">
            <a:avLst/>
          </a:prstGeom>
          <a:solidFill>
            <a:srgbClr val="124288">
              <a:alpha val="85000"/>
            </a:srgb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pt-BR"/>
            </a:defPPr>
            <a:lvl1pPr algn="ctr">
              <a:spcBef>
                <a:spcPts val="0"/>
              </a:spcBef>
              <a:spcAft>
                <a:spcPts val="0"/>
              </a:spcAft>
              <a:defRPr sz="1400" b="1">
                <a:solidFill>
                  <a:srgbClr val="FFFF00"/>
                </a:solidFill>
                <a:latin typeface="Antique Olive" pitchFamily="34" charset="0"/>
              </a:defRPr>
            </a:lvl1pPr>
          </a:lstStyle>
          <a:p>
            <a:r>
              <a:rPr lang="pt-BR" err="1" smtClean="0"/>
              <a:t>Sarapuí</a:t>
            </a:r>
            <a:r>
              <a:rPr lang="pt-BR" smtClean="0"/>
              <a:t>-</a:t>
            </a:r>
            <a:r>
              <a:rPr lang="pt-BR" err="1" smtClean="0"/>
              <a:t>Sorocaba-Salto-Res</a:t>
            </a:r>
            <a:r>
              <a:rPr lang="pt-BR" smtClean="0"/>
              <a:t>. Piraí-Indaiatuba</a:t>
            </a:r>
            <a:endParaRPr lang="pt-BR" dirty="0" smtClean="0"/>
          </a:p>
          <a:p>
            <a:r>
              <a:rPr lang="pt-BR" sz="1200" i="1" smtClean="0">
                <a:solidFill>
                  <a:srgbClr val="FFFFFF"/>
                </a:solidFill>
              </a:rPr>
              <a:t>Qmax: 1,35 m³/s</a:t>
            </a:r>
            <a:endParaRPr lang="pt-BR" sz="1200" i="1" dirty="0">
              <a:solidFill>
                <a:srgbClr val="FFFFFF"/>
              </a:solidFill>
            </a:endParaRPr>
          </a:p>
        </p:txBody>
      </p:sp>
      <p:pic>
        <p:nvPicPr>
          <p:cNvPr id="31" name="Imagem 30" descr="imagem_arranjo_jurumirim.jp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1762" y="3838394"/>
            <a:ext cx="3382390" cy="1157776"/>
          </a:xfrm>
          <a:prstGeom prst="roundRect">
            <a:avLst>
              <a:gd name="adj" fmla="val 16667"/>
            </a:avLst>
          </a:prstGeom>
          <a:solidFill>
            <a:schemeClr val="tx1">
              <a:alpha val="65000"/>
            </a:schemeClr>
          </a:solidFill>
          <a:ln>
            <a:solidFill>
              <a:srgbClr val="FFC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Imagem 23" descr="itatinga_itapanhau.jp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8835" y="4561764"/>
            <a:ext cx="895035" cy="720000"/>
          </a:xfrm>
          <a:prstGeom prst="roundRect">
            <a:avLst>
              <a:gd name="adj" fmla="val 16667"/>
            </a:avLst>
          </a:prstGeom>
          <a:solidFill>
            <a:schemeClr val="tx1">
              <a:alpha val="65000"/>
            </a:schemeClr>
          </a:solidFill>
          <a:ln>
            <a:solidFill>
              <a:srgbClr val="FFC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6" name="Retângulo de cantos arredondados 25">
            <a:hlinkClick r:id="rId4" action="ppaction://hlinksldjump"/>
          </p:cNvPr>
          <p:cNvSpPr/>
          <p:nvPr/>
        </p:nvSpPr>
        <p:spPr bwMode="auto">
          <a:xfrm>
            <a:off x="1171251" y="3809110"/>
            <a:ext cx="3474000" cy="1224000"/>
          </a:xfrm>
          <a:prstGeom prst="roundRect">
            <a:avLst/>
          </a:prstGeom>
          <a:solidFill>
            <a:schemeClr val="tx1">
              <a:alpha val="0"/>
            </a:schemeClr>
          </a:solidFill>
          <a:ln w="25400" cap="flat" cmpd="sng" algn="ctr">
            <a:noFill/>
            <a:prstDash val="dash"/>
            <a:round/>
            <a:headEnd type="none" w="med" len="med"/>
            <a:tailEnd type="none" w="med" len="med"/>
          </a:ln>
          <a:effectLst>
            <a:outerShdw blurRad="203200" dist="2032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balanced" dir="t"/>
          </a:scene3d>
          <a:sp3d extrusionH="63500">
            <a:bevelT w="88900" h="127000"/>
            <a:bevelB w="127000" h="127000"/>
          </a:sp3d>
        </p:spPr>
        <p:txBody>
          <a:bodyPr wrap="none" lIns="90000" tIns="46800" rIns="90000" bIns="46800" anchor="ctr">
            <a:spAutoFit/>
          </a:bodyPr>
          <a:lstStyle/>
          <a:p>
            <a:pPr algn="ctr">
              <a:defRPr/>
            </a:pPr>
            <a:endParaRPr lang="pt-BR"/>
          </a:p>
        </p:txBody>
      </p:sp>
      <p:sp>
        <p:nvSpPr>
          <p:cNvPr id="27" name="Retângulo de cantos arredondados 26">
            <a:hlinkClick r:id="rId6" action="ppaction://hlinksldjump"/>
          </p:cNvPr>
          <p:cNvSpPr/>
          <p:nvPr/>
        </p:nvSpPr>
        <p:spPr bwMode="auto">
          <a:xfrm>
            <a:off x="5059684" y="4520184"/>
            <a:ext cx="972000" cy="828000"/>
          </a:xfrm>
          <a:prstGeom prst="roundRect">
            <a:avLst/>
          </a:prstGeom>
          <a:solidFill>
            <a:schemeClr val="tx1">
              <a:alpha val="0"/>
            </a:schemeClr>
          </a:solidFill>
          <a:ln w="25400" cap="flat" cmpd="sng" algn="ctr">
            <a:noFill/>
            <a:prstDash val="dash"/>
            <a:round/>
            <a:headEnd type="none" w="med" len="med"/>
            <a:tailEnd type="none" w="med" len="med"/>
          </a:ln>
          <a:effectLst>
            <a:outerShdw blurRad="203200" dist="2032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balanced" dir="t"/>
          </a:scene3d>
          <a:sp3d extrusionH="63500">
            <a:bevelT w="88900" h="127000"/>
            <a:bevelB w="127000" h="127000"/>
          </a:sp3d>
        </p:spPr>
        <p:txBody>
          <a:bodyPr wrap="none" lIns="90000" tIns="46800" rIns="90000" bIns="46800" anchor="ctr">
            <a:spAutoFit/>
          </a:bodyPr>
          <a:lstStyle/>
          <a:p>
            <a:pPr algn="ctr">
              <a:defRPr/>
            </a:pPr>
            <a:endParaRPr lang="pt-BR"/>
          </a:p>
        </p:txBody>
      </p:sp>
      <p:cxnSp>
        <p:nvCxnSpPr>
          <p:cNvPr id="61" name="Conector de seta reta 41"/>
          <p:cNvCxnSpPr>
            <a:cxnSpLocks noChangeShapeType="1"/>
            <a:stCxn id="62" idx="1"/>
          </p:cNvCxnSpPr>
          <p:nvPr/>
        </p:nvCxnSpPr>
        <p:spPr bwMode="auto">
          <a:xfrm rot="10800000" flipV="1">
            <a:off x="5429250" y="3556000"/>
            <a:ext cx="1177925" cy="444500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none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2" name="CaixaDeTexto 61"/>
          <p:cNvSpPr txBox="1"/>
          <p:nvPr/>
        </p:nvSpPr>
        <p:spPr bwMode="auto">
          <a:xfrm>
            <a:off x="6607175" y="3282950"/>
            <a:ext cx="2087563" cy="544513"/>
          </a:xfrm>
          <a:prstGeom prst="roundRect">
            <a:avLst/>
          </a:prstGeom>
          <a:solidFill>
            <a:srgbClr val="C00000">
              <a:alpha val="85000"/>
            </a:srgb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smtClean="0">
                <a:solidFill>
                  <a:srgbClr val="FFFF00"/>
                </a:solidFill>
                <a:latin typeface="Antique Olive" pitchFamily="34" charset="0"/>
              </a:rPr>
              <a:t>Jaguari / Atibainha </a:t>
            </a:r>
            <a:endParaRPr lang="pt-BR" sz="1400" b="1" dirty="0">
              <a:solidFill>
                <a:srgbClr val="FFFF00"/>
              </a:solidFill>
              <a:latin typeface="Antique Olive" pitchFamily="34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i="1" smtClean="0">
                <a:solidFill>
                  <a:srgbClr val="FFFFFF"/>
                </a:solidFill>
                <a:latin typeface="Antique Olive" pitchFamily="34" charset="0"/>
              </a:rPr>
              <a:t>Qmax: 6,00 m³/s</a:t>
            </a:r>
            <a:endParaRPr lang="pt-BR" sz="1200" b="1" i="1" dirty="0">
              <a:solidFill>
                <a:srgbClr val="FFFFFF"/>
              </a:solidFill>
              <a:latin typeface="Antique Olive" pitchFamily="34" charset="0"/>
            </a:endParaRPr>
          </a:p>
        </p:txBody>
      </p:sp>
      <p:pic>
        <p:nvPicPr>
          <p:cNvPr id="59" name="Imagem 58" descr="imagem_arranjo_jurumirim.jp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8401" y="3780970"/>
            <a:ext cx="957942" cy="576943"/>
          </a:xfrm>
          <a:prstGeom prst="roundRect">
            <a:avLst>
              <a:gd name="adj" fmla="val 16667"/>
            </a:avLst>
          </a:prstGeom>
          <a:solidFill>
            <a:schemeClr val="tx1">
              <a:alpha val="65000"/>
            </a:schemeClr>
          </a:solidFill>
          <a:ln>
            <a:solidFill>
              <a:srgbClr val="FFC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0" name="Retângulo de cantos arredondados 59">
            <a:hlinkClick r:id="rId8" action="ppaction://hlinksldjump"/>
          </p:cNvPr>
          <p:cNvSpPr>
            <a:spLocks/>
          </p:cNvSpPr>
          <p:nvPr/>
        </p:nvSpPr>
        <p:spPr bwMode="auto">
          <a:xfrm>
            <a:off x="4926748" y="3733922"/>
            <a:ext cx="1044000" cy="684000"/>
          </a:xfrm>
          <a:prstGeom prst="roundRect">
            <a:avLst/>
          </a:prstGeom>
          <a:solidFill>
            <a:schemeClr val="tx1">
              <a:alpha val="0"/>
            </a:schemeClr>
          </a:solidFill>
          <a:ln w="25400" cap="flat" cmpd="sng" algn="ctr">
            <a:noFill/>
            <a:prstDash val="dash"/>
            <a:round/>
            <a:headEnd type="none" w="med" len="med"/>
            <a:tailEnd type="none" w="med" len="med"/>
          </a:ln>
          <a:effectLst>
            <a:outerShdw blurRad="203200" dist="2032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balanced" dir="t"/>
          </a:scene3d>
          <a:sp3d extrusionH="63500">
            <a:bevelT w="88900" h="127000"/>
            <a:bevelB w="127000" h="127000"/>
          </a:sp3d>
        </p:spPr>
        <p:txBody>
          <a:bodyPr wrap="square" lIns="90000" tIns="46800" rIns="90000" bIns="46800" anchor="ctr">
            <a:spAutoFit/>
          </a:bodyPr>
          <a:lstStyle/>
          <a:p>
            <a:pPr algn="ctr">
              <a:defRPr/>
            </a:pPr>
            <a:endParaRPr lang="pt-BR"/>
          </a:p>
        </p:txBody>
      </p:sp>
      <p:sp>
        <p:nvSpPr>
          <p:cNvPr id="23" name="Seta para a esquerda 22">
            <a:hlinkClick r:id="rId10" action="ppaction://hlinksldjump"/>
          </p:cNvPr>
          <p:cNvSpPr/>
          <p:nvPr/>
        </p:nvSpPr>
        <p:spPr bwMode="auto">
          <a:xfrm>
            <a:off x="10435" y="1484313"/>
            <a:ext cx="460345" cy="336262"/>
          </a:xfrm>
          <a:prstGeom prst="leftArrow">
            <a:avLst/>
          </a:prstGeom>
          <a:solidFill>
            <a:schemeClr val="accent4">
              <a:lumMod val="10000"/>
              <a:alpha val="85000"/>
            </a:schemeClr>
          </a:solidFill>
          <a:ln w="25400"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t-BR" sz="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Voltar</a:t>
            </a:r>
            <a:endParaRPr lang="pt-BR" sz="9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831604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Imagem 3" descr="fundo novo carlos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16221" y="1525793"/>
            <a:ext cx="7686158" cy="53018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7" name="Título 3"/>
          <p:cNvSpPr txBox="1">
            <a:spLocks/>
          </p:cNvSpPr>
          <p:nvPr/>
        </p:nvSpPr>
        <p:spPr bwMode="auto">
          <a:xfrm>
            <a:off x="0" y="857250"/>
            <a:ext cx="9144000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pt-BR" sz="32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Arranjo 5</a:t>
            </a:r>
            <a:endParaRPr lang="pt-BR" sz="3200" b="1" dirty="0"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cxnSp>
        <p:nvCxnSpPr>
          <p:cNvPr id="47" name="Conector de seta reta 47"/>
          <p:cNvCxnSpPr>
            <a:cxnSpLocks noChangeShapeType="1"/>
            <a:stCxn id="58" idx="1"/>
          </p:cNvCxnSpPr>
          <p:nvPr/>
        </p:nvCxnSpPr>
        <p:spPr bwMode="auto">
          <a:xfrm rot="10800000">
            <a:off x="5715000" y="5072063"/>
            <a:ext cx="892175" cy="230187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none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8" name="CaixaDeTexto 57"/>
          <p:cNvSpPr txBox="1"/>
          <p:nvPr/>
        </p:nvSpPr>
        <p:spPr bwMode="auto">
          <a:xfrm>
            <a:off x="6607175" y="5029200"/>
            <a:ext cx="2428875" cy="544513"/>
          </a:xfrm>
          <a:prstGeom prst="roundRect">
            <a:avLst/>
          </a:prstGeom>
          <a:solidFill>
            <a:srgbClr val="C00000">
              <a:alpha val="85000"/>
            </a:srgb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smtClean="0">
                <a:solidFill>
                  <a:srgbClr val="FFFF00"/>
                </a:solidFill>
                <a:latin typeface="Antique Olive" pitchFamily="34" charset="0"/>
              </a:rPr>
              <a:t>Itatinga / Itapanhaú</a:t>
            </a:r>
            <a:endParaRPr lang="pt-BR" sz="1400" b="1" dirty="0">
              <a:solidFill>
                <a:srgbClr val="FFFF00"/>
              </a:solidFill>
              <a:latin typeface="Antique Olive" pitchFamily="34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i="1" smtClean="0">
                <a:latin typeface="Antique Olive" pitchFamily="34" charset="0"/>
              </a:rPr>
              <a:t>Qmax: </a:t>
            </a:r>
            <a:r>
              <a:rPr lang="pt-BR" sz="1200" b="1" i="1" smtClean="0">
                <a:solidFill>
                  <a:schemeClr val="tx1"/>
                </a:solidFill>
                <a:latin typeface="Antique Olive" pitchFamily="34" charset="0"/>
              </a:rPr>
              <a:t>4,90 m³/s</a:t>
            </a:r>
            <a:endParaRPr lang="pt-BR" sz="1200" b="1" i="1" dirty="0">
              <a:solidFill>
                <a:schemeClr val="tx1"/>
              </a:solidFill>
              <a:latin typeface="Antique Olive" pitchFamily="34" charset="0"/>
            </a:endParaRPr>
          </a:p>
        </p:txBody>
      </p:sp>
      <p:cxnSp>
        <p:nvCxnSpPr>
          <p:cNvPr id="34" name="Conector de seta reta 22"/>
          <p:cNvCxnSpPr>
            <a:cxnSpLocks noChangeShapeType="1"/>
            <a:stCxn id="69" idx="2"/>
          </p:cNvCxnSpPr>
          <p:nvPr/>
        </p:nvCxnSpPr>
        <p:spPr bwMode="auto">
          <a:xfrm>
            <a:off x="1322388" y="3757930"/>
            <a:ext cx="9525" cy="391795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none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9" name="CaixaDeTexto 68"/>
          <p:cNvSpPr txBox="1"/>
          <p:nvPr/>
        </p:nvSpPr>
        <p:spPr bwMode="auto">
          <a:xfrm>
            <a:off x="107950" y="3213100"/>
            <a:ext cx="2428875" cy="544830"/>
          </a:xfrm>
          <a:prstGeom prst="roundRect">
            <a:avLst/>
          </a:prstGeom>
          <a:solidFill>
            <a:srgbClr val="C00000">
              <a:alpha val="85000"/>
            </a:srgb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smtClean="0">
                <a:solidFill>
                  <a:srgbClr val="FFFF00"/>
                </a:solidFill>
                <a:latin typeface="Antique Olive" pitchFamily="34" charset="0"/>
              </a:rPr>
              <a:t>Jurumirim-ETA Cotia</a:t>
            </a:r>
            <a:endParaRPr lang="pt-BR" sz="1400" b="1" dirty="0">
              <a:solidFill>
                <a:srgbClr val="FFFF00"/>
              </a:solidFill>
              <a:latin typeface="Antique Olive" pitchFamily="34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i="1" smtClean="0">
                <a:latin typeface="Antique Olive" pitchFamily="34" charset="0"/>
              </a:rPr>
              <a:t>Qmax: 13,00 m³/s</a:t>
            </a:r>
            <a:endParaRPr lang="pt-BR" sz="1200" b="1" i="1" dirty="0">
              <a:latin typeface="Antique Olive" pitchFamily="34" charset="0"/>
            </a:endParaRPr>
          </a:p>
        </p:txBody>
      </p:sp>
      <p:cxnSp>
        <p:nvCxnSpPr>
          <p:cNvPr id="38" name="Conector de seta reta 24"/>
          <p:cNvCxnSpPr>
            <a:cxnSpLocks noChangeShapeType="1"/>
            <a:stCxn id="39" idx="0"/>
          </p:cNvCxnSpPr>
          <p:nvPr/>
        </p:nvCxnSpPr>
        <p:spPr bwMode="auto">
          <a:xfrm flipV="1">
            <a:off x="1727994" y="4000910"/>
            <a:ext cx="986632" cy="1115508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none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CaixaDeTexto 38"/>
          <p:cNvSpPr txBox="1"/>
          <p:nvPr/>
        </p:nvSpPr>
        <p:spPr bwMode="auto">
          <a:xfrm>
            <a:off x="107950" y="5116418"/>
            <a:ext cx="3240088" cy="783193"/>
          </a:xfrm>
          <a:prstGeom prst="roundRect">
            <a:avLst/>
          </a:prstGeom>
          <a:solidFill>
            <a:srgbClr val="124288">
              <a:alpha val="85000"/>
            </a:srgb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pt-BR"/>
            </a:defPPr>
            <a:lvl1pPr algn="ctr">
              <a:spcBef>
                <a:spcPts val="0"/>
              </a:spcBef>
              <a:spcAft>
                <a:spcPts val="0"/>
              </a:spcAft>
              <a:defRPr sz="1400" b="1">
                <a:solidFill>
                  <a:srgbClr val="FFFF00"/>
                </a:solidFill>
                <a:latin typeface="Antique Olive" pitchFamily="34" charset="0"/>
              </a:defRPr>
            </a:lvl1pPr>
          </a:lstStyle>
          <a:p>
            <a:r>
              <a:rPr lang="pt-BR" err="1" smtClean="0"/>
              <a:t>Sarapuí</a:t>
            </a:r>
            <a:r>
              <a:rPr lang="pt-BR" smtClean="0"/>
              <a:t>-</a:t>
            </a:r>
            <a:r>
              <a:rPr lang="pt-BR" err="1" smtClean="0"/>
              <a:t>Sorocaba-Salto-Res</a:t>
            </a:r>
            <a:r>
              <a:rPr lang="pt-BR" smtClean="0"/>
              <a:t>. Piraí-Indaiatuba</a:t>
            </a:r>
            <a:endParaRPr lang="pt-BR" dirty="0" smtClean="0"/>
          </a:p>
          <a:p>
            <a:r>
              <a:rPr lang="pt-BR" sz="1200" i="1" smtClean="0">
                <a:solidFill>
                  <a:srgbClr val="FFFFFF"/>
                </a:solidFill>
              </a:rPr>
              <a:t>Qmax: 1,50 m³/s</a:t>
            </a:r>
            <a:endParaRPr lang="pt-BR" sz="1200" i="1" dirty="0">
              <a:solidFill>
                <a:srgbClr val="FFFFFF"/>
              </a:solidFill>
            </a:endParaRPr>
          </a:p>
        </p:txBody>
      </p:sp>
      <p:pic>
        <p:nvPicPr>
          <p:cNvPr id="31" name="Imagem 30" descr="imagem_arranjo_jurumirim.jp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1762" y="3838394"/>
            <a:ext cx="3382390" cy="1157776"/>
          </a:xfrm>
          <a:prstGeom prst="roundRect">
            <a:avLst>
              <a:gd name="adj" fmla="val 16667"/>
            </a:avLst>
          </a:prstGeom>
          <a:solidFill>
            <a:schemeClr val="tx1">
              <a:alpha val="65000"/>
            </a:schemeClr>
          </a:solidFill>
          <a:ln>
            <a:solidFill>
              <a:srgbClr val="FFC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Imagem 23" descr="itatinga_itapanhau.jp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8835" y="4561764"/>
            <a:ext cx="895035" cy="720000"/>
          </a:xfrm>
          <a:prstGeom prst="roundRect">
            <a:avLst>
              <a:gd name="adj" fmla="val 16667"/>
            </a:avLst>
          </a:prstGeom>
          <a:solidFill>
            <a:schemeClr val="tx1">
              <a:alpha val="65000"/>
            </a:schemeClr>
          </a:solidFill>
          <a:ln>
            <a:solidFill>
              <a:srgbClr val="FFC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6" name="Retângulo de cantos arredondados 25">
            <a:hlinkClick r:id="rId4" action="ppaction://hlinksldjump"/>
          </p:cNvPr>
          <p:cNvSpPr/>
          <p:nvPr/>
        </p:nvSpPr>
        <p:spPr bwMode="auto">
          <a:xfrm>
            <a:off x="1171251" y="3809110"/>
            <a:ext cx="3474000" cy="1224000"/>
          </a:xfrm>
          <a:prstGeom prst="roundRect">
            <a:avLst/>
          </a:prstGeom>
          <a:solidFill>
            <a:schemeClr val="tx1">
              <a:alpha val="0"/>
            </a:schemeClr>
          </a:solidFill>
          <a:ln w="25400" cap="flat" cmpd="sng" algn="ctr">
            <a:noFill/>
            <a:prstDash val="dash"/>
            <a:round/>
            <a:headEnd type="none" w="med" len="med"/>
            <a:tailEnd type="none" w="med" len="med"/>
          </a:ln>
          <a:effectLst>
            <a:outerShdw blurRad="203200" dist="2032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balanced" dir="t"/>
          </a:scene3d>
          <a:sp3d extrusionH="63500">
            <a:bevelT w="88900" h="127000"/>
            <a:bevelB w="127000" h="127000"/>
          </a:sp3d>
        </p:spPr>
        <p:txBody>
          <a:bodyPr wrap="none" lIns="90000" tIns="46800" rIns="90000" bIns="46800" anchor="ctr">
            <a:spAutoFit/>
          </a:bodyPr>
          <a:lstStyle/>
          <a:p>
            <a:pPr algn="ctr">
              <a:defRPr/>
            </a:pPr>
            <a:endParaRPr lang="pt-BR"/>
          </a:p>
        </p:txBody>
      </p:sp>
      <p:sp>
        <p:nvSpPr>
          <p:cNvPr id="27" name="Retângulo de cantos arredondados 26">
            <a:hlinkClick r:id="rId6" action="ppaction://hlinksldjump"/>
          </p:cNvPr>
          <p:cNvSpPr/>
          <p:nvPr/>
        </p:nvSpPr>
        <p:spPr bwMode="auto">
          <a:xfrm>
            <a:off x="5059684" y="4520184"/>
            <a:ext cx="972000" cy="828000"/>
          </a:xfrm>
          <a:prstGeom prst="roundRect">
            <a:avLst/>
          </a:prstGeom>
          <a:solidFill>
            <a:schemeClr val="tx1">
              <a:alpha val="0"/>
            </a:schemeClr>
          </a:solidFill>
          <a:ln w="25400" cap="flat" cmpd="sng" algn="ctr">
            <a:noFill/>
            <a:prstDash val="dash"/>
            <a:round/>
            <a:headEnd type="none" w="med" len="med"/>
            <a:tailEnd type="none" w="med" len="med"/>
          </a:ln>
          <a:effectLst>
            <a:outerShdw blurRad="203200" dist="2032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balanced" dir="t"/>
          </a:scene3d>
          <a:sp3d extrusionH="63500">
            <a:bevelT w="88900" h="127000"/>
            <a:bevelB w="127000" h="127000"/>
          </a:sp3d>
        </p:spPr>
        <p:txBody>
          <a:bodyPr wrap="none" lIns="90000" tIns="46800" rIns="90000" bIns="46800" anchor="ctr">
            <a:spAutoFit/>
          </a:bodyPr>
          <a:lstStyle/>
          <a:p>
            <a:pPr algn="ctr">
              <a:defRPr/>
            </a:pPr>
            <a:endParaRPr lang="pt-BR"/>
          </a:p>
        </p:txBody>
      </p:sp>
      <p:cxnSp>
        <p:nvCxnSpPr>
          <p:cNvPr id="37" name="Conector de seta reta 41"/>
          <p:cNvCxnSpPr>
            <a:cxnSpLocks noChangeShapeType="1"/>
            <a:stCxn id="40" idx="1"/>
          </p:cNvCxnSpPr>
          <p:nvPr/>
        </p:nvCxnSpPr>
        <p:spPr bwMode="auto">
          <a:xfrm rot="10800000" flipV="1">
            <a:off x="5429250" y="3556000"/>
            <a:ext cx="1177925" cy="444500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none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0" name="CaixaDeTexto 39"/>
          <p:cNvSpPr txBox="1"/>
          <p:nvPr/>
        </p:nvSpPr>
        <p:spPr bwMode="auto">
          <a:xfrm>
            <a:off x="6607175" y="3282950"/>
            <a:ext cx="2087563" cy="544513"/>
          </a:xfrm>
          <a:prstGeom prst="roundRect">
            <a:avLst/>
          </a:prstGeom>
          <a:solidFill>
            <a:srgbClr val="C00000">
              <a:alpha val="85000"/>
            </a:srgb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smtClean="0">
                <a:solidFill>
                  <a:srgbClr val="FFFF00"/>
                </a:solidFill>
                <a:latin typeface="Antique Olive" pitchFamily="34" charset="0"/>
              </a:rPr>
              <a:t>Jaguari / Atibainha </a:t>
            </a:r>
            <a:endParaRPr lang="pt-BR" sz="1400" b="1" dirty="0">
              <a:solidFill>
                <a:srgbClr val="FFFF00"/>
              </a:solidFill>
              <a:latin typeface="Antique Olive" pitchFamily="34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i="1" smtClean="0">
                <a:solidFill>
                  <a:srgbClr val="FFFFFF"/>
                </a:solidFill>
                <a:latin typeface="Antique Olive" pitchFamily="34" charset="0"/>
              </a:rPr>
              <a:t>Qmax: 8,50 m³/s</a:t>
            </a:r>
            <a:endParaRPr lang="pt-BR" sz="1200" b="1" i="1" dirty="0">
              <a:solidFill>
                <a:srgbClr val="FFFFFF"/>
              </a:solidFill>
              <a:latin typeface="Antique Olive" pitchFamily="34" charset="0"/>
            </a:endParaRPr>
          </a:p>
        </p:txBody>
      </p:sp>
      <p:cxnSp>
        <p:nvCxnSpPr>
          <p:cNvPr id="41" name="Conector de seta reta 41"/>
          <p:cNvCxnSpPr>
            <a:cxnSpLocks noChangeShapeType="1"/>
          </p:cNvCxnSpPr>
          <p:nvPr/>
        </p:nvCxnSpPr>
        <p:spPr bwMode="auto">
          <a:xfrm rot="10800000" flipV="1">
            <a:off x="5429250" y="3556000"/>
            <a:ext cx="1177925" cy="444500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none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2" name="Imagem 41" descr="imagem_arranjo_jurumirim.jp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8401" y="3780970"/>
            <a:ext cx="957942" cy="576943"/>
          </a:xfrm>
          <a:prstGeom prst="roundRect">
            <a:avLst>
              <a:gd name="adj" fmla="val 16667"/>
            </a:avLst>
          </a:prstGeom>
          <a:solidFill>
            <a:schemeClr val="tx1">
              <a:alpha val="65000"/>
            </a:schemeClr>
          </a:solidFill>
          <a:ln>
            <a:solidFill>
              <a:srgbClr val="FFC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3" name="Retângulo de cantos arredondados 42">
            <a:hlinkClick r:id="rId10" action="ppaction://hlinksldjump"/>
          </p:cNvPr>
          <p:cNvSpPr>
            <a:spLocks/>
          </p:cNvSpPr>
          <p:nvPr/>
        </p:nvSpPr>
        <p:spPr bwMode="auto">
          <a:xfrm>
            <a:off x="4926748" y="3733923"/>
            <a:ext cx="1044000" cy="648000"/>
          </a:xfrm>
          <a:prstGeom prst="roundRect">
            <a:avLst/>
          </a:prstGeom>
          <a:solidFill>
            <a:schemeClr val="tx1">
              <a:alpha val="0"/>
            </a:schemeClr>
          </a:solidFill>
          <a:ln w="25400" cap="flat" cmpd="sng" algn="ctr">
            <a:noFill/>
            <a:prstDash val="dash"/>
            <a:round/>
            <a:headEnd type="none" w="med" len="med"/>
            <a:tailEnd type="none" w="med" len="med"/>
          </a:ln>
          <a:effectLst>
            <a:outerShdw blurRad="203200" dist="2032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balanced" dir="t"/>
          </a:scene3d>
          <a:sp3d extrusionH="63500">
            <a:bevelT w="88900" h="127000"/>
            <a:bevelB w="127000" h="127000"/>
          </a:sp3d>
        </p:spPr>
        <p:txBody>
          <a:bodyPr lIns="90000" tIns="46800" rIns="90000" bIns="46800" anchor="ctr">
            <a:spAutoFit/>
          </a:bodyPr>
          <a:lstStyle/>
          <a:p>
            <a:pPr algn="ctr">
              <a:defRPr/>
            </a:pPr>
            <a:endParaRPr lang="pt-BR"/>
          </a:p>
        </p:txBody>
      </p:sp>
      <p:sp>
        <p:nvSpPr>
          <p:cNvPr id="20" name="Seta para a esquerda 19">
            <a:hlinkClick r:id="rId11" action="ppaction://hlinksldjump"/>
          </p:cNvPr>
          <p:cNvSpPr/>
          <p:nvPr/>
        </p:nvSpPr>
        <p:spPr bwMode="auto">
          <a:xfrm>
            <a:off x="10435" y="1484313"/>
            <a:ext cx="460345" cy="336262"/>
          </a:xfrm>
          <a:prstGeom prst="leftArrow">
            <a:avLst/>
          </a:prstGeom>
          <a:solidFill>
            <a:schemeClr val="accent4">
              <a:lumMod val="10000"/>
              <a:alpha val="85000"/>
            </a:schemeClr>
          </a:solidFill>
          <a:ln w="25400"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t-BR" sz="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Voltar</a:t>
            </a:r>
            <a:endParaRPr lang="pt-BR" sz="9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830687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Imagem 3" descr="fundo novo carlos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16221" y="1525793"/>
            <a:ext cx="7686158" cy="53018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7" name="Título 3"/>
          <p:cNvSpPr txBox="1">
            <a:spLocks/>
          </p:cNvSpPr>
          <p:nvPr/>
        </p:nvSpPr>
        <p:spPr bwMode="auto">
          <a:xfrm>
            <a:off x="0" y="857250"/>
            <a:ext cx="9144000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pt-BR" sz="32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Arranjo 6</a:t>
            </a:r>
            <a:endParaRPr lang="pt-BR" sz="3200" b="1" dirty="0"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cxnSp>
        <p:nvCxnSpPr>
          <p:cNvPr id="26" name="Conector de seta reta 41"/>
          <p:cNvCxnSpPr>
            <a:cxnSpLocks noChangeShapeType="1"/>
            <a:stCxn id="60" idx="1"/>
          </p:cNvCxnSpPr>
          <p:nvPr/>
        </p:nvCxnSpPr>
        <p:spPr bwMode="auto">
          <a:xfrm rot="10800000" flipV="1">
            <a:off x="5429250" y="3556000"/>
            <a:ext cx="1177925" cy="444500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none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Conector de seta reta 44"/>
          <p:cNvCxnSpPr>
            <a:cxnSpLocks noChangeShapeType="1"/>
            <a:stCxn id="62" idx="1"/>
          </p:cNvCxnSpPr>
          <p:nvPr/>
        </p:nvCxnSpPr>
        <p:spPr bwMode="auto">
          <a:xfrm rot="10800000" flipV="1">
            <a:off x="5651500" y="4565650"/>
            <a:ext cx="936625" cy="158750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none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0" name="Imagem 29" descr="imagem_arranjo_jurumirim.jp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3200" y="4441372"/>
            <a:ext cx="725714" cy="627742"/>
          </a:xfrm>
          <a:prstGeom prst="roundRect">
            <a:avLst>
              <a:gd name="adj" fmla="val 16667"/>
            </a:avLst>
          </a:prstGeom>
          <a:solidFill>
            <a:schemeClr val="tx1">
              <a:alpha val="65000"/>
            </a:schemeClr>
          </a:solidFill>
          <a:ln>
            <a:solidFill>
              <a:srgbClr val="FFC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1" name="Imagem 30" descr="imagem_arranjo_jurumirim.jp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8401" y="3780970"/>
            <a:ext cx="957942" cy="576943"/>
          </a:xfrm>
          <a:prstGeom prst="roundRect">
            <a:avLst>
              <a:gd name="adj" fmla="val 16667"/>
            </a:avLst>
          </a:prstGeom>
          <a:solidFill>
            <a:schemeClr val="tx1">
              <a:alpha val="65000"/>
            </a:schemeClr>
          </a:solidFill>
          <a:ln>
            <a:solidFill>
              <a:srgbClr val="FFC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0" name="CaixaDeTexto 59"/>
          <p:cNvSpPr txBox="1"/>
          <p:nvPr/>
        </p:nvSpPr>
        <p:spPr bwMode="auto">
          <a:xfrm>
            <a:off x="6607175" y="3282950"/>
            <a:ext cx="2087563" cy="544513"/>
          </a:xfrm>
          <a:prstGeom prst="roundRect">
            <a:avLst/>
          </a:prstGeom>
          <a:solidFill>
            <a:srgbClr val="C00000">
              <a:alpha val="85000"/>
            </a:srgb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smtClean="0">
                <a:solidFill>
                  <a:srgbClr val="FFFF00"/>
                </a:solidFill>
                <a:latin typeface="Antique Olive" pitchFamily="34" charset="0"/>
              </a:rPr>
              <a:t>Jaguari / Atibainha </a:t>
            </a:r>
            <a:endParaRPr lang="pt-BR" sz="1400" b="1" dirty="0">
              <a:solidFill>
                <a:srgbClr val="FFFF00"/>
              </a:solidFill>
              <a:latin typeface="Antique Olive" pitchFamily="34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i="1" smtClean="0">
                <a:solidFill>
                  <a:srgbClr val="FFFFFF"/>
                </a:solidFill>
                <a:latin typeface="Antique Olive" pitchFamily="34" charset="0"/>
              </a:rPr>
              <a:t>Qmax: 2,00 m³/s</a:t>
            </a:r>
            <a:endParaRPr lang="pt-BR" sz="1200" b="1" i="1" dirty="0">
              <a:solidFill>
                <a:srgbClr val="FFFFFF"/>
              </a:solidFill>
              <a:latin typeface="Antique Olive" pitchFamily="34" charset="0"/>
            </a:endParaRPr>
          </a:p>
        </p:txBody>
      </p:sp>
      <p:sp>
        <p:nvSpPr>
          <p:cNvPr id="62" name="CaixaDeTexto 61"/>
          <p:cNvSpPr txBox="1"/>
          <p:nvPr/>
        </p:nvSpPr>
        <p:spPr bwMode="auto">
          <a:xfrm>
            <a:off x="6588125" y="4292600"/>
            <a:ext cx="2087563" cy="544513"/>
          </a:xfrm>
          <a:prstGeom prst="roundRect">
            <a:avLst/>
          </a:prstGeom>
          <a:solidFill>
            <a:srgbClr val="C00000">
              <a:alpha val="85000"/>
            </a:srgb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smtClean="0">
                <a:solidFill>
                  <a:srgbClr val="FFFF00"/>
                </a:solidFill>
                <a:latin typeface="Antique Olive" pitchFamily="34" charset="0"/>
              </a:rPr>
              <a:t>Guararema / Biritiba </a:t>
            </a:r>
            <a:endParaRPr lang="pt-BR" sz="1400" b="1" dirty="0">
              <a:solidFill>
                <a:srgbClr val="FFFF00"/>
              </a:solidFill>
              <a:latin typeface="Antique Olive" pitchFamily="34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i="1" smtClean="0">
                <a:solidFill>
                  <a:srgbClr val="FFFFFF"/>
                </a:solidFill>
                <a:latin typeface="Antique Olive" pitchFamily="34" charset="0"/>
              </a:rPr>
              <a:t>Qmax: 5,00 m³/s</a:t>
            </a:r>
            <a:endParaRPr lang="pt-BR" sz="1200" b="1" i="1" dirty="0">
              <a:solidFill>
                <a:srgbClr val="FFFFFF"/>
              </a:solidFill>
              <a:latin typeface="Antique Olive" pitchFamily="34" charset="0"/>
            </a:endParaRPr>
          </a:p>
        </p:txBody>
      </p:sp>
      <p:sp>
        <p:nvSpPr>
          <p:cNvPr id="22" name="Retângulo de cantos arredondados 21">
            <a:hlinkClick r:id="rId7" action="ppaction://hlinksldjump"/>
          </p:cNvPr>
          <p:cNvSpPr>
            <a:spLocks/>
          </p:cNvSpPr>
          <p:nvPr/>
        </p:nvSpPr>
        <p:spPr bwMode="auto">
          <a:xfrm>
            <a:off x="4926748" y="3733923"/>
            <a:ext cx="1044000" cy="648000"/>
          </a:xfrm>
          <a:prstGeom prst="roundRect">
            <a:avLst/>
          </a:prstGeom>
          <a:solidFill>
            <a:schemeClr val="tx1">
              <a:alpha val="0"/>
            </a:schemeClr>
          </a:solidFill>
          <a:ln w="25400" cap="flat" cmpd="sng" algn="ctr">
            <a:noFill/>
            <a:prstDash val="dash"/>
            <a:round/>
            <a:headEnd type="none" w="med" len="med"/>
            <a:tailEnd type="none" w="med" len="med"/>
          </a:ln>
          <a:effectLst>
            <a:outerShdw blurRad="203200" dist="2032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balanced" dir="t"/>
          </a:scene3d>
          <a:sp3d extrusionH="63500">
            <a:bevelT w="88900" h="127000"/>
            <a:bevelB w="127000" h="127000"/>
          </a:sp3d>
        </p:spPr>
        <p:txBody>
          <a:bodyPr lIns="90000" tIns="46800" rIns="90000" bIns="46800" anchor="ctr">
            <a:spAutoFit/>
          </a:bodyPr>
          <a:lstStyle/>
          <a:p>
            <a:pPr algn="ctr">
              <a:defRPr/>
            </a:pPr>
            <a:endParaRPr lang="pt-BR"/>
          </a:p>
        </p:txBody>
      </p:sp>
      <p:sp>
        <p:nvSpPr>
          <p:cNvPr id="23" name="Retângulo de cantos arredondados 22">
            <a:hlinkClick r:id="rId4" action="ppaction://hlinksldjump"/>
          </p:cNvPr>
          <p:cNvSpPr/>
          <p:nvPr/>
        </p:nvSpPr>
        <p:spPr bwMode="auto">
          <a:xfrm>
            <a:off x="5212501" y="4395905"/>
            <a:ext cx="828000" cy="720000"/>
          </a:xfrm>
          <a:prstGeom prst="roundRect">
            <a:avLst/>
          </a:prstGeom>
          <a:solidFill>
            <a:schemeClr val="tx1">
              <a:alpha val="0"/>
            </a:schemeClr>
          </a:solidFill>
          <a:ln w="25400" cap="flat" cmpd="sng" algn="ctr">
            <a:noFill/>
            <a:prstDash val="dash"/>
            <a:round/>
            <a:headEnd type="none" w="med" len="med"/>
            <a:tailEnd type="none" w="med" len="med"/>
          </a:ln>
          <a:effectLst>
            <a:outerShdw blurRad="203200" dist="2032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balanced" dir="t"/>
          </a:scene3d>
          <a:sp3d extrusionH="63500">
            <a:bevelT w="88900" h="127000"/>
            <a:bevelB w="127000" h="127000"/>
          </a:sp3d>
        </p:spPr>
        <p:txBody>
          <a:bodyPr wrap="none" lIns="90000" tIns="46800" rIns="90000" bIns="46800" anchor="ctr">
            <a:spAutoFit/>
          </a:bodyPr>
          <a:lstStyle/>
          <a:p>
            <a:pPr algn="ctr">
              <a:defRPr/>
            </a:pPr>
            <a:endParaRPr lang="pt-BR"/>
          </a:p>
        </p:txBody>
      </p:sp>
      <p:cxnSp>
        <p:nvCxnSpPr>
          <p:cNvPr id="24" name="Conector de seta reta 33"/>
          <p:cNvCxnSpPr>
            <a:cxnSpLocks noChangeShapeType="1"/>
            <a:stCxn id="38" idx="3"/>
          </p:cNvCxnSpPr>
          <p:nvPr/>
        </p:nvCxnSpPr>
        <p:spPr bwMode="auto">
          <a:xfrm>
            <a:off x="2834308" y="2652688"/>
            <a:ext cx="880442" cy="1419250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none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Conector de seta reta 20"/>
          <p:cNvCxnSpPr>
            <a:cxnSpLocks noChangeShapeType="1"/>
            <a:stCxn id="42" idx="1"/>
          </p:cNvCxnSpPr>
          <p:nvPr/>
        </p:nvCxnSpPr>
        <p:spPr bwMode="auto">
          <a:xfrm flipH="1">
            <a:off x="4572002" y="2868712"/>
            <a:ext cx="1791467" cy="714276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none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Conector de seta reta 20"/>
          <p:cNvCxnSpPr>
            <a:cxnSpLocks noChangeShapeType="1"/>
            <a:stCxn id="41" idx="1"/>
          </p:cNvCxnSpPr>
          <p:nvPr/>
        </p:nvCxnSpPr>
        <p:spPr bwMode="auto">
          <a:xfrm flipH="1">
            <a:off x="4572002" y="2200374"/>
            <a:ext cx="1791467" cy="1085751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none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CaixaDeTexto 37"/>
          <p:cNvSpPr txBox="1"/>
          <p:nvPr/>
        </p:nvSpPr>
        <p:spPr bwMode="auto">
          <a:xfrm>
            <a:off x="1043608" y="2380432"/>
            <a:ext cx="1790700" cy="544512"/>
          </a:xfrm>
          <a:prstGeom prst="roundRect">
            <a:avLst/>
          </a:prstGeom>
          <a:solidFill>
            <a:srgbClr val="124288">
              <a:alpha val="85000"/>
            </a:srgb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err="1" smtClean="0">
                <a:solidFill>
                  <a:srgbClr val="FFFF00"/>
                </a:solidFill>
                <a:latin typeface="Antique Olive" pitchFamily="34" charset="0"/>
              </a:rPr>
              <a:t>Barr</a:t>
            </a:r>
            <a:r>
              <a:rPr lang="pt-BR" sz="1400" b="1" smtClean="0">
                <a:solidFill>
                  <a:srgbClr val="FFFF00"/>
                </a:solidFill>
                <a:latin typeface="Antique Olive" pitchFamily="34" charset="0"/>
              </a:rPr>
              <a:t>. Piraí</a:t>
            </a:r>
            <a:endParaRPr lang="pt-BR" sz="1400" b="1" dirty="0">
              <a:solidFill>
                <a:srgbClr val="FFFF00"/>
              </a:solidFill>
              <a:latin typeface="Antique Olive" pitchFamily="34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i="1" smtClean="0">
                <a:solidFill>
                  <a:srgbClr val="FFFFFF"/>
                </a:solidFill>
                <a:latin typeface="Antique Olive" pitchFamily="34" charset="0"/>
              </a:rPr>
              <a:t>Vol. Útil: 8,73 Mm</a:t>
            </a:r>
            <a:r>
              <a:rPr lang="pt-BR" sz="1200" b="1" smtClean="0">
                <a:solidFill>
                  <a:srgbClr val="FFFFFF"/>
                </a:solidFill>
                <a:latin typeface="Antique Olive" pitchFamily="34" charset="0"/>
              </a:rPr>
              <a:t>³</a:t>
            </a:r>
            <a:endParaRPr lang="pt-BR" sz="1200" b="1" dirty="0">
              <a:solidFill>
                <a:srgbClr val="FFFF00"/>
              </a:solidFill>
              <a:latin typeface="Antique Olive" pitchFamily="34" charset="0"/>
            </a:endParaRPr>
          </a:p>
        </p:txBody>
      </p:sp>
      <p:sp>
        <p:nvSpPr>
          <p:cNvPr id="41" name="CaixaDeTexto 40"/>
          <p:cNvSpPr txBox="1"/>
          <p:nvPr/>
        </p:nvSpPr>
        <p:spPr bwMode="auto">
          <a:xfrm>
            <a:off x="6363469" y="1928118"/>
            <a:ext cx="2312987" cy="544512"/>
          </a:xfrm>
          <a:prstGeom prst="roundRect">
            <a:avLst/>
          </a:prstGeom>
          <a:solidFill>
            <a:srgbClr val="124288">
              <a:alpha val="85000"/>
            </a:srgb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smtClean="0">
                <a:solidFill>
                  <a:srgbClr val="FFFF00"/>
                </a:solidFill>
                <a:latin typeface="Antique Olive" pitchFamily="34" charset="0"/>
              </a:rPr>
              <a:t>Res. Duas Pontes</a:t>
            </a:r>
            <a:endParaRPr lang="pt-BR" sz="1400" b="1" dirty="0">
              <a:solidFill>
                <a:srgbClr val="FFFF00"/>
              </a:solidFill>
              <a:latin typeface="Antique Olive" pitchFamily="34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i="1" smtClean="0">
                <a:latin typeface="Antique Olive" pitchFamily="34" charset="0"/>
              </a:rPr>
              <a:t>Vol. Útil: 56,44 Mm³</a:t>
            </a:r>
            <a:endParaRPr lang="pt-BR" sz="1200" b="1" dirty="0">
              <a:solidFill>
                <a:srgbClr val="FFFF00"/>
              </a:solidFill>
              <a:latin typeface="Antique Olive" pitchFamily="34" charset="0"/>
            </a:endParaRPr>
          </a:p>
        </p:txBody>
      </p:sp>
      <p:sp>
        <p:nvSpPr>
          <p:cNvPr id="42" name="CaixaDeTexto 41"/>
          <p:cNvSpPr txBox="1"/>
          <p:nvPr/>
        </p:nvSpPr>
        <p:spPr bwMode="auto">
          <a:xfrm>
            <a:off x="6363469" y="2596455"/>
            <a:ext cx="2312987" cy="544513"/>
          </a:xfrm>
          <a:prstGeom prst="roundRect">
            <a:avLst/>
          </a:prstGeom>
          <a:solidFill>
            <a:srgbClr val="124288">
              <a:alpha val="85000"/>
            </a:srgb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err="1" smtClean="0">
                <a:solidFill>
                  <a:srgbClr val="FFFF00"/>
                </a:solidFill>
                <a:latin typeface="Antique Olive" pitchFamily="34" charset="0"/>
              </a:rPr>
              <a:t>Res</a:t>
            </a:r>
            <a:r>
              <a:rPr lang="pt-BR" sz="1400" b="1" smtClean="0">
                <a:solidFill>
                  <a:srgbClr val="FFFF00"/>
                </a:solidFill>
                <a:latin typeface="Antique Olive" pitchFamily="34" charset="0"/>
              </a:rPr>
              <a:t>. Pedreira</a:t>
            </a:r>
            <a:endParaRPr lang="pt-BR" sz="1400" b="1" dirty="0">
              <a:solidFill>
                <a:srgbClr val="FFFF00"/>
              </a:solidFill>
              <a:latin typeface="Antique Olive" pitchFamily="34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i="1" smtClean="0">
                <a:solidFill>
                  <a:srgbClr val="FFFFFF"/>
                </a:solidFill>
                <a:latin typeface="Antique Olive" pitchFamily="34" charset="0"/>
              </a:rPr>
              <a:t>Vol. Útil: 41,76 Mm</a:t>
            </a:r>
            <a:r>
              <a:rPr lang="pt-BR" sz="1200" b="1" smtClean="0">
                <a:solidFill>
                  <a:srgbClr val="FFFFFF"/>
                </a:solidFill>
                <a:latin typeface="Antique Olive" pitchFamily="34" charset="0"/>
              </a:rPr>
              <a:t>³</a:t>
            </a:r>
            <a:endParaRPr lang="pt-BR" sz="1200" b="1" dirty="0">
              <a:solidFill>
                <a:srgbClr val="FFFF00"/>
              </a:solidFill>
              <a:latin typeface="Antique Olive" pitchFamily="34" charset="0"/>
            </a:endParaRPr>
          </a:p>
        </p:txBody>
      </p:sp>
      <p:cxnSp>
        <p:nvCxnSpPr>
          <p:cNvPr id="47" name="Conector de seta reta 51"/>
          <p:cNvCxnSpPr>
            <a:cxnSpLocks noChangeShapeType="1"/>
          </p:cNvCxnSpPr>
          <p:nvPr/>
        </p:nvCxnSpPr>
        <p:spPr bwMode="auto">
          <a:xfrm flipH="1" flipV="1">
            <a:off x="5000625" y="5143502"/>
            <a:ext cx="1033246" cy="1147126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none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8" name="CaixaDeTexto 47"/>
          <p:cNvSpPr txBox="1"/>
          <p:nvPr/>
        </p:nvSpPr>
        <p:spPr bwMode="auto">
          <a:xfrm>
            <a:off x="6033871" y="6018213"/>
            <a:ext cx="3002180" cy="544830"/>
          </a:xfrm>
          <a:prstGeom prst="roundRect">
            <a:avLst/>
          </a:prstGeom>
          <a:solidFill>
            <a:srgbClr val="124288">
              <a:alpha val="85000"/>
            </a:srgb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smtClean="0">
                <a:solidFill>
                  <a:srgbClr val="FFFF00"/>
                </a:solidFill>
                <a:latin typeface="Antique Olive" pitchFamily="34" charset="0"/>
              </a:rPr>
              <a:t>Braço do Rio Pequeno - Billings</a:t>
            </a:r>
            <a:endParaRPr lang="pt-BR" sz="1400" b="1" dirty="0">
              <a:solidFill>
                <a:srgbClr val="FFFF00"/>
              </a:solidFill>
              <a:latin typeface="Antique Olive" pitchFamily="34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i="1" smtClean="0">
                <a:latin typeface="Antique Olive" pitchFamily="34" charset="0"/>
              </a:rPr>
              <a:t>Qmax: </a:t>
            </a:r>
            <a:r>
              <a:rPr lang="pt-BR" sz="1200" b="1" i="1" smtClean="0">
                <a:solidFill>
                  <a:schemeClr val="tx1"/>
                </a:solidFill>
                <a:latin typeface="Antique Olive" pitchFamily="34" charset="0"/>
              </a:rPr>
              <a:t>3,00 m³/s</a:t>
            </a:r>
            <a:endParaRPr lang="pt-BR" sz="1200" b="1" i="1" dirty="0">
              <a:solidFill>
                <a:schemeClr val="tx1"/>
              </a:solidFill>
              <a:latin typeface="Antique Olive" pitchFamily="34" charset="0"/>
            </a:endParaRPr>
          </a:p>
        </p:txBody>
      </p:sp>
      <p:cxnSp>
        <p:nvCxnSpPr>
          <p:cNvPr id="49" name="Conector de seta reta 20"/>
          <p:cNvCxnSpPr>
            <a:cxnSpLocks noChangeShapeType="1"/>
            <a:stCxn id="50" idx="2"/>
          </p:cNvCxnSpPr>
          <p:nvPr/>
        </p:nvCxnSpPr>
        <p:spPr bwMode="auto">
          <a:xfrm>
            <a:off x="3674021" y="2132856"/>
            <a:ext cx="417920" cy="1616184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none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0" name="CaixaDeTexto 49"/>
          <p:cNvSpPr txBox="1"/>
          <p:nvPr/>
        </p:nvSpPr>
        <p:spPr bwMode="auto">
          <a:xfrm>
            <a:off x="2699792" y="1588026"/>
            <a:ext cx="1948458" cy="544830"/>
          </a:xfrm>
          <a:prstGeom prst="roundRect">
            <a:avLst/>
          </a:prstGeom>
          <a:solidFill>
            <a:srgbClr val="124288">
              <a:alpha val="85000"/>
            </a:srgb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pt-BR"/>
            </a:defPPr>
            <a:lvl1pPr algn="ctr">
              <a:spcBef>
                <a:spcPts val="0"/>
              </a:spcBef>
              <a:spcAft>
                <a:spcPts val="0"/>
              </a:spcAft>
              <a:defRPr sz="1400" b="1">
                <a:solidFill>
                  <a:srgbClr val="FFFF00"/>
                </a:solidFill>
                <a:latin typeface="Antique Olive" pitchFamily="34" charset="0"/>
              </a:defRPr>
            </a:lvl1pPr>
          </a:lstStyle>
          <a:p>
            <a:r>
              <a:rPr lang="pt-BR" dirty="0" smtClean="0"/>
              <a:t>Atibaia–Indaiatuba</a:t>
            </a:r>
          </a:p>
          <a:p>
            <a:pPr lvl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200" i="1" smtClean="0">
                <a:solidFill>
                  <a:srgbClr val="FFFFFF"/>
                </a:solidFill>
              </a:rPr>
              <a:t>Qmed: 1,00 m³/s</a:t>
            </a:r>
            <a:endParaRPr lang="pt-BR" sz="1200" b="0" i="1" dirty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51" name="Conector de seta reta 22"/>
          <p:cNvCxnSpPr>
            <a:cxnSpLocks noChangeShapeType="1"/>
            <a:stCxn id="52" idx="3"/>
          </p:cNvCxnSpPr>
          <p:nvPr/>
        </p:nvCxnSpPr>
        <p:spPr bwMode="auto">
          <a:xfrm flipV="1">
            <a:off x="3059832" y="5084764"/>
            <a:ext cx="864468" cy="200976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none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CaixaDeTexto 51"/>
          <p:cNvSpPr txBox="1"/>
          <p:nvPr/>
        </p:nvSpPr>
        <p:spPr bwMode="auto">
          <a:xfrm>
            <a:off x="107950" y="5013325"/>
            <a:ext cx="2951882" cy="544830"/>
          </a:xfrm>
          <a:prstGeom prst="roundRect">
            <a:avLst/>
          </a:prstGeom>
          <a:solidFill>
            <a:srgbClr val="124288">
              <a:alpha val="85000"/>
            </a:srgb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pt-BR"/>
            </a:defPPr>
            <a:lvl1pPr algn="ctr">
              <a:spcBef>
                <a:spcPts val="0"/>
              </a:spcBef>
              <a:spcAft>
                <a:spcPts val="0"/>
              </a:spcAft>
              <a:defRPr sz="1400" b="1">
                <a:solidFill>
                  <a:srgbClr val="FFFF00"/>
                </a:solidFill>
                <a:latin typeface="Antique Olive" pitchFamily="34" charset="0"/>
              </a:defRPr>
            </a:lvl1pPr>
          </a:lstStyle>
          <a:p>
            <a:r>
              <a:rPr lang="pt-BR" smtClean="0"/>
              <a:t>Alto Juquiá (França–ETA Cotia</a:t>
            </a:r>
            <a:r>
              <a:rPr lang="pt-BR" dirty="0"/>
              <a:t>)</a:t>
            </a:r>
          </a:p>
          <a:p>
            <a:pPr>
              <a:defRPr/>
            </a:pPr>
            <a:r>
              <a:rPr lang="pt-BR" sz="1200" i="1" smtClean="0">
                <a:solidFill>
                  <a:schemeClr val="lt1"/>
                </a:solidFill>
              </a:rPr>
              <a:t>Qmax: 15,00 m³/s</a:t>
            </a:r>
            <a:endParaRPr lang="pt-BR" sz="1200" i="1" dirty="0">
              <a:solidFill>
                <a:schemeClr val="lt1"/>
              </a:solidFill>
            </a:endParaRPr>
          </a:p>
        </p:txBody>
      </p:sp>
      <p:sp>
        <p:nvSpPr>
          <p:cNvPr id="28" name="Seta para a esquerda 27">
            <a:hlinkClick r:id="rId8" action="ppaction://hlinksldjump"/>
          </p:cNvPr>
          <p:cNvSpPr/>
          <p:nvPr/>
        </p:nvSpPr>
        <p:spPr bwMode="auto">
          <a:xfrm>
            <a:off x="10435" y="1484313"/>
            <a:ext cx="460345" cy="336262"/>
          </a:xfrm>
          <a:prstGeom prst="leftArrow">
            <a:avLst/>
          </a:prstGeom>
          <a:solidFill>
            <a:schemeClr val="accent4">
              <a:lumMod val="10000"/>
              <a:alpha val="85000"/>
            </a:schemeClr>
          </a:solidFill>
          <a:ln w="25400"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t-BR" sz="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Voltar</a:t>
            </a:r>
            <a:endParaRPr lang="pt-BR" sz="9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Imagem 3" descr="fundo novo carlos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16221" y="1525793"/>
            <a:ext cx="7686158" cy="53018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7" name="Título 3"/>
          <p:cNvSpPr txBox="1">
            <a:spLocks/>
          </p:cNvSpPr>
          <p:nvPr/>
        </p:nvSpPr>
        <p:spPr bwMode="auto">
          <a:xfrm>
            <a:off x="0" y="857250"/>
            <a:ext cx="9144000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pt-BR" sz="32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Arranjo 7</a:t>
            </a:r>
            <a:endParaRPr lang="pt-BR" sz="3200" b="1" dirty="0"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cxnSp>
        <p:nvCxnSpPr>
          <p:cNvPr id="26" name="Conector de seta reta 41"/>
          <p:cNvCxnSpPr>
            <a:cxnSpLocks noChangeShapeType="1"/>
            <a:stCxn id="60" idx="1"/>
          </p:cNvCxnSpPr>
          <p:nvPr/>
        </p:nvCxnSpPr>
        <p:spPr bwMode="auto">
          <a:xfrm rot="10800000" flipV="1">
            <a:off x="5429250" y="3556000"/>
            <a:ext cx="1177925" cy="444500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none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Conector de seta reta 44"/>
          <p:cNvCxnSpPr>
            <a:cxnSpLocks noChangeShapeType="1"/>
            <a:stCxn id="62" idx="1"/>
          </p:cNvCxnSpPr>
          <p:nvPr/>
        </p:nvCxnSpPr>
        <p:spPr bwMode="auto">
          <a:xfrm rot="10800000" flipV="1">
            <a:off x="5651500" y="4565650"/>
            <a:ext cx="936625" cy="158750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none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0" name="Imagem 29" descr="imagem_arranjo_jurumirim.jp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3200" y="4441372"/>
            <a:ext cx="725714" cy="627742"/>
          </a:xfrm>
          <a:prstGeom prst="roundRect">
            <a:avLst>
              <a:gd name="adj" fmla="val 16667"/>
            </a:avLst>
          </a:prstGeom>
          <a:solidFill>
            <a:schemeClr val="tx1">
              <a:alpha val="65000"/>
            </a:schemeClr>
          </a:solidFill>
          <a:ln>
            <a:solidFill>
              <a:srgbClr val="FFC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1" name="Imagem 30" descr="imagem_arranjo_jurumirim.jp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8401" y="3780970"/>
            <a:ext cx="957942" cy="576943"/>
          </a:xfrm>
          <a:prstGeom prst="roundRect">
            <a:avLst>
              <a:gd name="adj" fmla="val 16667"/>
            </a:avLst>
          </a:prstGeom>
          <a:solidFill>
            <a:schemeClr val="tx1">
              <a:alpha val="65000"/>
            </a:schemeClr>
          </a:solidFill>
          <a:ln>
            <a:solidFill>
              <a:srgbClr val="FFC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0" name="CaixaDeTexto 59"/>
          <p:cNvSpPr txBox="1"/>
          <p:nvPr/>
        </p:nvSpPr>
        <p:spPr bwMode="auto">
          <a:xfrm>
            <a:off x="6607175" y="3282950"/>
            <a:ext cx="2087563" cy="544513"/>
          </a:xfrm>
          <a:prstGeom prst="roundRect">
            <a:avLst/>
          </a:prstGeom>
          <a:solidFill>
            <a:srgbClr val="C00000">
              <a:alpha val="85000"/>
            </a:srgb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smtClean="0">
                <a:solidFill>
                  <a:srgbClr val="FFFF00"/>
                </a:solidFill>
                <a:latin typeface="Antique Olive" pitchFamily="34" charset="0"/>
              </a:rPr>
              <a:t>Jaguari / Atibainha </a:t>
            </a:r>
            <a:endParaRPr lang="pt-BR" sz="1400" b="1" dirty="0">
              <a:solidFill>
                <a:srgbClr val="FFFF00"/>
              </a:solidFill>
              <a:latin typeface="Antique Olive" pitchFamily="34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i="1" smtClean="0">
                <a:solidFill>
                  <a:srgbClr val="FFFFFF"/>
                </a:solidFill>
                <a:latin typeface="Antique Olive" pitchFamily="34" charset="0"/>
              </a:rPr>
              <a:t>Qmax: 7,00 m³/s</a:t>
            </a:r>
            <a:endParaRPr lang="pt-BR" sz="1200" b="1" i="1" dirty="0">
              <a:solidFill>
                <a:srgbClr val="FFFFFF"/>
              </a:solidFill>
              <a:latin typeface="Antique Olive" pitchFamily="34" charset="0"/>
            </a:endParaRPr>
          </a:p>
        </p:txBody>
      </p:sp>
      <p:sp>
        <p:nvSpPr>
          <p:cNvPr id="62" name="CaixaDeTexto 61"/>
          <p:cNvSpPr txBox="1"/>
          <p:nvPr/>
        </p:nvSpPr>
        <p:spPr bwMode="auto">
          <a:xfrm>
            <a:off x="6588125" y="4292600"/>
            <a:ext cx="2087563" cy="544513"/>
          </a:xfrm>
          <a:prstGeom prst="roundRect">
            <a:avLst/>
          </a:prstGeom>
          <a:solidFill>
            <a:srgbClr val="C00000">
              <a:alpha val="85000"/>
            </a:srgb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smtClean="0">
                <a:solidFill>
                  <a:srgbClr val="FFFF00"/>
                </a:solidFill>
                <a:latin typeface="Antique Olive" pitchFamily="34" charset="0"/>
              </a:rPr>
              <a:t>Guararema / Biritiba </a:t>
            </a:r>
            <a:endParaRPr lang="pt-BR" sz="1400" b="1" dirty="0">
              <a:solidFill>
                <a:srgbClr val="FFFF00"/>
              </a:solidFill>
              <a:latin typeface="Antique Olive" pitchFamily="34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i="1" smtClean="0">
                <a:solidFill>
                  <a:srgbClr val="FFFFFF"/>
                </a:solidFill>
                <a:latin typeface="Antique Olive" pitchFamily="34" charset="0"/>
              </a:rPr>
              <a:t>Qmax: 5,00 m³/s</a:t>
            </a:r>
            <a:endParaRPr lang="pt-BR" sz="1200" b="1" i="1" dirty="0">
              <a:solidFill>
                <a:srgbClr val="FFFFFF"/>
              </a:solidFill>
              <a:latin typeface="Antique Olive" pitchFamily="34" charset="0"/>
            </a:endParaRPr>
          </a:p>
        </p:txBody>
      </p:sp>
      <p:sp>
        <p:nvSpPr>
          <p:cNvPr id="22" name="Retângulo de cantos arredondados 21">
            <a:hlinkClick r:id="rId7" action="ppaction://hlinksldjump"/>
          </p:cNvPr>
          <p:cNvSpPr>
            <a:spLocks/>
          </p:cNvSpPr>
          <p:nvPr/>
        </p:nvSpPr>
        <p:spPr bwMode="auto">
          <a:xfrm>
            <a:off x="4926748" y="3733923"/>
            <a:ext cx="1044000" cy="648000"/>
          </a:xfrm>
          <a:prstGeom prst="roundRect">
            <a:avLst/>
          </a:prstGeom>
          <a:solidFill>
            <a:schemeClr val="tx1">
              <a:alpha val="0"/>
            </a:schemeClr>
          </a:solidFill>
          <a:ln w="25400" cap="flat" cmpd="sng" algn="ctr">
            <a:noFill/>
            <a:prstDash val="dash"/>
            <a:round/>
            <a:headEnd type="none" w="med" len="med"/>
            <a:tailEnd type="none" w="med" len="med"/>
          </a:ln>
          <a:effectLst>
            <a:outerShdw blurRad="203200" dist="2032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balanced" dir="t"/>
          </a:scene3d>
          <a:sp3d extrusionH="63500">
            <a:bevelT w="88900" h="127000"/>
            <a:bevelB w="127000" h="127000"/>
          </a:sp3d>
        </p:spPr>
        <p:txBody>
          <a:bodyPr lIns="90000" tIns="46800" rIns="90000" bIns="46800" anchor="ctr">
            <a:spAutoFit/>
          </a:bodyPr>
          <a:lstStyle/>
          <a:p>
            <a:pPr algn="ctr">
              <a:defRPr/>
            </a:pPr>
            <a:endParaRPr lang="pt-BR"/>
          </a:p>
        </p:txBody>
      </p:sp>
      <p:sp>
        <p:nvSpPr>
          <p:cNvPr id="23" name="Retângulo de cantos arredondados 22">
            <a:hlinkClick r:id="rId4" action="ppaction://hlinksldjump"/>
          </p:cNvPr>
          <p:cNvSpPr/>
          <p:nvPr/>
        </p:nvSpPr>
        <p:spPr bwMode="auto">
          <a:xfrm>
            <a:off x="5212501" y="4395905"/>
            <a:ext cx="828000" cy="720000"/>
          </a:xfrm>
          <a:prstGeom prst="roundRect">
            <a:avLst/>
          </a:prstGeom>
          <a:solidFill>
            <a:schemeClr val="tx1">
              <a:alpha val="0"/>
            </a:schemeClr>
          </a:solidFill>
          <a:ln w="25400" cap="flat" cmpd="sng" algn="ctr">
            <a:noFill/>
            <a:prstDash val="dash"/>
            <a:round/>
            <a:headEnd type="none" w="med" len="med"/>
            <a:tailEnd type="none" w="med" len="med"/>
          </a:ln>
          <a:effectLst>
            <a:outerShdw blurRad="203200" dist="2032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balanced" dir="t"/>
          </a:scene3d>
          <a:sp3d extrusionH="63500">
            <a:bevelT w="88900" h="127000"/>
            <a:bevelB w="127000" h="127000"/>
          </a:sp3d>
        </p:spPr>
        <p:txBody>
          <a:bodyPr wrap="none" lIns="90000" tIns="46800" rIns="90000" bIns="46800" anchor="ctr">
            <a:spAutoFit/>
          </a:bodyPr>
          <a:lstStyle/>
          <a:p>
            <a:pPr algn="ctr">
              <a:defRPr/>
            </a:pPr>
            <a:endParaRPr lang="pt-BR"/>
          </a:p>
        </p:txBody>
      </p:sp>
      <p:cxnSp>
        <p:nvCxnSpPr>
          <p:cNvPr id="28" name="Conector de seta reta 22"/>
          <p:cNvCxnSpPr>
            <a:cxnSpLocks noChangeShapeType="1"/>
            <a:stCxn id="29" idx="2"/>
          </p:cNvCxnSpPr>
          <p:nvPr/>
        </p:nvCxnSpPr>
        <p:spPr bwMode="auto">
          <a:xfrm>
            <a:off x="1322388" y="3757613"/>
            <a:ext cx="9525" cy="392112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none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CaixaDeTexto 28"/>
          <p:cNvSpPr txBox="1"/>
          <p:nvPr/>
        </p:nvSpPr>
        <p:spPr bwMode="auto">
          <a:xfrm>
            <a:off x="107950" y="3213100"/>
            <a:ext cx="2428875" cy="544513"/>
          </a:xfrm>
          <a:prstGeom prst="roundRect">
            <a:avLst/>
          </a:prstGeom>
          <a:solidFill>
            <a:srgbClr val="C00000">
              <a:alpha val="85000"/>
            </a:srgb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smtClean="0">
                <a:solidFill>
                  <a:srgbClr val="FFFF00"/>
                </a:solidFill>
                <a:latin typeface="Antique Olive" pitchFamily="34" charset="0"/>
              </a:rPr>
              <a:t>Jurumirim-ETA Cotia</a:t>
            </a:r>
            <a:endParaRPr lang="pt-BR" sz="1400" b="1" dirty="0">
              <a:solidFill>
                <a:srgbClr val="FFFF00"/>
              </a:solidFill>
              <a:latin typeface="Antique Olive" pitchFamily="34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i="1" smtClean="0">
                <a:latin typeface="Antique Olive" pitchFamily="34" charset="0"/>
              </a:rPr>
              <a:t>Qmax: 14,00 m³/s</a:t>
            </a:r>
            <a:endParaRPr lang="pt-BR" sz="1200" b="1" i="1" dirty="0">
              <a:latin typeface="Antique Olive" pitchFamily="34" charset="0"/>
            </a:endParaRPr>
          </a:p>
        </p:txBody>
      </p:sp>
      <p:cxnSp>
        <p:nvCxnSpPr>
          <p:cNvPr id="32" name="Conector de seta reta 24"/>
          <p:cNvCxnSpPr>
            <a:cxnSpLocks noChangeShapeType="1"/>
            <a:stCxn id="34" idx="0"/>
          </p:cNvCxnSpPr>
          <p:nvPr/>
        </p:nvCxnSpPr>
        <p:spPr bwMode="auto">
          <a:xfrm flipV="1">
            <a:off x="1727994" y="4000910"/>
            <a:ext cx="986632" cy="1115508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none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" name="CaixaDeTexto 33"/>
          <p:cNvSpPr txBox="1"/>
          <p:nvPr/>
        </p:nvSpPr>
        <p:spPr bwMode="auto">
          <a:xfrm>
            <a:off x="107950" y="5116418"/>
            <a:ext cx="3240088" cy="783193"/>
          </a:xfrm>
          <a:prstGeom prst="roundRect">
            <a:avLst/>
          </a:prstGeom>
          <a:solidFill>
            <a:srgbClr val="124288">
              <a:alpha val="85000"/>
            </a:srgb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pt-BR"/>
            </a:defPPr>
            <a:lvl1pPr algn="ctr">
              <a:spcBef>
                <a:spcPts val="0"/>
              </a:spcBef>
              <a:spcAft>
                <a:spcPts val="0"/>
              </a:spcAft>
              <a:defRPr sz="1400" b="1">
                <a:solidFill>
                  <a:srgbClr val="FFFF00"/>
                </a:solidFill>
                <a:latin typeface="Antique Olive" pitchFamily="34" charset="0"/>
              </a:defRPr>
            </a:lvl1pPr>
          </a:lstStyle>
          <a:p>
            <a:r>
              <a:rPr lang="pt-BR" err="1" smtClean="0"/>
              <a:t>Sarapuí</a:t>
            </a:r>
            <a:r>
              <a:rPr lang="pt-BR" smtClean="0"/>
              <a:t>-</a:t>
            </a:r>
            <a:r>
              <a:rPr lang="pt-BR" err="1" smtClean="0"/>
              <a:t>Sorocaba-Salto-Res</a:t>
            </a:r>
            <a:r>
              <a:rPr lang="pt-BR" smtClean="0"/>
              <a:t>. Piraí-Indaiatuba</a:t>
            </a:r>
            <a:endParaRPr lang="pt-BR" dirty="0" smtClean="0"/>
          </a:p>
          <a:p>
            <a:r>
              <a:rPr lang="pt-BR" sz="1200" i="1" smtClean="0">
                <a:solidFill>
                  <a:srgbClr val="FFFFFF"/>
                </a:solidFill>
              </a:rPr>
              <a:t>Qmax: 1,35 m³/s</a:t>
            </a:r>
            <a:endParaRPr lang="pt-BR" sz="1200" i="1" dirty="0">
              <a:solidFill>
                <a:srgbClr val="FFFFFF"/>
              </a:solidFill>
            </a:endParaRPr>
          </a:p>
        </p:txBody>
      </p:sp>
      <p:cxnSp>
        <p:nvCxnSpPr>
          <p:cNvPr id="39" name="Conector de seta reta 25"/>
          <p:cNvCxnSpPr>
            <a:cxnSpLocks noChangeShapeType="1"/>
            <a:stCxn id="40" idx="3"/>
          </p:cNvCxnSpPr>
          <p:nvPr/>
        </p:nvCxnSpPr>
        <p:spPr bwMode="auto">
          <a:xfrm>
            <a:off x="2714626" y="2405271"/>
            <a:ext cx="1548764" cy="2086719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none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0" name="CaixaDeTexto 39"/>
          <p:cNvSpPr txBox="1"/>
          <p:nvPr/>
        </p:nvSpPr>
        <p:spPr bwMode="auto">
          <a:xfrm>
            <a:off x="61912" y="2132856"/>
            <a:ext cx="2652714" cy="544830"/>
          </a:xfrm>
          <a:prstGeom prst="roundRect">
            <a:avLst/>
          </a:prstGeom>
          <a:solidFill>
            <a:srgbClr val="124288">
              <a:alpha val="85000"/>
            </a:srgb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pt-BR"/>
            </a:defPPr>
            <a:lvl1pPr algn="ctr">
              <a:spcBef>
                <a:spcPts val="0"/>
              </a:spcBef>
              <a:spcAft>
                <a:spcPts val="0"/>
              </a:spcAft>
              <a:defRPr sz="1400" b="1">
                <a:solidFill>
                  <a:srgbClr val="FFFF00"/>
                </a:solidFill>
                <a:latin typeface="Antique Olive" pitchFamily="34" charset="0"/>
              </a:defRPr>
            </a:lvl1pPr>
          </a:lstStyle>
          <a:p>
            <a:r>
              <a:rPr lang="pt-BR" err="1" smtClean="0"/>
              <a:t>Res</a:t>
            </a:r>
            <a:r>
              <a:rPr lang="pt-BR" smtClean="0"/>
              <a:t>. Cabreúva-Barueri</a:t>
            </a:r>
            <a:endParaRPr lang="pt-BR" dirty="0"/>
          </a:p>
          <a:p>
            <a:pPr>
              <a:defRPr/>
            </a:pPr>
            <a:r>
              <a:rPr lang="pt-BR" sz="1200" i="1" smtClean="0">
                <a:solidFill>
                  <a:schemeClr val="lt1"/>
                </a:solidFill>
              </a:rPr>
              <a:t>Incluso na  Jurumirim-ETA Cotia</a:t>
            </a:r>
            <a:endParaRPr lang="pt-BR" sz="1200" i="1" dirty="0">
              <a:solidFill>
                <a:schemeClr val="lt1"/>
              </a:solidFill>
            </a:endParaRPr>
          </a:p>
        </p:txBody>
      </p:sp>
      <p:pic>
        <p:nvPicPr>
          <p:cNvPr id="36" name="Imagem 35" descr="imagem_arranjo_jurumirim.jp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1762" y="3838394"/>
            <a:ext cx="3382390" cy="1157776"/>
          </a:xfrm>
          <a:prstGeom prst="roundRect">
            <a:avLst>
              <a:gd name="adj" fmla="val 16667"/>
            </a:avLst>
          </a:prstGeom>
          <a:solidFill>
            <a:schemeClr val="tx1">
              <a:alpha val="65000"/>
            </a:schemeClr>
          </a:solidFill>
          <a:ln>
            <a:solidFill>
              <a:srgbClr val="FFC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7" name="Retângulo de cantos arredondados 36">
            <a:hlinkClick r:id="rId8" action="ppaction://hlinksldjump"/>
          </p:cNvPr>
          <p:cNvSpPr/>
          <p:nvPr/>
        </p:nvSpPr>
        <p:spPr bwMode="auto">
          <a:xfrm>
            <a:off x="1171251" y="3809110"/>
            <a:ext cx="3474000" cy="1224000"/>
          </a:xfrm>
          <a:prstGeom prst="roundRect">
            <a:avLst/>
          </a:prstGeom>
          <a:solidFill>
            <a:schemeClr val="tx1">
              <a:alpha val="0"/>
            </a:schemeClr>
          </a:solidFill>
          <a:ln w="25400" cap="flat" cmpd="sng" algn="ctr">
            <a:noFill/>
            <a:prstDash val="dash"/>
            <a:round/>
            <a:headEnd type="none" w="med" len="med"/>
            <a:tailEnd type="none" w="med" len="med"/>
          </a:ln>
          <a:effectLst>
            <a:outerShdw blurRad="203200" dist="2032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balanced" dir="t"/>
          </a:scene3d>
          <a:sp3d extrusionH="63500">
            <a:bevelT w="88900" h="127000"/>
            <a:bevelB w="127000" h="127000"/>
          </a:sp3d>
        </p:spPr>
        <p:txBody>
          <a:bodyPr wrap="none" lIns="90000" tIns="46800" rIns="90000" bIns="46800" anchor="ctr">
            <a:spAutoFit/>
          </a:bodyPr>
          <a:lstStyle/>
          <a:p>
            <a:pPr algn="ctr">
              <a:defRPr/>
            </a:pPr>
            <a:endParaRPr lang="pt-BR"/>
          </a:p>
        </p:txBody>
      </p:sp>
      <p:sp>
        <p:nvSpPr>
          <p:cNvPr id="21" name="Seta para a esquerda 20">
            <a:hlinkClick r:id="rId10" action="ppaction://hlinksldjump"/>
          </p:cNvPr>
          <p:cNvSpPr/>
          <p:nvPr/>
        </p:nvSpPr>
        <p:spPr bwMode="auto">
          <a:xfrm>
            <a:off x="10435" y="1484313"/>
            <a:ext cx="460345" cy="336262"/>
          </a:xfrm>
          <a:prstGeom prst="leftArrow">
            <a:avLst/>
          </a:prstGeom>
          <a:solidFill>
            <a:schemeClr val="accent4">
              <a:lumMod val="10000"/>
              <a:alpha val="85000"/>
            </a:schemeClr>
          </a:solidFill>
          <a:ln w="25400"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t-BR" sz="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Voltar</a:t>
            </a:r>
            <a:endParaRPr lang="pt-BR" sz="9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631752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Imagem 3" descr="fundo novo carlos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16221" y="1525793"/>
            <a:ext cx="7686158" cy="53018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54" name="Conector de seta reta 33"/>
          <p:cNvCxnSpPr>
            <a:cxnSpLocks noChangeShapeType="1"/>
            <a:stCxn id="55" idx="1"/>
          </p:cNvCxnSpPr>
          <p:nvPr/>
        </p:nvCxnSpPr>
        <p:spPr bwMode="auto">
          <a:xfrm flipH="1">
            <a:off x="4214816" y="3084577"/>
            <a:ext cx="1293809" cy="1273111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none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7" name="Título 3"/>
          <p:cNvSpPr txBox="1">
            <a:spLocks/>
          </p:cNvSpPr>
          <p:nvPr/>
        </p:nvSpPr>
        <p:spPr bwMode="auto">
          <a:xfrm>
            <a:off x="0" y="857250"/>
            <a:ext cx="9144000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pt-BR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Arranjo 8</a:t>
            </a:r>
            <a:endParaRPr lang="pt-BR" sz="3200" b="1" dirty="0"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cxnSp>
        <p:nvCxnSpPr>
          <p:cNvPr id="26" name="Conector de seta reta 41"/>
          <p:cNvCxnSpPr>
            <a:cxnSpLocks noChangeShapeType="1"/>
            <a:stCxn id="60" idx="1"/>
          </p:cNvCxnSpPr>
          <p:nvPr/>
        </p:nvCxnSpPr>
        <p:spPr bwMode="auto">
          <a:xfrm flipH="1">
            <a:off x="5422249" y="3797185"/>
            <a:ext cx="1177926" cy="223043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none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1" name="Imagem 30" descr="imagem_arranjo_jurumirim.jp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8401" y="3780970"/>
            <a:ext cx="957942" cy="576943"/>
          </a:xfrm>
          <a:prstGeom prst="roundRect">
            <a:avLst>
              <a:gd name="adj" fmla="val 16667"/>
            </a:avLst>
          </a:prstGeom>
          <a:solidFill>
            <a:schemeClr val="tx1">
              <a:alpha val="65000"/>
            </a:schemeClr>
          </a:solidFill>
          <a:ln>
            <a:solidFill>
              <a:srgbClr val="FFC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0" name="CaixaDeTexto 59"/>
          <p:cNvSpPr txBox="1"/>
          <p:nvPr/>
        </p:nvSpPr>
        <p:spPr bwMode="auto">
          <a:xfrm>
            <a:off x="6600175" y="3524928"/>
            <a:ext cx="2087563" cy="544513"/>
          </a:xfrm>
          <a:prstGeom prst="roundRect">
            <a:avLst/>
          </a:prstGeom>
          <a:solidFill>
            <a:srgbClr val="C00000">
              <a:alpha val="85000"/>
            </a:srgb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dirty="0" err="1" smtClean="0">
                <a:solidFill>
                  <a:srgbClr val="FFFF00"/>
                </a:solidFill>
                <a:latin typeface="Antique Olive" pitchFamily="34" charset="0"/>
              </a:rPr>
              <a:t>Jaguari</a:t>
            </a:r>
            <a:r>
              <a:rPr lang="pt-BR" sz="1400" b="1" dirty="0" smtClean="0">
                <a:solidFill>
                  <a:srgbClr val="FFFF00"/>
                </a:solidFill>
                <a:latin typeface="Antique Olive" pitchFamily="34" charset="0"/>
              </a:rPr>
              <a:t> / Atibainha </a:t>
            </a:r>
            <a:endParaRPr lang="pt-BR" sz="1400" b="1" dirty="0">
              <a:solidFill>
                <a:srgbClr val="FFFF00"/>
              </a:solidFill>
              <a:latin typeface="Antique Olive" pitchFamily="34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i="1" dirty="0" err="1" smtClean="0">
                <a:solidFill>
                  <a:srgbClr val="FFFFFF"/>
                </a:solidFill>
                <a:latin typeface="Antique Olive" pitchFamily="34" charset="0"/>
              </a:rPr>
              <a:t>Qmax</a:t>
            </a:r>
            <a:r>
              <a:rPr lang="pt-BR" sz="1200" b="1" i="1" dirty="0" smtClean="0">
                <a:solidFill>
                  <a:srgbClr val="FFFFFF"/>
                </a:solidFill>
                <a:latin typeface="Antique Olive" pitchFamily="34" charset="0"/>
              </a:rPr>
              <a:t>: 2,00 m³/s</a:t>
            </a:r>
            <a:endParaRPr lang="pt-BR" sz="1200" b="1" i="1" dirty="0">
              <a:solidFill>
                <a:srgbClr val="FFFFFF"/>
              </a:solidFill>
              <a:latin typeface="Antique Olive" pitchFamily="34" charset="0"/>
            </a:endParaRPr>
          </a:p>
        </p:txBody>
      </p:sp>
      <p:sp>
        <p:nvSpPr>
          <p:cNvPr id="22" name="Retângulo de cantos arredondados 21">
            <a:hlinkClick r:id="rId6" action="ppaction://hlinksldjump"/>
          </p:cNvPr>
          <p:cNvSpPr>
            <a:spLocks/>
          </p:cNvSpPr>
          <p:nvPr/>
        </p:nvSpPr>
        <p:spPr bwMode="auto">
          <a:xfrm>
            <a:off x="4926748" y="3733923"/>
            <a:ext cx="1044000" cy="648000"/>
          </a:xfrm>
          <a:prstGeom prst="roundRect">
            <a:avLst/>
          </a:prstGeom>
          <a:solidFill>
            <a:schemeClr val="tx1">
              <a:alpha val="0"/>
            </a:schemeClr>
          </a:solidFill>
          <a:ln w="25400" cap="flat" cmpd="sng" algn="ctr">
            <a:noFill/>
            <a:prstDash val="dash"/>
            <a:round/>
            <a:headEnd type="none" w="med" len="med"/>
            <a:tailEnd type="none" w="med" len="med"/>
          </a:ln>
          <a:effectLst>
            <a:outerShdw blurRad="203200" dist="2032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balanced" dir="t"/>
          </a:scene3d>
          <a:sp3d extrusionH="63500">
            <a:bevelT w="88900" h="127000"/>
            <a:bevelB w="127000" h="127000"/>
          </a:sp3d>
        </p:spPr>
        <p:txBody>
          <a:bodyPr lIns="90000" tIns="46800" rIns="90000" bIns="46800" anchor="ctr">
            <a:spAutoFit/>
          </a:bodyPr>
          <a:lstStyle/>
          <a:p>
            <a:pPr algn="ctr">
              <a:defRPr/>
            </a:pPr>
            <a:endParaRPr lang="pt-BR"/>
          </a:p>
        </p:txBody>
      </p:sp>
      <p:cxnSp>
        <p:nvCxnSpPr>
          <p:cNvPr id="39" name="Conector de seta reta 25"/>
          <p:cNvCxnSpPr>
            <a:cxnSpLocks noChangeShapeType="1"/>
            <a:stCxn id="40" idx="3"/>
          </p:cNvCxnSpPr>
          <p:nvPr/>
        </p:nvCxnSpPr>
        <p:spPr bwMode="auto">
          <a:xfrm>
            <a:off x="2760664" y="2521347"/>
            <a:ext cx="1811338" cy="907653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none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0" name="CaixaDeTexto 39"/>
          <p:cNvSpPr txBox="1"/>
          <p:nvPr/>
        </p:nvSpPr>
        <p:spPr bwMode="auto">
          <a:xfrm>
            <a:off x="107950" y="2129750"/>
            <a:ext cx="2652714" cy="783193"/>
          </a:xfrm>
          <a:prstGeom prst="roundRect">
            <a:avLst/>
          </a:prstGeom>
          <a:solidFill>
            <a:srgbClr val="124288">
              <a:alpha val="85000"/>
            </a:srgb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pt-BR"/>
            </a:defPPr>
            <a:lvl1pPr algn="ctr">
              <a:spcBef>
                <a:spcPts val="0"/>
              </a:spcBef>
              <a:spcAft>
                <a:spcPts val="0"/>
              </a:spcAft>
              <a:defRPr sz="1400" b="1">
                <a:solidFill>
                  <a:srgbClr val="FFFF00"/>
                </a:solidFill>
                <a:latin typeface="Antique Olive" pitchFamily="34" charset="0"/>
              </a:defRPr>
            </a:lvl1pPr>
          </a:lstStyle>
          <a:p>
            <a:r>
              <a:rPr lang="pt-BR" dirty="0"/>
              <a:t>Barragem Pedreira - Rio Atibaia - Rio Jundiaí</a:t>
            </a:r>
          </a:p>
          <a:p>
            <a:pPr>
              <a:defRPr/>
            </a:pPr>
            <a:r>
              <a:rPr lang="pt-BR" sz="1200" i="1" dirty="0" err="1">
                <a:solidFill>
                  <a:schemeClr val="lt1"/>
                </a:solidFill>
              </a:rPr>
              <a:t>Qmax</a:t>
            </a:r>
            <a:r>
              <a:rPr lang="pt-BR" sz="1200" i="1" dirty="0">
                <a:solidFill>
                  <a:schemeClr val="lt1"/>
                </a:solidFill>
              </a:rPr>
              <a:t>: </a:t>
            </a:r>
            <a:r>
              <a:rPr lang="pt-BR" sz="1200" i="1" dirty="0" smtClean="0">
                <a:solidFill>
                  <a:schemeClr val="lt1"/>
                </a:solidFill>
              </a:rPr>
              <a:t>3,0 </a:t>
            </a:r>
            <a:r>
              <a:rPr lang="pt-BR" sz="1200" i="1" dirty="0">
                <a:solidFill>
                  <a:schemeClr val="lt1"/>
                </a:solidFill>
              </a:rPr>
              <a:t>m³/s</a:t>
            </a:r>
          </a:p>
        </p:txBody>
      </p:sp>
      <p:cxnSp>
        <p:nvCxnSpPr>
          <p:cNvPr id="46" name="Conector de seta reta 51"/>
          <p:cNvCxnSpPr>
            <a:cxnSpLocks noChangeShapeType="1"/>
          </p:cNvCxnSpPr>
          <p:nvPr/>
        </p:nvCxnSpPr>
        <p:spPr bwMode="auto">
          <a:xfrm flipH="1" flipV="1">
            <a:off x="5000625" y="5143502"/>
            <a:ext cx="1033246" cy="1147126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none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7" name="CaixaDeTexto 46"/>
          <p:cNvSpPr txBox="1"/>
          <p:nvPr/>
        </p:nvSpPr>
        <p:spPr bwMode="auto">
          <a:xfrm>
            <a:off x="6033871" y="6018213"/>
            <a:ext cx="3002180" cy="544830"/>
          </a:xfrm>
          <a:prstGeom prst="roundRect">
            <a:avLst/>
          </a:prstGeom>
          <a:solidFill>
            <a:srgbClr val="124288">
              <a:alpha val="85000"/>
            </a:srgb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dirty="0" smtClean="0">
                <a:solidFill>
                  <a:srgbClr val="FFFF00"/>
                </a:solidFill>
                <a:latin typeface="Antique Olive" pitchFamily="34" charset="0"/>
              </a:rPr>
              <a:t>Braço do Rio Pequeno - Billings</a:t>
            </a:r>
            <a:endParaRPr lang="pt-BR" sz="1400" b="1" dirty="0">
              <a:solidFill>
                <a:srgbClr val="FFFF00"/>
              </a:solidFill>
              <a:latin typeface="Antique Olive" pitchFamily="34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i="1" dirty="0" err="1" smtClean="0">
                <a:latin typeface="Antique Olive" pitchFamily="34" charset="0"/>
              </a:rPr>
              <a:t>Qmax</a:t>
            </a:r>
            <a:r>
              <a:rPr lang="pt-BR" sz="1200" b="1" i="1" dirty="0" smtClean="0">
                <a:latin typeface="Antique Olive" pitchFamily="34" charset="0"/>
              </a:rPr>
              <a:t>: </a:t>
            </a:r>
            <a:r>
              <a:rPr lang="pt-BR" sz="1200" b="1" i="1" dirty="0" smtClean="0">
                <a:solidFill>
                  <a:schemeClr val="tx1"/>
                </a:solidFill>
                <a:latin typeface="Antique Olive" pitchFamily="34" charset="0"/>
              </a:rPr>
              <a:t>3,00 m³/s</a:t>
            </a:r>
            <a:endParaRPr lang="pt-BR" sz="1200" b="1" i="1" dirty="0">
              <a:solidFill>
                <a:schemeClr val="tx1"/>
              </a:solidFill>
              <a:latin typeface="Antique Olive" pitchFamily="34" charset="0"/>
            </a:endParaRPr>
          </a:p>
        </p:txBody>
      </p:sp>
      <p:cxnSp>
        <p:nvCxnSpPr>
          <p:cNvPr id="48" name="Conector de seta reta 20"/>
          <p:cNvCxnSpPr>
            <a:cxnSpLocks noChangeShapeType="1"/>
            <a:stCxn id="51" idx="1"/>
          </p:cNvCxnSpPr>
          <p:nvPr/>
        </p:nvCxnSpPr>
        <p:spPr bwMode="auto">
          <a:xfrm flipH="1">
            <a:off x="4572002" y="2424907"/>
            <a:ext cx="936622" cy="1158081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none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9" name="Conector de seta reta 20"/>
          <p:cNvCxnSpPr>
            <a:cxnSpLocks noChangeShapeType="1"/>
            <a:stCxn id="50" idx="1"/>
          </p:cNvCxnSpPr>
          <p:nvPr/>
        </p:nvCxnSpPr>
        <p:spPr bwMode="auto">
          <a:xfrm flipH="1">
            <a:off x="4572002" y="1756569"/>
            <a:ext cx="936622" cy="1529556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none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0" name="CaixaDeTexto 49"/>
          <p:cNvSpPr txBox="1"/>
          <p:nvPr/>
        </p:nvSpPr>
        <p:spPr bwMode="auto">
          <a:xfrm>
            <a:off x="5508624" y="1484313"/>
            <a:ext cx="2312987" cy="544512"/>
          </a:xfrm>
          <a:prstGeom prst="roundRect">
            <a:avLst/>
          </a:prstGeom>
          <a:solidFill>
            <a:srgbClr val="124288">
              <a:alpha val="85000"/>
            </a:srgb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smtClean="0">
                <a:solidFill>
                  <a:srgbClr val="FFFF00"/>
                </a:solidFill>
                <a:latin typeface="Antique Olive" pitchFamily="34" charset="0"/>
              </a:rPr>
              <a:t>Res. Duas Pontes</a:t>
            </a:r>
            <a:endParaRPr lang="pt-BR" sz="1400" b="1" dirty="0">
              <a:solidFill>
                <a:srgbClr val="FFFF00"/>
              </a:solidFill>
              <a:latin typeface="Antique Olive" pitchFamily="34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i="1" smtClean="0">
                <a:latin typeface="Antique Olive" pitchFamily="34" charset="0"/>
              </a:rPr>
              <a:t>Vol. Útil: 56,44 Mm³</a:t>
            </a:r>
            <a:endParaRPr lang="pt-BR" sz="1200" b="1" dirty="0">
              <a:solidFill>
                <a:srgbClr val="FFFF00"/>
              </a:solidFill>
              <a:latin typeface="Antique Olive" pitchFamily="34" charset="0"/>
            </a:endParaRPr>
          </a:p>
        </p:txBody>
      </p:sp>
      <p:sp>
        <p:nvSpPr>
          <p:cNvPr id="51" name="CaixaDeTexto 50"/>
          <p:cNvSpPr txBox="1"/>
          <p:nvPr/>
        </p:nvSpPr>
        <p:spPr bwMode="auto">
          <a:xfrm>
            <a:off x="5508624" y="2152650"/>
            <a:ext cx="2312987" cy="544513"/>
          </a:xfrm>
          <a:prstGeom prst="roundRect">
            <a:avLst/>
          </a:prstGeom>
          <a:solidFill>
            <a:srgbClr val="124288">
              <a:alpha val="85000"/>
            </a:srgb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err="1" smtClean="0">
                <a:solidFill>
                  <a:srgbClr val="FFFF00"/>
                </a:solidFill>
                <a:latin typeface="Antique Olive" pitchFamily="34" charset="0"/>
              </a:rPr>
              <a:t>Res</a:t>
            </a:r>
            <a:r>
              <a:rPr lang="pt-BR" sz="1400" b="1" smtClean="0">
                <a:solidFill>
                  <a:srgbClr val="FFFF00"/>
                </a:solidFill>
                <a:latin typeface="Antique Olive" pitchFamily="34" charset="0"/>
              </a:rPr>
              <a:t>. Pedreira</a:t>
            </a:r>
            <a:endParaRPr lang="pt-BR" sz="1400" b="1" dirty="0">
              <a:solidFill>
                <a:srgbClr val="FFFF00"/>
              </a:solidFill>
              <a:latin typeface="Antique Olive" pitchFamily="34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i="1" smtClean="0">
                <a:solidFill>
                  <a:srgbClr val="FFFFFF"/>
                </a:solidFill>
                <a:latin typeface="Antique Olive" pitchFamily="34" charset="0"/>
              </a:rPr>
              <a:t>Vol. Útil: 41,76 Mm</a:t>
            </a:r>
            <a:r>
              <a:rPr lang="pt-BR" sz="1200" b="1" smtClean="0">
                <a:solidFill>
                  <a:srgbClr val="FFFFFF"/>
                </a:solidFill>
                <a:latin typeface="Antique Olive" pitchFamily="34" charset="0"/>
              </a:rPr>
              <a:t>³</a:t>
            </a:r>
            <a:endParaRPr lang="pt-BR" sz="1200" b="1" dirty="0">
              <a:solidFill>
                <a:srgbClr val="FFFF00"/>
              </a:solidFill>
              <a:latin typeface="Antique Olive" pitchFamily="34" charset="0"/>
            </a:endParaRPr>
          </a:p>
        </p:txBody>
      </p:sp>
      <p:sp>
        <p:nvSpPr>
          <p:cNvPr id="55" name="CaixaDeTexto 54"/>
          <p:cNvSpPr txBox="1"/>
          <p:nvPr/>
        </p:nvSpPr>
        <p:spPr bwMode="auto">
          <a:xfrm>
            <a:off x="5508625" y="2812162"/>
            <a:ext cx="2312987" cy="544830"/>
          </a:xfrm>
          <a:prstGeom prst="roundRect">
            <a:avLst/>
          </a:prstGeom>
          <a:solidFill>
            <a:srgbClr val="124288">
              <a:alpha val="85000"/>
            </a:srgb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err="1" smtClean="0">
                <a:solidFill>
                  <a:srgbClr val="FFFF00"/>
                </a:solidFill>
                <a:latin typeface="Antique Olive" pitchFamily="34" charset="0"/>
              </a:rPr>
              <a:t>Barr</a:t>
            </a:r>
            <a:r>
              <a:rPr lang="pt-BR" sz="1400" b="1" smtClean="0">
                <a:solidFill>
                  <a:srgbClr val="FFFF00"/>
                </a:solidFill>
                <a:latin typeface="Antique Olive" pitchFamily="34" charset="0"/>
              </a:rPr>
              <a:t>. Jundiuvira-Piraí</a:t>
            </a:r>
            <a:endParaRPr lang="pt-BR" sz="1400" b="1" dirty="0">
              <a:solidFill>
                <a:srgbClr val="FFFF00"/>
              </a:solidFill>
              <a:latin typeface="Antique Olive" pitchFamily="34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i="1" smtClean="0">
                <a:solidFill>
                  <a:srgbClr val="FFFFFF"/>
                </a:solidFill>
                <a:latin typeface="Antique Olive" pitchFamily="34" charset="0"/>
              </a:rPr>
              <a:t>Vol. Útil: 3,10 Mm</a:t>
            </a:r>
            <a:r>
              <a:rPr lang="pt-BR" sz="1200" b="1" smtClean="0">
                <a:solidFill>
                  <a:srgbClr val="FFFFFF"/>
                </a:solidFill>
                <a:latin typeface="Antique Olive" pitchFamily="34" charset="0"/>
              </a:rPr>
              <a:t>³</a:t>
            </a:r>
            <a:endParaRPr lang="pt-BR" sz="1200" b="1" dirty="0">
              <a:solidFill>
                <a:srgbClr val="FFFF00"/>
              </a:solidFill>
              <a:latin typeface="Antique Olive" pitchFamily="34" charset="0"/>
            </a:endParaRPr>
          </a:p>
        </p:txBody>
      </p:sp>
      <p:cxnSp>
        <p:nvCxnSpPr>
          <p:cNvPr id="56" name="Conector de seta reta 47"/>
          <p:cNvCxnSpPr>
            <a:cxnSpLocks noChangeShapeType="1"/>
            <a:stCxn id="58" idx="1"/>
          </p:cNvCxnSpPr>
          <p:nvPr/>
        </p:nvCxnSpPr>
        <p:spPr bwMode="auto">
          <a:xfrm rot="10800000">
            <a:off x="5715000" y="5072063"/>
            <a:ext cx="892175" cy="230187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none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8" name="CaixaDeTexto 57"/>
          <p:cNvSpPr txBox="1"/>
          <p:nvPr/>
        </p:nvSpPr>
        <p:spPr bwMode="auto">
          <a:xfrm>
            <a:off x="6607175" y="5029200"/>
            <a:ext cx="2428875" cy="544513"/>
          </a:xfrm>
          <a:prstGeom prst="roundRect">
            <a:avLst/>
          </a:prstGeom>
          <a:solidFill>
            <a:srgbClr val="C00000">
              <a:alpha val="85000"/>
            </a:srgb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smtClean="0">
                <a:solidFill>
                  <a:srgbClr val="FFFF00"/>
                </a:solidFill>
                <a:latin typeface="Antique Olive" pitchFamily="34" charset="0"/>
              </a:rPr>
              <a:t>Itatinga / Itapanhaú</a:t>
            </a:r>
            <a:endParaRPr lang="pt-BR" sz="1400" b="1" dirty="0">
              <a:solidFill>
                <a:srgbClr val="FFFF00"/>
              </a:solidFill>
              <a:latin typeface="Antique Olive" pitchFamily="34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i="1" smtClean="0">
                <a:latin typeface="Antique Olive" pitchFamily="34" charset="0"/>
              </a:rPr>
              <a:t>Qmax: </a:t>
            </a:r>
            <a:r>
              <a:rPr lang="pt-BR" sz="1200" b="1" i="1" smtClean="0">
                <a:solidFill>
                  <a:schemeClr val="tx1"/>
                </a:solidFill>
                <a:latin typeface="Antique Olive" pitchFamily="34" charset="0"/>
              </a:rPr>
              <a:t>4,90 m³/s</a:t>
            </a:r>
            <a:endParaRPr lang="pt-BR" sz="1200" b="1" i="1" dirty="0">
              <a:solidFill>
                <a:schemeClr val="tx1"/>
              </a:solidFill>
              <a:latin typeface="Antique Olive" pitchFamily="34" charset="0"/>
            </a:endParaRPr>
          </a:p>
        </p:txBody>
      </p:sp>
      <p:pic>
        <p:nvPicPr>
          <p:cNvPr id="59" name="Imagem 58" descr="itatinga_itapanhau.jp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8835" y="4561764"/>
            <a:ext cx="895035" cy="720000"/>
          </a:xfrm>
          <a:prstGeom prst="roundRect">
            <a:avLst>
              <a:gd name="adj" fmla="val 16667"/>
            </a:avLst>
          </a:prstGeom>
          <a:solidFill>
            <a:schemeClr val="tx1">
              <a:alpha val="65000"/>
            </a:schemeClr>
          </a:solidFill>
          <a:ln>
            <a:solidFill>
              <a:srgbClr val="FFC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1" name="Retângulo de cantos arredondados 60">
            <a:hlinkClick r:id="rId7" action="ppaction://hlinksldjump"/>
          </p:cNvPr>
          <p:cNvSpPr/>
          <p:nvPr/>
        </p:nvSpPr>
        <p:spPr bwMode="auto">
          <a:xfrm>
            <a:off x="5059684" y="4520184"/>
            <a:ext cx="972000" cy="828000"/>
          </a:xfrm>
          <a:prstGeom prst="roundRect">
            <a:avLst/>
          </a:prstGeom>
          <a:solidFill>
            <a:schemeClr val="tx1">
              <a:alpha val="0"/>
            </a:schemeClr>
          </a:solidFill>
          <a:ln w="25400" cap="flat" cmpd="sng" algn="ctr">
            <a:noFill/>
            <a:prstDash val="dash"/>
            <a:round/>
            <a:headEnd type="none" w="med" len="med"/>
            <a:tailEnd type="none" w="med" len="med"/>
          </a:ln>
          <a:effectLst>
            <a:outerShdw blurRad="203200" dist="2032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balanced" dir="t"/>
          </a:scene3d>
          <a:sp3d extrusionH="63500">
            <a:bevelT w="88900" h="127000"/>
            <a:bevelB w="127000" h="127000"/>
          </a:sp3d>
        </p:spPr>
        <p:txBody>
          <a:bodyPr wrap="none" lIns="90000" tIns="46800" rIns="90000" bIns="46800" anchor="ctr">
            <a:spAutoFit/>
          </a:bodyPr>
          <a:lstStyle/>
          <a:p>
            <a:pPr algn="ctr">
              <a:defRPr/>
            </a:pPr>
            <a:endParaRPr lang="pt-BR"/>
          </a:p>
        </p:txBody>
      </p:sp>
      <p:cxnSp>
        <p:nvCxnSpPr>
          <p:cNvPr id="63" name="Conector de seta reta 22"/>
          <p:cNvCxnSpPr>
            <a:cxnSpLocks noChangeShapeType="1"/>
            <a:stCxn id="64" idx="3"/>
          </p:cNvCxnSpPr>
          <p:nvPr/>
        </p:nvCxnSpPr>
        <p:spPr bwMode="auto">
          <a:xfrm flipV="1">
            <a:off x="3059832" y="5084764"/>
            <a:ext cx="864468" cy="200976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none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4" name="CaixaDeTexto 63"/>
          <p:cNvSpPr txBox="1"/>
          <p:nvPr/>
        </p:nvSpPr>
        <p:spPr bwMode="auto">
          <a:xfrm>
            <a:off x="107950" y="5013325"/>
            <a:ext cx="2951882" cy="544830"/>
          </a:xfrm>
          <a:prstGeom prst="roundRect">
            <a:avLst/>
          </a:prstGeom>
          <a:solidFill>
            <a:srgbClr val="124288">
              <a:alpha val="85000"/>
            </a:srgb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pt-BR"/>
            </a:defPPr>
            <a:lvl1pPr algn="ctr">
              <a:spcBef>
                <a:spcPts val="0"/>
              </a:spcBef>
              <a:spcAft>
                <a:spcPts val="0"/>
              </a:spcAft>
              <a:defRPr sz="1400" b="1">
                <a:solidFill>
                  <a:srgbClr val="FFFF00"/>
                </a:solidFill>
                <a:latin typeface="Antique Olive" pitchFamily="34" charset="0"/>
              </a:defRPr>
            </a:lvl1pPr>
          </a:lstStyle>
          <a:p>
            <a:r>
              <a:rPr lang="pt-BR" dirty="0" smtClean="0"/>
              <a:t>Alto Juquiá (França–ETA Cotia</a:t>
            </a:r>
            <a:r>
              <a:rPr lang="pt-BR" dirty="0"/>
              <a:t>)</a:t>
            </a:r>
          </a:p>
          <a:p>
            <a:pPr>
              <a:defRPr/>
            </a:pPr>
            <a:r>
              <a:rPr lang="pt-BR" sz="1200" i="1" dirty="0" err="1" smtClean="0">
                <a:solidFill>
                  <a:schemeClr val="lt1"/>
                </a:solidFill>
              </a:rPr>
              <a:t>Qmax</a:t>
            </a:r>
            <a:r>
              <a:rPr lang="pt-BR" sz="1200" i="1" dirty="0" smtClean="0">
                <a:solidFill>
                  <a:schemeClr val="lt1"/>
                </a:solidFill>
              </a:rPr>
              <a:t>: 15,00 m³/s</a:t>
            </a:r>
            <a:endParaRPr lang="pt-BR" sz="1200" i="1" dirty="0">
              <a:solidFill>
                <a:schemeClr val="lt1"/>
              </a:solidFill>
            </a:endParaRPr>
          </a:p>
        </p:txBody>
      </p:sp>
      <p:sp>
        <p:nvSpPr>
          <p:cNvPr id="65" name="Seta para a esquerda 64">
            <a:hlinkClick r:id="rId9" action="ppaction://hlinksldjump"/>
          </p:cNvPr>
          <p:cNvSpPr/>
          <p:nvPr/>
        </p:nvSpPr>
        <p:spPr bwMode="auto">
          <a:xfrm>
            <a:off x="10435" y="1484313"/>
            <a:ext cx="460345" cy="336262"/>
          </a:xfrm>
          <a:prstGeom prst="leftArrow">
            <a:avLst/>
          </a:prstGeom>
          <a:solidFill>
            <a:schemeClr val="accent4">
              <a:lumMod val="10000"/>
              <a:alpha val="85000"/>
            </a:schemeClr>
          </a:solidFill>
          <a:ln w="25400"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t-BR" sz="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Voltar</a:t>
            </a:r>
            <a:endParaRPr lang="pt-BR" sz="9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805165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941483" y="1577808"/>
            <a:ext cx="7602375" cy="50981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" name="CaixaDeTexto 18"/>
          <p:cNvSpPr txBox="1"/>
          <p:nvPr/>
        </p:nvSpPr>
        <p:spPr>
          <a:xfrm>
            <a:off x="35496" y="6091215"/>
            <a:ext cx="6912768" cy="584775"/>
          </a:xfrm>
          <a:prstGeom prst="rect">
            <a:avLst/>
          </a:prstGeom>
          <a:gradFill>
            <a:gsLst>
              <a:gs pos="0">
                <a:schemeClr val="accent3">
                  <a:shade val="51000"/>
                  <a:satMod val="130000"/>
                  <a:alpha val="75000"/>
                </a:schemeClr>
              </a:gs>
              <a:gs pos="80000">
                <a:schemeClr val="accent3">
                  <a:shade val="93000"/>
                  <a:satMod val="130000"/>
                  <a:alpha val="75000"/>
                </a:schemeClr>
              </a:gs>
              <a:gs pos="100000">
                <a:schemeClr val="accent3">
                  <a:shade val="94000"/>
                  <a:satMod val="135000"/>
                  <a:alpha val="48000"/>
                </a:schemeClr>
              </a:gs>
            </a:gsLst>
          </a:gradFill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pt-BR"/>
            </a:defPPr>
            <a:lvl2pPr marL="0" lvl="1" algn="ctr" defTabSz="893763">
              <a:defRPr sz="1600" b="1">
                <a:solidFill>
                  <a:schemeClr val="accent4">
                    <a:lumMod val="10000"/>
                  </a:schemeClr>
                </a:solidFill>
              </a:defRPr>
            </a:lvl2pPr>
          </a:lstStyle>
          <a:p>
            <a:pPr lvl="1">
              <a:defRPr/>
            </a:pPr>
            <a:r>
              <a:rPr lang="pt-BR" dirty="0"/>
              <a:t>A dependência funcional entre as infraestruturas é mais importante do que os limites de fronteira da </a:t>
            </a:r>
            <a:r>
              <a:rPr lang="pt-BR" dirty="0" err="1"/>
              <a:t>Macrometrópole</a:t>
            </a:r>
            <a:endParaRPr lang="pt-BR" dirty="0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792163"/>
            <a:ext cx="9144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0" hangingPunct="0">
              <a:defRPr/>
            </a:pPr>
            <a:r>
              <a:rPr lang="pt-BR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Caracterização da área de estudo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tângulo 8"/>
          <p:cNvSpPr/>
          <p:nvPr/>
        </p:nvSpPr>
        <p:spPr bwMode="auto">
          <a:xfrm>
            <a:off x="35496" y="1577808"/>
            <a:ext cx="4529058" cy="371513"/>
          </a:xfrm>
          <a:prstGeom prst="rect">
            <a:avLst/>
          </a:prstGeom>
          <a:gradFill>
            <a:gsLst>
              <a:gs pos="0">
                <a:schemeClr val="accent3">
                  <a:shade val="51000"/>
                  <a:satMod val="130000"/>
                  <a:alpha val="75000"/>
                </a:schemeClr>
              </a:gs>
              <a:gs pos="80000">
                <a:schemeClr val="accent3">
                  <a:shade val="93000"/>
                  <a:satMod val="130000"/>
                  <a:alpha val="75000"/>
                </a:schemeClr>
              </a:gs>
              <a:gs pos="100000">
                <a:schemeClr val="accent3">
                  <a:shade val="94000"/>
                  <a:satMod val="135000"/>
                  <a:alpha val="48000"/>
                </a:schemeClr>
              </a:gs>
            </a:gsLst>
          </a:gradFill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35496" y="1570872"/>
            <a:ext cx="4536503" cy="338554"/>
          </a:xfrm>
          <a:prstGeom prst="rect">
            <a:avLst/>
          </a:prstGeom>
          <a:gradFill>
            <a:gsLst>
              <a:gs pos="0">
                <a:schemeClr val="accent3">
                  <a:shade val="51000"/>
                  <a:satMod val="130000"/>
                  <a:alpha val="75000"/>
                </a:schemeClr>
              </a:gs>
              <a:gs pos="80000">
                <a:schemeClr val="accent3">
                  <a:shade val="93000"/>
                  <a:satMod val="130000"/>
                  <a:alpha val="75000"/>
                </a:schemeClr>
              </a:gs>
              <a:gs pos="100000">
                <a:schemeClr val="accent3">
                  <a:shade val="94000"/>
                  <a:satMod val="135000"/>
                  <a:alpha val="48000"/>
                </a:schemeClr>
              </a:gs>
            </a:gsLst>
          </a:gradFill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pt-BR"/>
            </a:defPPr>
            <a:lvl2pPr marL="0" lvl="1" algn="ctr" defTabSz="893763">
              <a:defRPr sz="1600" b="1">
                <a:solidFill>
                  <a:schemeClr val="accent4">
                    <a:lumMod val="10000"/>
                  </a:schemeClr>
                </a:solidFill>
              </a:defRPr>
            </a:lvl2pPr>
          </a:lstStyle>
          <a:p>
            <a:pPr lvl="1">
              <a:defRPr/>
            </a:pPr>
            <a:r>
              <a:rPr lang="pt-BR" dirty="0"/>
              <a:t>As Regiões Metropolitanas se </a:t>
            </a:r>
            <a:r>
              <a:rPr lang="pt-BR" dirty="0" err="1" smtClean="0"/>
              <a:t>conurbaram</a:t>
            </a:r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342020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Imagem 3" descr="fundo novo carlos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16221" y="1525793"/>
            <a:ext cx="7686158" cy="53018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54" name="Conector de seta reta 33"/>
          <p:cNvCxnSpPr>
            <a:cxnSpLocks noChangeShapeType="1"/>
            <a:stCxn id="55" idx="1"/>
          </p:cNvCxnSpPr>
          <p:nvPr/>
        </p:nvCxnSpPr>
        <p:spPr bwMode="auto">
          <a:xfrm flipH="1">
            <a:off x="4214816" y="3084577"/>
            <a:ext cx="1293809" cy="1273111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none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7" name="Título 3"/>
          <p:cNvSpPr txBox="1">
            <a:spLocks/>
          </p:cNvSpPr>
          <p:nvPr/>
        </p:nvSpPr>
        <p:spPr bwMode="auto">
          <a:xfrm>
            <a:off x="0" y="857250"/>
            <a:ext cx="9144000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pt-BR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Arranjo 9</a:t>
            </a:r>
            <a:endParaRPr lang="pt-BR" sz="3200" b="1" dirty="0"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cxnSp>
        <p:nvCxnSpPr>
          <p:cNvPr id="28" name="Conector de seta reta 22"/>
          <p:cNvCxnSpPr>
            <a:cxnSpLocks noChangeShapeType="1"/>
            <a:stCxn id="29" idx="2"/>
          </p:cNvCxnSpPr>
          <p:nvPr/>
        </p:nvCxnSpPr>
        <p:spPr bwMode="auto">
          <a:xfrm>
            <a:off x="1322388" y="3757613"/>
            <a:ext cx="9525" cy="392112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none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CaixaDeTexto 28"/>
          <p:cNvSpPr txBox="1"/>
          <p:nvPr/>
        </p:nvSpPr>
        <p:spPr bwMode="auto">
          <a:xfrm>
            <a:off x="107950" y="3213100"/>
            <a:ext cx="2428875" cy="544513"/>
          </a:xfrm>
          <a:prstGeom prst="roundRect">
            <a:avLst/>
          </a:prstGeom>
          <a:solidFill>
            <a:srgbClr val="C00000">
              <a:alpha val="85000"/>
            </a:srgb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dirty="0" err="1" smtClean="0">
                <a:solidFill>
                  <a:srgbClr val="FFFF00"/>
                </a:solidFill>
                <a:latin typeface="Antique Olive" pitchFamily="34" charset="0"/>
              </a:rPr>
              <a:t>Jurumirim</a:t>
            </a:r>
            <a:r>
              <a:rPr lang="pt-BR" sz="1400" b="1" dirty="0" smtClean="0">
                <a:solidFill>
                  <a:srgbClr val="FFFF00"/>
                </a:solidFill>
                <a:latin typeface="Antique Olive" pitchFamily="34" charset="0"/>
              </a:rPr>
              <a:t>-ETA Cotia</a:t>
            </a:r>
            <a:endParaRPr lang="pt-BR" sz="1400" b="1" dirty="0">
              <a:solidFill>
                <a:srgbClr val="FFFF00"/>
              </a:solidFill>
              <a:latin typeface="Antique Olive" pitchFamily="34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i="1" dirty="0" err="1" smtClean="0">
                <a:latin typeface="Antique Olive" pitchFamily="34" charset="0"/>
              </a:rPr>
              <a:t>Qmax</a:t>
            </a:r>
            <a:r>
              <a:rPr lang="pt-BR" sz="1200" b="1" i="1" dirty="0" smtClean="0">
                <a:latin typeface="Antique Olive" pitchFamily="34" charset="0"/>
              </a:rPr>
              <a:t>: 13,00 m³/s</a:t>
            </a:r>
            <a:endParaRPr lang="pt-BR" sz="1200" b="1" i="1" dirty="0">
              <a:latin typeface="Antique Olive" pitchFamily="34" charset="0"/>
            </a:endParaRPr>
          </a:p>
        </p:txBody>
      </p:sp>
      <p:pic>
        <p:nvPicPr>
          <p:cNvPr id="36" name="Imagem 35" descr="imagem_arranjo_jurumirim.jp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1762" y="3838394"/>
            <a:ext cx="3382390" cy="1157776"/>
          </a:xfrm>
          <a:prstGeom prst="roundRect">
            <a:avLst>
              <a:gd name="adj" fmla="val 16667"/>
            </a:avLst>
          </a:prstGeom>
          <a:solidFill>
            <a:schemeClr val="tx1">
              <a:alpha val="65000"/>
            </a:schemeClr>
          </a:solidFill>
          <a:ln>
            <a:solidFill>
              <a:srgbClr val="FFC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7" name="Retângulo de cantos arredondados 36">
            <a:hlinkClick r:id="rId4" action="ppaction://hlinksldjump"/>
          </p:cNvPr>
          <p:cNvSpPr/>
          <p:nvPr/>
        </p:nvSpPr>
        <p:spPr bwMode="auto">
          <a:xfrm>
            <a:off x="1171251" y="3809110"/>
            <a:ext cx="3474000" cy="1224000"/>
          </a:xfrm>
          <a:prstGeom prst="roundRect">
            <a:avLst/>
          </a:prstGeom>
          <a:solidFill>
            <a:schemeClr val="tx1">
              <a:alpha val="0"/>
            </a:schemeClr>
          </a:solidFill>
          <a:ln w="25400" cap="flat" cmpd="sng" algn="ctr">
            <a:noFill/>
            <a:prstDash val="dash"/>
            <a:round/>
            <a:headEnd type="none" w="med" len="med"/>
            <a:tailEnd type="none" w="med" len="med"/>
          </a:ln>
          <a:effectLst>
            <a:outerShdw blurRad="203200" dist="2032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balanced" dir="t"/>
          </a:scene3d>
          <a:sp3d extrusionH="63500">
            <a:bevelT w="88900" h="127000"/>
            <a:bevelB w="127000" h="127000"/>
          </a:sp3d>
        </p:spPr>
        <p:txBody>
          <a:bodyPr wrap="none" lIns="90000" tIns="46800" rIns="90000" bIns="46800" anchor="ctr">
            <a:spAutoFit/>
          </a:bodyPr>
          <a:lstStyle/>
          <a:p>
            <a:pPr algn="ctr">
              <a:defRPr/>
            </a:pPr>
            <a:endParaRPr lang="pt-BR"/>
          </a:p>
        </p:txBody>
      </p:sp>
      <p:cxnSp>
        <p:nvCxnSpPr>
          <p:cNvPr id="46" name="Conector de seta reta 51"/>
          <p:cNvCxnSpPr>
            <a:cxnSpLocks noChangeShapeType="1"/>
          </p:cNvCxnSpPr>
          <p:nvPr/>
        </p:nvCxnSpPr>
        <p:spPr bwMode="auto">
          <a:xfrm flipH="1" flipV="1">
            <a:off x="5000625" y="5143502"/>
            <a:ext cx="1033246" cy="1147126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none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7" name="CaixaDeTexto 46"/>
          <p:cNvSpPr txBox="1"/>
          <p:nvPr/>
        </p:nvSpPr>
        <p:spPr bwMode="auto">
          <a:xfrm>
            <a:off x="6033871" y="6018213"/>
            <a:ext cx="3002180" cy="544830"/>
          </a:xfrm>
          <a:prstGeom prst="roundRect">
            <a:avLst/>
          </a:prstGeom>
          <a:solidFill>
            <a:srgbClr val="124288">
              <a:alpha val="85000"/>
            </a:srgb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dirty="0" smtClean="0">
                <a:solidFill>
                  <a:srgbClr val="FFFF00"/>
                </a:solidFill>
                <a:latin typeface="Antique Olive" pitchFamily="34" charset="0"/>
              </a:rPr>
              <a:t>Braço do Rio Pequeno - Billings</a:t>
            </a:r>
            <a:endParaRPr lang="pt-BR" sz="1400" b="1" dirty="0">
              <a:solidFill>
                <a:srgbClr val="FFFF00"/>
              </a:solidFill>
              <a:latin typeface="Antique Olive" pitchFamily="34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i="1" dirty="0" err="1" smtClean="0">
                <a:latin typeface="Antique Olive" pitchFamily="34" charset="0"/>
              </a:rPr>
              <a:t>Qmax</a:t>
            </a:r>
            <a:r>
              <a:rPr lang="pt-BR" sz="1200" b="1" i="1" dirty="0" smtClean="0">
                <a:latin typeface="Antique Olive" pitchFamily="34" charset="0"/>
              </a:rPr>
              <a:t>: </a:t>
            </a:r>
            <a:r>
              <a:rPr lang="pt-BR" sz="1200" b="1" i="1" dirty="0" smtClean="0">
                <a:solidFill>
                  <a:schemeClr val="tx1"/>
                </a:solidFill>
                <a:latin typeface="Antique Olive" pitchFamily="34" charset="0"/>
              </a:rPr>
              <a:t>3,00 m³/s</a:t>
            </a:r>
            <a:endParaRPr lang="pt-BR" sz="1200" b="1" i="1" dirty="0">
              <a:solidFill>
                <a:schemeClr val="tx1"/>
              </a:solidFill>
              <a:latin typeface="Antique Olive" pitchFamily="34" charset="0"/>
            </a:endParaRPr>
          </a:p>
        </p:txBody>
      </p:sp>
      <p:cxnSp>
        <p:nvCxnSpPr>
          <p:cNvPr id="48" name="Conector de seta reta 20"/>
          <p:cNvCxnSpPr>
            <a:cxnSpLocks noChangeShapeType="1"/>
            <a:stCxn id="51" idx="1"/>
          </p:cNvCxnSpPr>
          <p:nvPr/>
        </p:nvCxnSpPr>
        <p:spPr bwMode="auto">
          <a:xfrm flipH="1">
            <a:off x="4572002" y="2424907"/>
            <a:ext cx="936622" cy="1158081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none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9" name="Conector de seta reta 20"/>
          <p:cNvCxnSpPr>
            <a:cxnSpLocks noChangeShapeType="1"/>
            <a:stCxn id="50" idx="1"/>
          </p:cNvCxnSpPr>
          <p:nvPr/>
        </p:nvCxnSpPr>
        <p:spPr bwMode="auto">
          <a:xfrm flipH="1">
            <a:off x="4572002" y="1756569"/>
            <a:ext cx="936622" cy="1529556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none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0" name="CaixaDeTexto 49"/>
          <p:cNvSpPr txBox="1"/>
          <p:nvPr/>
        </p:nvSpPr>
        <p:spPr bwMode="auto">
          <a:xfrm>
            <a:off x="5508624" y="1484313"/>
            <a:ext cx="2312987" cy="544512"/>
          </a:xfrm>
          <a:prstGeom prst="roundRect">
            <a:avLst/>
          </a:prstGeom>
          <a:solidFill>
            <a:srgbClr val="124288">
              <a:alpha val="85000"/>
            </a:srgb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smtClean="0">
                <a:solidFill>
                  <a:srgbClr val="FFFF00"/>
                </a:solidFill>
                <a:latin typeface="Antique Olive" pitchFamily="34" charset="0"/>
              </a:rPr>
              <a:t>Res. Duas Pontes</a:t>
            </a:r>
            <a:endParaRPr lang="pt-BR" sz="1400" b="1" dirty="0">
              <a:solidFill>
                <a:srgbClr val="FFFF00"/>
              </a:solidFill>
              <a:latin typeface="Antique Olive" pitchFamily="34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i="1" smtClean="0">
                <a:latin typeface="Antique Olive" pitchFamily="34" charset="0"/>
              </a:rPr>
              <a:t>Vol. Útil: 56,44 Mm³</a:t>
            </a:r>
            <a:endParaRPr lang="pt-BR" sz="1200" b="1" dirty="0">
              <a:solidFill>
                <a:srgbClr val="FFFF00"/>
              </a:solidFill>
              <a:latin typeface="Antique Olive" pitchFamily="34" charset="0"/>
            </a:endParaRPr>
          </a:p>
        </p:txBody>
      </p:sp>
      <p:sp>
        <p:nvSpPr>
          <p:cNvPr id="51" name="CaixaDeTexto 50"/>
          <p:cNvSpPr txBox="1"/>
          <p:nvPr/>
        </p:nvSpPr>
        <p:spPr bwMode="auto">
          <a:xfrm>
            <a:off x="5508624" y="2152650"/>
            <a:ext cx="2312987" cy="544513"/>
          </a:xfrm>
          <a:prstGeom prst="roundRect">
            <a:avLst/>
          </a:prstGeom>
          <a:solidFill>
            <a:srgbClr val="124288">
              <a:alpha val="85000"/>
            </a:srgb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err="1" smtClean="0">
                <a:solidFill>
                  <a:srgbClr val="FFFF00"/>
                </a:solidFill>
                <a:latin typeface="Antique Olive" pitchFamily="34" charset="0"/>
              </a:rPr>
              <a:t>Res</a:t>
            </a:r>
            <a:r>
              <a:rPr lang="pt-BR" sz="1400" b="1" smtClean="0">
                <a:solidFill>
                  <a:srgbClr val="FFFF00"/>
                </a:solidFill>
                <a:latin typeface="Antique Olive" pitchFamily="34" charset="0"/>
              </a:rPr>
              <a:t>. Pedreira</a:t>
            </a:r>
            <a:endParaRPr lang="pt-BR" sz="1400" b="1" dirty="0">
              <a:solidFill>
                <a:srgbClr val="FFFF00"/>
              </a:solidFill>
              <a:latin typeface="Antique Olive" pitchFamily="34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i="1" smtClean="0">
                <a:solidFill>
                  <a:srgbClr val="FFFFFF"/>
                </a:solidFill>
                <a:latin typeface="Antique Olive" pitchFamily="34" charset="0"/>
              </a:rPr>
              <a:t>Vol. Útil: 41,76 Mm</a:t>
            </a:r>
            <a:r>
              <a:rPr lang="pt-BR" sz="1200" b="1" smtClean="0">
                <a:solidFill>
                  <a:srgbClr val="FFFFFF"/>
                </a:solidFill>
                <a:latin typeface="Antique Olive" pitchFamily="34" charset="0"/>
              </a:rPr>
              <a:t>³</a:t>
            </a:r>
            <a:endParaRPr lang="pt-BR" sz="1200" b="1" dirty="0">
              <a:solidFill>
                <a:srgbClr val="FFFF00"/>
              </a:solidFill>
              <a:latin typeface="Antique Olive" pitchFamily="34" charset="0"/>
            </a:endParaRPr>
          </a:p>
        </p:txBody>
      </p:sp>
      <p:sp>
        <p:nvSpPr>
          <p:cNvPr id="55" name="CaixaDeTexto 54"/>
          <p:cNvSpPr txBox="1"/>
          <p:nvPr/>
        </p:nvSpPr>
        <p:spPr bwMode="auto">
          <a:xfrm>
            <a:off x="5508625" y="2812162"/>
            <a:ext cx="2312987" cy="544830"/>
          </a:xfrm>
          <a:prstGeom prst="roundRect">
            <a:avLst/>
          </a:prstGeom>
          <a:solidFill>
            <a:srgbClr val="124288">
              <a:alpha val="85000"/>
            </a:srgb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err="1" smtClean="0">
                <a:solidFill>
                  <a:srgbClr val="FFFF00"/>
                </a:solidFill>
                <a:latin typeface="Antique Olive" pitchFamily="34" charset="0"/>
              </a:rPr>
              <a:t>Barr</a:t>
            </a:r>
            <a:r>
              <a:rPr lang="pt-BR" sz="1400" b="1" smtClean="0">
                <a:solidFill>
                  <a:srgbClr val="FFFF00"/>
                </a:solidFill>
                <a:latin typeface="Antique Olive" pitchFamily="34" charset="0"/>
              </a:rPr>
              <a:t>. Jundiuvira-Piraí</a:t>
            </a:r>
            <a:endParaRPr lang="pt-BR" sz="1400" b="1" dirty="0">
              <a:solidFill>
                <a:srgbClr val="FFFF00"/>
              </a:solidFill>
              <a:latin typeface="Antique Olive" pitchFamily="34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i="1" smtClean="0">
                <a:solidFill>
                  <a:srgbClr val="FFFFFF"/>
                </a:solidFill>
                <a:latin typeface="Antique Olive" pitchFamily="34" charset="0"/>
              </a:rPr>
              <a:t>Vol. Útil: 3,10 Mm</a:t>
            </a:r>
            <a:r>
              <a:rPr lang="pt-BR" sz="1200" b="1" smtClean="0">
                <a:solidFill>
                  <a:srgbClr val="FFFFFF"/>
                </a:solidFill>
                <a:latin typeface="Antique Olive" pitchFamily="34" charset="0"/>
              </a:rPr>
              <a:t>³</a:t>
            </a:r>
            <a:endParaRPr lang="pt-BR" sz="1200" b="1" dirty="0">
              <a:solidFill>
                <a:srgbClr val="FFFF00"/>
              </a:solidFill>
              <a:latin typeface="Antique Olive" pitchFamily="34" charset="0"/>
            </a:endParaRPr>
          </a:p>
        </p:txBody>
      </p:sp>
      <p:cxnSp>
        <p:nvCxnSpPr>
          <p:cNvPr id="32" name="Conector de seta reta 47"/>
          <p:cNvCxnSpPr>
            <a:cxnSpLocks noChangeShapeType="1"/>
            <a:stCxn id="33" idx="1"/>
          </p:cNvCxnSpPr>
          <p:nvPr/>
        </p:nvCxnSpPr>
        <p:spPr bwMode="auto">
          <a:xfrm rot="10800000">
            <a:off x="5715000" y="5072063"/>
            <a:ext cx="892175" cy="230187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none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CaixaDeTexto 32"/>
          <p:cNvSpPr txBox="1"/>
          <p:nvPr/>
        </p:nvSpPr>
        <p:spPr bwMode="auto">
          <a:xfrm>
            <a:off x="6607175" y="5029200"/>
            <a:ext cx="2428875" cy="544513"/>
          </a:xfrm>
          <a:prstGeom prst="roundRect">
            <a:avLst/>
          </a:prstGeom>
          <a:solidFill>
            <a:srgbClr val="C00000">
              <a:alpha val="85000"/>
            </a:srgb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smtClean="0">
                <a:solidFill>
                  <a:srgbClr val="FFFF00"/>
                </a:solidFill>
                <a:latin typeface="Antique Olive" pitchFamily="34" charset="0"/>
              </a:rPr>
              <a:t>Itatinga / Itapanhaú</a:t>
            </a:r>
            <a:endParaRPr lang="pt-BR" sz="1400" b="1" dirty="0">
              <a:solidFill>
                <a:srgbClr val="FFFF00"/>
              </a:solidFill>
              <a:latin typeface="Antique Olive" pitchFamily="34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i="1" smtClean="0">
                <a:latin typeface="Antique Olive" pitchFamily="34" charset="0"/>
              </a:rPr>
              <a:t>Qmax: </a:t>
            </a:r>
            <a:r>
              <a:rPr lang="pt-BR" sz="1200" b="1" i="1" smtClean="0">
                <a:solidFill>
                  <a:schemeClr val="tx1"/>
                </a:solidFill>
                <a:latin typeface="Antique Olive" pitchFamily="34" charset="0"/>
              </a:rPr>
              <a:t>4,90 m³/s</a:t>
            </a:r>
            <a:endParaRPr lang="pt-BR" sz="1200" b="1" i="1" dirty="0">
              <a:solidFill>
                <a:schemeClr val="tx1"/>
              </a:solidFill>
              <a:latin typeface="Antique Olive" pitchFamily="34" charset="0"/>
            </a:endParaRPr>
          </a:p>
        </p:txBody>
      </p:sp>
      <p:pic>
        <p:nvPicPr>
          <p:cNvPr id="34" name="Imagem 33" descr="itatinga_itapanhau.jp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8835" y="4561764"/>
            <a:ext cx="895035" cy="720000"/>
          </a:xfrm>
          <a:prstGeom prst="roundRect">
            <a:avLst>
              <a:gd name="adj" fmla="val 16667"/>
            </a:avLst>
          </a:prstGeom>
          <a:solidFill>
            <a:schemeClr val="tx1">
              <a:alpha val="65000"/>
            </a:schemeClr>
          </a:solidFill>
          <a:ln>
            <a:solidFill>
              <a:srgbClr val="FFC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5" name="Retângulo de cantos arredondados 34">
            <a:hlinkClick r:id="rId6" action="ppaction://hlinksldjump"/>
          </p:cNvPr>
          <p:cNvSpPr/>
          <p:nvPr/>
        </p:nvSpPr>
        <p:spPr bwMode="auto">
          <a:xfrm>
            <a:off x="5059684" y="4520184"/>
            <a:ext cx="972000" cy="828000"/>
          </a:xfrm>
          <a:prstGeom prst="roundRect">
            <a:avLst/>
          </a:prstGeom>
          <a:solidFill>
            <a:schemeClr val="tx1">
              <a:alpha val="0"/>
            </a:schemeClr>
          </a:solidFill>
          <a:ln w="25400" cap="flat" cmpd="sng" algn="ctr">
            <a:noFill/>
            <a:prstDash val="dash"/>
            <a:round/>
            <a:headEnd type="none" w="med" len="med"/>
            <a:tailEnd type="none" w="med" len="med"/>
          </a:ln>
          <a:effectLst>
            <a:outerShdw blurRad="203200" dist="203200" dir="2700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balanced" dir="t"/>
          </a:scene3d>
          <a:sp3d extrusionH="63500">
            <a:bevelT w="88900" h="127000"/>
            <a:bevelB w="127000" h="127000"/>
          </a:sp3d>
        </p:spPr>
        <p:txBody>
          <a:bodyPr wrap="none" lIns="90000" tIns="46800" rIns="90000" bIns="46800" anchor="ctr">
            <a:spAutoFit/>
          </a:bodyPr>
          <a:lstStyle/>
          <a:p>
            <a:pPr algn="ctr">
              <a:defRPr/>
            </a:pPr>
            <a:endParaRPr lang="pt-BR"/>
          </a:p>
        </p:txBody>
      </p:sp>
      <p:cxnSp>
        <p:nvCxnSpPr>
          <p:cNvPr id="38" name="Conector de seta reta 25"/>
          <p:cNvCxnSpPr>
            <a:cxnSpLocks noChangeShapeType="1"/>
            <a:stCxn id="41" idx="3"/>
          </p:cNvCxnSpPr>
          <p:nvPr/>
        </p:nvCxnSpPr>
        <p:spPr bwMode="auto">
          <a:xfrm>
            <a:off x="2760664" y="2521347"/>
            <a:ext cx="1811338" cy="907653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none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1" name="CaixaDeTexto 40"/>
          <p:cNvSpPr txBox="1"/>
          <p:nvPr/>
        </p:nvSpPr>
        <p:spPr bwMode="auto">
          <a:xfrm>
            <a:off x="107950" y="2129750"/>
            <a:ext cx="2652714" cy="783193"/>
          </a:xfrm>
          <a:prstGeom prst="roundRect">
            <a:avLst/>
          </a:prstGeom>
          <a:solidFill>
            <a:srgbClr val="124288">
              <a:alpha val="85000"/>
            </a:srgb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pt-BR"/>
            </a:defPPr>
            <a:lvl1pPr algn="ctr">
              <a:spcBef>
                <a:spcPts val="0"/>
              </a:spcBef>
              <a:spcAft>
                <a:spcPts val="0"/>
              </a:spcAft>
              <a:defRPr sz="1400" b="1">
                <a:solidFill>
                  <a:srgbClr val="FFFF00"/>
                </a:solidFill>
                <a:latin typeface="Antique Olive" pitchFamily="34" charset="0"/>
              </a:defRPr>
            </a:lvl1pPr>
          </a:lstStyle>
          <a:p>
            <a:r>
              <a:rPr lang="pt-BR" dirty="0"/>
              <a:t>Barragem Pedreira - Rio Atibaia - Rio Jundiaí</a:t>
            </a:r>
          </a:p>
          <a:p>
            <a:pPr>
              <a:defRPr/>
            </a:pPr>
            <a:r>
              <a:rPr lang="pt-BR" sz="1200" i="1" dirty="0" err="1">
                <a:solidFill>
                  <a:schemeClr val="lt1"/>
                </a:solidFill>
              </a:rPr>
              <a:t>Qmax</a:t>
            </a:r>
            <a:r>
              <a:rPr lang="pt-BR" sz="1200" i="1" dirty="0">
                <a:solidFill>
                  <a:schemeClr val="lt1"/>
                </a:solidFill>
              </a:rPr>
              <a:t>: </a:t>
            </a:r>
            <a:r>
              <a:rPr lang="pt-BR" sz="1200" i="1" dirty="0" smtClean="0">
                <a:solidFill>
                  <a:schemeClr val="lt1"/>
                </a:solidFill>
              </a:rPr>
              <a:t>3,0 </a:t>
            </a:r>
            <a:r>
              <a:rPr lang="pt-BR" sz="1200" i="1" dirty="0">
                <a:solidFill>
                  <a:schemeClr val="lt1"/>
                </a:solidFill>
              </a:rPr>
              <a:t>m³/s</a:t>
            </a:r>
          </a:p>
        </p:txBody>
      </p:sp>
      <p:cxnSp>
        <p:nvCxnSpPr>
          <p:cNvPr id="42" name="Conector de seta reta 22"/>
          <p:cNvCxnSpPr>
            <a:cxnSpLocks noChangeShapeType="1"/>
            <a:stCxn id="43" idx="3"/>
          </p:cNvCxnSpPr>
          <p:nvPr/>
        </p:nvCxnSpPr>
        <p:spPr bwMode="auto">
          <a:xfrm flipV="1">
            <a:off x="3203848" y="5084767"/>
            <a:ext cx="720452" cy="376074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none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3" name="CaixaDeTexto 42"/>
          <p:cNvSpPr txBox="1"/>
          <p:nvPr/>
        </p:nvSpPr>
        <p:spPr bwMode="auto">
          <a:xfrm>
            <a:off x="107950" y="5188426"/>
            <a:ext cx="3095898" cy="544830"/>
          </a:xfrm>
          <a:prstGeom prst="roundRect">
            <a:avLst/>
          </a:prstGeom>
          <a:solidFill>
            <a:srgbClr val="124288">
              <a:alpha val="85000"/>
            </a:srgb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smtClean="0">
                <a:solidFill>
                  <a:srgbClr val="FFFF00"/>
                </a:solidFill>
                <a:latin typeface="Antique Olive" pitchFamily="34" charset="0"/>
              </a:rPr>
              <a:t>São Lourenço (França–ETA Cotia</a:t>
            </a:r>
            <a:r>
              <a:rPr lang="pt-BR" sz="1400" b="1" dirty="0">
                <a:solidFill>
                  <a:srgbClr val="FFFF00"/>
                </a:solidFill>
                <a:latin typeface="Antique Olive" pitchFamily="34" charset="0"/>
              </a:rPr>
              <a:t>)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i="1" smtClean="0">
                <a:solidFill>
                  <a:srgbClr val="FFFFFF"/>
                </a:solidFill>
                <a:latin typeface="Antique Olive" pitchFamily="34" charset="0"/>
              </a:rPr>
              <a:t>Qmax: 4,70 m³/s</a:t>
            </a:r>
            <a:endParaRPr lang="pt-BR" sz="1200" b="1" i="1" dirty="0">
              <a:solidFill>
                <a:srgbClr val="FFFFFF"/>
              </a:solidFill>
              <a:latin typeface="Antique Olive" pitchFamily="34" charset="0"/>
            </a:endParaRPr>
          </a:p>
        </p:txBody>
      </p:sp>
      <p:sp>
        <p:nvSpPr>
          <p:cNvPr id="52" name="Seta para a esquerda 51">
            <a:hlinkClick r:id="rId8" action="ppaction://hlinksldjump"/>
          </p:cNvPr>
          <p:cNvSpPr/>
          <p:nvPr/>
        </p:nvSpPr>
        <p:spPr bwMode="auto">
          <a:xfrm>
            <a:off x="10435" y="1484313"/>
            <a:ext cx="460345" cy="336262"/>
          </a:xfrm>
          <a:prstGeom prst="leftArrow">
            <a:avLst/>
          </a:prstGeom>
          <a:solidFill>
            <a:schemeClr val="accent4">
              <a:lumMod val="10000"/>
              <a:alpha val="85000"/>
            </a:schemeClr>
          </a:solidFill>
          <a:ln w="25400"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t-BR" sz="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Voltar</a:t>
            </a:r>
            <a:endParaRPr lang="pt-BR" sz="9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803929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3"/>
          <p:cNvSpPr txBox="1">
            <a:spLocks/>
          </p:cNvSpPr>
          <p:nvPr/>
        </p:nvSpPr>
        <p:spPr bwMode="auto">
          <a:xfrm>
            <a:off x="0" y="857250"/>
            <a:ext cx="9144000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pt-BR" sz="32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Jurumirim- ETA Cotia</a:t>
            </a:r>
            <a:endParaRPr lang="pt-BR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  <p:sp>
        <p:nvSpPr>
          <p:cNvPr id="6" name="Seta para a direita listrada 5">
            <a:hlinkClick r:id="rId3" action="ppaction://hlinksldjump" tooltip="Arranjo 2"/>
          </p:cNvPr>
          <p:cNvSpPr/>
          <p:nvPr/>
        </p:nvSpPr>
        <p:spPr bwMode="auto">
          <a:xfrm rot="10800000">
            <a:off x="6588224" y="6013257"/>
            <a:ext cx="2448272" cy="784704"/>
          </a:xfrm>
          <a:prstGeom prst="stripedRightArrow">
            <a:avLst>
              <a:gd name="adj1" fmla="val 46903"/>
              <a:gd name="adj2" fmla="val 71677"/>
            </a:avLst>
          </a:prstGeom>
          <a:solidFill>
            <a:srgbClr val="006E6B"/>
          </a:solidFill>
          <a:ln w="25400" cap="flat" cmpd="sng" algn="ctr">
            <a:solidFill>
              <a:srgbClr val="FFFFFF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90000" tIns="46800" rIns="90000" bIns="4680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6085" name="CaixaDeTexto 9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7020272" y="6220943"/>
            <a:ext cx="312906" cy="369332"/>
          </a:xfrm>
          <a:prstGeom prst="rect">
            <a:avLst/>
          </a:prstGeom>
          <a:solidFill>
            <a:schemeClr val="tx1">
              <a:alpha val="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2</a:t>
            </a:r>
            <a:endParaRPr lang="pt-BR" dirty="0">
              <a:solidFill>
                <a:srgbClr val="FFFFFF"/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28736"/>
            <a:ext cx="9144000" cy="37342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CaixaDeTexto 9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7333178" y="6220943"/>
            <a:ext cx="312906" cy="369332"/>
          </a:xfrm>
          <a:prstGeom prst="rect">
            <a:avLst/>
          </a:prstGeom>
          <a:solidFill>
            <a:schemeClr val="tx1">
              <a:alpha val="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pt-BR"/>
            </a:defPPr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3</a:t>
            </a:r>
            <a:endParaRPr lang="pt-BR" dirty="0"/>
          </a:p>
        </p:txBody>
      </p:sp>
      <p:sp>
        <p:nvSpPr>
          <p:cNvPr id="11" name="CaixaDeTexto 10">
            <a:hlinkClick r:id="rId7" action="ppaction://hlinksldjump"/>
          </p:cNvPr>
          <p:cNvSpPr txBox="1">
            <a:spLocks noChangeArrowheads="1"/>
          </p:cNvSpPr>
          <p:nvPr/>
        </p:nvSpPr>
        <p:spPr bwMode="auto">
          <a:xfrm>
            <a:off x="7646084" y="6220943"/>
            <a:ext cx="312906" cy="369332"/>
          </a:xfrm>
          <a:prstGeom prst="rect">
            <a:avLst/>
          </a:prstGeom>
          <a:solidFill>
            <a:schemeClr val="tx1">
              <a:alpha val="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pt-BR"/>
            </a:defPPr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4</a:t>
            </a:r>
            <a:endParaRPr lang="pt-BR" dirty="0"/>
          </a:p>
        </p:txBody>
      </p:sp>
      <p:sp>
        <p:nvSpPr>
          <p:cNvPr id="12" name="CaixaDeTexto 11">
            <a:hlinkClick r:id="rId8" action="ppaction://hlinksldjump"/>
          </p:cNvPr>
          <p:cNvSpPr txBox="1">
            <a:spLocks noChangeArrowheads="1"/>
          </p:cNvSpPr>
          <p:nvPr/>
        </p:nvSpPr>
        <p:spPr bwMode="auto">
          <a:xfrm>
            <a:off x="7958990" y="6220943"/>
            <a:ext cx="312906" cy="369332"/>
          </a:xfrm>
          <a:prstGeom prst="rect">
            <a:avLst/>
          </a:prstGeom>
          <a:solidFill>
            <a:schemeClr val="tx1">
              <a:alpha val="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pt-BR"/>
            </a:defPPr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5</a:t>
            </a:r>
            <a:endParaRPr lang="pt-BR" dirty="0"/>
          </a:p>
        </p:txBody>
      </p:sp>
      <p:sp>
        <p:nvSpPr>
          <p:cNvPr id="13" name="CaixaDeTexto 12">
            <a:hlinkClick r:id="rId9" action="ppaction://hlinksldjump"/>
          </p:cNvPr>
          <p:cNvSpPr txBox="1">
            <a:spLocks noChangeArrowheads="1"/>
          </p:cNvSpPr>
          <p:nvPr/>
        </p:nvSpPr>
        <p:spPr bwMode="auto">
          <a:xfrm>
            <a:off x="8271896" y="6220943"/>
            <a:ext cx="312906" cy="369332"/>
          </a:xfrm>
          <a:prstGeom prst="rect">
            <a:avLst/>
          </a:prstGeom>
          <a:solidFill>
            <a:schemeClr val="tx1">
              <a:alpha val="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pt-BR"/>
            </a:defPPr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7</a:t>
            </a:r>
            <a:endParaRPr lang="pt-BR" dirty="0"/>
          </a:p>
        </p:txBody>
      </p:sp>
      <p:sp>
        <p:nvSpPr>
          <p:cNvPr id="14" name="CaixaDeTexto 13">
            <a:hlinkClick r:id="rId10" action="ppaction://hlinksldjump"/>
          </p:cNvPr>
          <p:cNvSpPr txBox="1">
            <a:spLocks noChangeArrowheads="1"/>
          </p:cNvSpPr>
          <p:nvPr/>
        </p:nvSpPr>
        <p:spPr bwMode="auto">
          <a:xfrm>
            <a:off x="8518188" y="6228020"/>
            <a:ext cx="312907" cy="369332"/>
          </a:xfrm>
          <a:prstGeom prst="rect">
            <a:avLst/>
          </a:prstGeom>
          <a:solidFill>
            <a:schemeClr val="tx1">
              <a:alpha val="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pt-BR"/>
            </a:defPPr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9</a:t>
            </a:r>
            <a:endParaRPr lang="pt-BR" dirty="0"/>
          </a:p>
        </p:txBody>
      </p:sp>
      <p:sp>
        <p:nvSpPr>
          <p:cNvPr id="15" name="Seta para a esquerda 14">
            <a:hlinkClick r:id="rId11" action="ppaction://hlinksldjump"/>
          </p:cNvPr>
          <p:cNvSpPr/>
          <p:nvPr/>
        </p:nvSpPr>
        <p:spPr bwMode="auto">
          <a:xfrm>
            <a:off x="0" y="1500174"/>
            <a:ext cx="460345" cy="336262"/>
          </a:xfrm>
          <a:prstGeom prst="leftArrow">
            <a:avLst/>
          </a:prstGeom>
          <a:solidFill>
            <a:schemeClr val="accent4">
              <a:lumMod val="10000"/>
              <a:alpha val="85000"/>
            </a:schemeClr>
          </a:solidFill>
          <a:ln w="25400"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t-BR" sz="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Voltar</a:t>
            </a:r>
            <a:endParaRPr lang="pt-BR" sz="9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12" cstate="email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4221088"/>
            <a:ext cx="2088232" cy="25617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3"/>
          <p:cNvSpPr txBox="1">
            <a:spLocks/>
          </p:cNvSpPr>
          <p:nvPr/>
        </p:nvSpPr>
        <p:spPr bwMode="auto">
          <a:xfrm>
            <a:off x="0" y="857250"/>
            <a:ext cx="9144000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pt-BR" sz="32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Itatinga / Itapanhaú</a:t>
            </a:r>
            <a:endParaRPr lang="pt-BR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028" y="1738089"/>
            <a:ext cx="4900092" cy="41810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Seta para a direita listrada 10">
            <a:hlinkClick r:id="rId4" action="ppaction://hlinksldjump" tooltip="Arranjo 2"/>
          </p:cNvPr>
          <p:cNvSpPr/>
          <p:nvPr/>
        </p:nvSpPr>
        <p:spPr bwMode="auto">
          <a:xfrm rot="10800000">
            <a:off x="5868144" y="6013257"/>
            <a:ext cx="3168352" cy="784704"/>
          </a:xfrm>
          <a:prstGeom prst="stripedRightArrow">
            <a:avLst>
              <a:gd name="adj1" fmla="val 46903"/>
              <a:gd name="adj2" fmla="val 71677"/>
            </a:avLst>
          </a:prstGeom>
          <a:solidFill>
            <a:srgbClr val="006E6B"/>
          </a:solidFill>
          <a:ln w="25400" cap="flat" cmpd="sng" algn="ctr">
            <a:solidFill>
              <a:srgbClr val="FFFFFF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90000" tIns="46800" rIns="90000" bIns="4680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CaixaDeTexto 9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6300192" y="6220943"/>
            <a:ext cx="312906" cy="369332"/>
          </a:xfrm>
          <a:prstGeom prst="rect">
            <a:avLst/>
          </a:prstGeom>
          <a:solidFill>
            <a:schemeClr val="tx1">
              <a:alpha val="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1</a:t>
            </a: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13" name="CaixaDeTexto 12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6613098" y="6220943"/>
            <a:ext cx="466795" cy="369332"/>
          </a:xfrm>
          <a:prstGeom prst="rect">
            <a:avLst/>
          </a:prstGeom>
          <a:solidFill>
            <a:schemeClr val="tx1">
              <a:alpha val="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pt-BR"/>
            </a:defPPr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1A</a:t>
            </a:r>
            <a:endParaRPr lang="pt-BR" dirty="0"/>
          </a:p>
        </p:txBody>
      </p:sp>
      <p:sp>
        <p:nvSpPr>
          <p:cNvPr id="14" name="CaixaDeTexto 13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7079893" y="6220943"/>
            <a:ext cx="312906" cy="369332"/>
          </a:xfrm>
          <a:prstGeom prst="rect">
            <a:avLst/>
          </a:prstGeom>
          <a:solidFill>
            <a:schemeClr val="tx1">
              <a:alpha val="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pt-BR"/>
            </a:defPPr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2</a:t>
            </a:r>
            <a:endParaRPr lang="pt-BR" dirty="0"/>
          </a:p>
        </p:txBody>
      </p:sp>
      <p:sp>
        <p:nvSpPr>
          <p:cNvPr id="15" name="CaixaDeTexto 14">
            <a:hlinkClick r:id="rId7" action="ppaction://hlinksldjump"/>
          </p:cNvPr>
          <p:cNvSpPr txBox="1">
            <a:spLocks noChangeArrowheads="1"/>
          </p:cNvSpPr>
          <p:nvPr/>
        </p:nvSpPr>
        <p:spPr bwMode="auto">
          <a:xfrm>
            <a:off x="7392799" y="6220943"/>
            <a:ext cx="312906" cy="369332"/>
          </a:xfrm>
          <a:prstGeom prst="rect">
            <a:avLst/>
          </a:prstGeom>
          <a:solidFill>
            <a:schemeClr val="tx1">
              <a:alpha val="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pt-BR"/>
            </a:defPPr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3</a:t>
            </a:r>
            <a:endParaRPr lang="pt-BR" dirty="0"/>
          </a:p>
        </p:txBody>
      </p:sp>
      <p:sp>
        <p:nvSpPr>
          <p:cNvPr id="16" name="CaixaDeTexto 15">
            <a:hlinkClick r:id="rId8" action="ppaction://hlinksldjump"/>
          </p:cNvPr>
          <p:cNvSpPr txBox="1">
            <a:spLocks noChangeArrowheads="1"/>
          </p:cNvSpPr>
          <p:nvPr/>
        </p:nvSpPr>
        <p:spPr bwMode="auto">
          <a:xfrm>
            <a:off x="7705705" y="6220943"/>
            <a:ext cx="312906" cy="369332"/>
          </a:xfrm>
          <a:prstGeom prst="rect">
            <a:avLst/>
          </a:prstGeom>
          <a:solidFill>
            <a:schemeClr val="tx1">
              <a:alpha val="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pt-BR"/>
            </a:defPPr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4</a:t>
            </a:r>
            <a:endParaRPr lang="pt-BR" dirty="0"/>
          </a:p>
        </p:txBody>
      </p:sp>
      <p:sp>
        <p:nvSpPr>
          <p:cNvPr id="17" name="CaixaDeTexto 16">
            <a:hlinkClick r:id="rId9" action="ppaction://hlinksldjump"/>
          </p:cNvPr>
          <p:cNvSpPr txBox="1">
            <a:spLocks noChangeArrowheads="1"/>
          </p:cNvSpPr>
          <p:nvPr/>
        </p:nvSpPr>
        <p:spPr bwMode="auto">
          <a:xfrm>
            <a:off x="8018611" y="6220943"/>
            <a:ext cx="312906" cy="369332"/>
          </a:xfrm>
          <a:prstGeom prst="rect">
            <a:avLst/>
          </a:prstGeom>
          <a:solidFill>
            <a:schemeClr val="tx1">
              <a:alpha val="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pt-BR"/>
            </a:defPPr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5</a:t>
            </a:r>
            <a:endParaRPr lang="pt-BR" dirty="0"/>
          </a:p>
        </p:txBody>
      </p:sp>
      <p:sp>
        <p:nvSpPr>
          <p:cNvPr id="18" name="CaixaDeTexto 17">
            <a:hlinkClick r:id="rId10" action="ppaction://hlinksldjump"/>
          </p:cNvPr>
          <p:cNvSpPr txBox="1">
            <a:spLocks noChangeArrowheads="1"/>
          </p:cNvSpPr>
          <p:nvPr/>
        </p:nvSpPr>
        <p:spPr bwMode="auto">
          <a:xfrm>
            <a:off x="8316416" y="6220943"/>
            <a:ext cx="312906" cy="369332"/>
          </a:xfrm>
          <a:prstGeom prst="rect">
            <a:avLst/>
          </a:prstGeom>
          <a:solidFill>
            <a:schemeClr val="tx1">
              <a:alpha val="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pt-BR"/>
            </a:defPPr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8</a:t>
            </a:r>
            <a:endParaRPr lang="pt-BR" dirty="0"/>
          </a:p>
        </p:txBody>
      </p:sp>
      <p:sp>
        <p:nvSpPr>
          <p:cNvPr id="19" name="CaixaDeTexto 18">
            <a:hlinkClick r:id="rId11" action="ppaction://hlinksldjump"/>
          </p:cNvPr>
          <p:cNvSpPr txBox="1">
            <a:spLocks noChangeArrowheads="1"/>
          </p:cNvSpPr>
          <p:nvPr/>
        </p:nvSpPr>
        <p:spPr bwMode="auto">
          <a:xfrm>
            <a:off x="8629322" y="6220943"/>
            <a:ext cx="312906" cy="369332"/>
          </a:xfrm>
          <a:prstGeom prst="rect">
            <a:avLst/>
          </a:prstGeom>
          <a:solidFill>
            <a:schemeClr val="tx1">
              <a:alpha val="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pt-BR"/>
            </a:defPPr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9</a:t>
            </a:r>
            <a:endParaRPr lang="pt-BR" dirty="0"/>
          </a:p>
        </p:txBody>
      </p:sp>
      <p:sp>
        <p:nvSpPr>
          <p:cNvPr id="20" name="Seta para a esquerda 19">
            <a:hlinkClick r:id="rId12" action="ppaction://hlinksldjump"/>
          </p:cNvPr>
          <p:cNvSpPr/>
          <p:nvPr/>
        </p:nvSpPr>
        <p:spPr bwMode="auto">
          <a:xfrm>
            <a:off x="10435" y="1484313"/>
            <a:ext cx="460345" cy="336262"/>
          </a:xfrm>
          <a:prstGeom prst="leftArrow">
            <a:avLst/>
          </a:prstGeom>
          <a:solidFill>
            <a:schemeClr val="accent4">
              <a:lumMod val="10000"/>
              <a:alpha val="85000"/>
            </a:schemeClr>
          </a:solidFill>
          <a:ln w="25400"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t-BR" sz="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Voltar</a:t>
            </a:r>
            <a:endParaRPr lang="pt-BR" sz="9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13" cstate="email">
            <a:extLst>
              <a:ext uri="{BEBA8EAE-BF5A-486C-A8C5-ECC9F3942E4B}">
                <a14:imgProps xmlns=""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168" y="2547744"/>
            <a:ext cx="2088232" cy="25617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3"/>
          <p:cNvSpPr txBox="1">
            <a:spLocks/>
          </p:cNvSpPr>
          <p:nvPr/>
        </p:nvSpPr>
        <p:spPr bwMode="auto">
          <a:xfrm>
            <a:off x="0" y="857250"/>
            <a:ext cx="9144000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pt-BR" sz="32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Jaguari / Atibainha</a:t>
            </a:r>
            <a:endParaRPr lang="pt-BR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  <p:sp>
        <p:nvSpPr>
          <p:cNvPr id="15" name="Seta para a direita listrada 14">
            <a:hlinkClick r:id="rId2" action="ppaction://hlinksldjump" tooltip="Arranjo 2"/>
          </p:cNvPr>
          <p:cNvSpPr/>
          <p:nvPr/>
        </p:nvSpPr>
        <p:spPr bwMode="auto">
          <a:xfrm rot="10800000">
            <a:off x="6948264" y="6013257"/>
            <a:ext cx="2088232" cy="784704"/>
          </a:xfrm>
          <a:prstGeom prst="stripedRightArrow">
            <a:avLst>
              <a:gd name="adj1" fmla="val 46903"/>
              <a:gd name="adj2" fmla="val 71677"/>
            </a:avLst>
          </a:prstGeom>
          <a:solidFill>
            <a:srgbClr val="006E6B"/>
          </a:solidFill>
          <a:ln w="25400" cap="flat" cmpd="sng" algn="ctr">
            <a:solidFill>
              <a:srgbClr val="FFFFFF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90000" tIns="46800" rIns="90000" bIns="4680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" name="CaixaDeTexto 9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7380312" y="6220943"/>
            <a:ext cx="312906" cy="369332"/>
          </a:xfrm>
          <a:prstGeom prst="rect">
            <a:avLst/>
          </a:prstGeom>
          <a:solidFill>
            <a:schemeClr val="tx1">
              <a:alpha val="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4</a:t>
            </a: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17" name="CaixaDeTexto 16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7693218" y="6220943"/>
            <a:ext cx="312906" cy="369332"/>
          </a:xfrm>
          <a:prstGeom prst="rect">
            <a:avLst/>
          </a:prstGeom>
          <a:solidFill>
            <a:schemeClr val="tx1">
              <a:alpha val="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pt-BR"/>
            </a:defPPr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5</a:t>
            </a:r>
            <a:endParaRPr lang="pt-BR" dirty="0"/>
          </a:p>
        </p:txBody>
      </p:sp>
      <p:sp>
        <p:nvSpPr>
          <p:cNvPr id="18" name="CaixaDeTexto 17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8006124" y="6220943"/>
            <a:ext cx="312906" cy="369332"/>
          </a:xfrm>
          <a:prstGeom prst="rect">
            <a:avLst/>
          </a:prstGeom>
          <a:solidFill>
            <a:schemeClr val="tx1">
              <a:alpha val="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pt-BR"/>
            </a:defPPr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6</a:t>
            </a:r>
            <a:endParaRPr lang="pt-BR" dirty="0"/>
          </a:p>
        </p:txBody>
      </p:sp>
      <p:sp>
        <p:nvSpPr>
          <p:cNvPr id="19" name="CaixaDeTexto 18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8319030" y="6220943"/>
            <a:ext cx="312906" cy="369332"/>
          </a:xfrm>
          <a:prstGeom prst="rect">
            <a:avLst/>
          </a:prstGeom>
          <a:solidFill>
            <a:schemeClr val="tx1">
              <a:alpha val="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pt-BR"/>
            </a:defPPr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7</a:t>
            </a:r>
            <a:endParaRPr lang="pt-BR" dirty="0"/>
          </a:p>
        </p:txBody>
      </p:sp>
      <p:sp>
        <p:nvSpPr>
          <p:cNvPr id="10" name="CaixaDeTexto 9">
            <a:hlinkClick r:id="rId7" action="ppaction://hlinksldjump"/>
          </p:cNvPr>
          <p:cNvSpPr txBox="1">
            <a:spLocks noChangeArrowheads="1"/>
          </p:cNvSpPr>
          <p:nvPr/>
        </p:nvSpPr>
        <p:spPr bwMode="auto">
          <a:xfrm>
            <a:off x="8604448" y="6228020"/>
            <a:ext cx="312906" cy="369332"/>
          </a:xfrm>
          <a:prstGeom prst="rect">
            <a:avLst/>
          </a:prstGeom>
          <a:solidFill>
            <a:schemeClr val="tx1">
              <a:alpha val="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pt-BR"/>
            </a:defPPr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8</a:t>
            </a:r>
            <a:endParaRPr lang="pt-BR" dirty="0"/>
          </a:p>
        </p:txBody>
      </p:sp>
      <p:sp>
        <p:nvSpPr>
          <p:cNvPr id="12" name="Seta para a esquerda 11">
            <a:hlinkClick r:id="rId8" action="ppaction://hlinksldjump"/>
          </p:cNvPr>
          <p:cNvSpPr/>
          <p:nvPr/>
        </p:nvSpPr>
        <p:spPr bwMode="auto">
          <a:xfrm>
            <a:off x="10435" y="1484313"/>
            <a:ext cx="460345" cy="336262"/>
          </a:xfrm>
          <a:prstGeom prst="leftArrow">
            <a:avLst/>
          </a:prstGeom>
          <a:solidFill>
            <a:schemeClr val="accent4">
              <a:lumMod val="10000"/>
              <a:alpha val="85000"/>
            </a:schemeClr>
          </a:solidFill>
          <a:ln w="25400"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t-BR" sz="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Voltar</a:t>
            </a:r>
            <a:endParaRPr lang="pt-BR" sz="9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5288" y="2400172"/>
            <a:ext cx="2088232" cy="25617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16832"/>
            <a:ext cx="5828122" cy="36660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7333797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3"/>
          <p:cNvSpPr txBox="1">
            <a:spLocks/>
          </p:cNvSpPr>
          <p:nvPr/>
        </p:nvSpPr>
        <p:spPr bwMode="auto">
          <a:xfrm>
            <a:off x="0" y="857250"/>
            <a:ext cx="9144000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pt-BR" sz="32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Guararema / Biritiba</a:t>
            </a:r>
            <a:endParaRPr lang="pt-BR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  <p:sp>
        <p:nvSpPr>
          <p:cNvPr id="14" name="Seta para a direita listrada 13">
            <a:hlinkClick r:id="rId2" action="ppaction://hlinksldjump" tooltip="Arranjo 2"/>
          </p:cNvPr>
          <p:cNvSpPr/>
          <p:nvPr/>
        </p:nvSpPr>
        <p:spPr bwMode="auto">
          <a:xfrm rot="10800000">
            <a:off x="7812360" y="6036515"/>
            <a:ext cx="1224136" cy="738188"/>
          </a:xfrm>
          <a:prstGeom prst="stripedRightArrow">
            <a:avLst>
              <a:gd name="adj1" fmla="val 46903"/>
              <a:gd name="adj2" fmla="val 71677"/>
            </a:avLst>
          </a:prstGeom>
          <a:solidFill>
            <a:srgbClr val="006E6B"/>
          </a:solidFill>
          <a:ln w="25400" cap="flat" cmpd="sng" algn="ctr">
            <a:solidFill>
              <a:srgbClr val="FFFFFF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90000" tIns="46800" rIns="90000" bIns="4680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" name="CaixaDeTexto 16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8294156" y="6220943"/>
            <a:ext cx="312906" cy="369332"/>
          </a:xfrm>
          <a:prstGeom prst="rect">
            <a:avLst/>
          </a:prstGeom>
          <a:solidFill>
            <a:schemeClr val="tx1">
              <a:alpha val="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pt-BR"/>
            </a:defPPr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6</a:t>
            </a:r>
            <a:endParaRPr lang="pt-BR" dirty="0"/>
          </a:p>
        </p:txBody>
      </p:sp>
      <p:sp>
        <p:nvSpPr>
          <p:cNvPr id="18" name="CaixaDeTexto 17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8607062" y="6220943"/>
            <a:ext cx="312906" cy="369332"/>
          </a:xfrm>
          <a:prstGeom prst="rect">
            <a:avLst/>
          </a:prstGeom>
          <a:solidFill>
            <a:schemeClr val="tx1">
              <a:alpha val="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pt-BR"/>
            </a:defPPr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7</a:t>
            </a:r>
            <a:endParaRPr lang="pt-BR" dirty="0"/>
          </a:p>
        </p:txBody>
      </p:sp>
      <p:sp>
        <p:nvSpPr>
          <p:cNvPr id="8" name="Seta para a esquerda 7">
            <a:hlinkClick r:id="rId5" action="ppaction://hlinksldjump"/>
          </p:cNvPr>
          <p:cNvSpPr/>
          <p:nvPr/>
        </p:nvSpPr>
        <p:spPr bwMode="auto">
          <a:xfrm>
            <a:off x="10435" y="1484313"/>
            <a:ext cx="460345" cy="336262"/>
          </a:xfrm>
          <a:prstGeom prst="leftArrow">
            <a:avLst/>
          </a:prstGeom>
          <a:solidFill>
            <a:schemeClr val="accent4">
              <a:lumMod val="10000"/>
              <a:alpha val="85000"/>
            </a:schemeClr>
          </a:solidFill>
          <a:ln w="25400"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t-BR" sz="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Voltar</a:t>
            </a:r>
            <a:endParaRPr lang="pt-BR" sz="9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agem 8"/>
          <p:cNvPicPr preferRelativeResize="0">
            <a:picLocks/>
          </p:cNvPicPr>
          <p:nvPr/>
        </p:nvPicPr>
        <p:blipFill>
          <a:blip r:embed="rId6" cstate="email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7824" y="1844824"/>
            <a:ext cx="5679511" cy="38178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984" y="2424247"/>
            <a:ext cx="2088232" cy="25617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941482" y="1577807"/>
            <a:ext cx="7632149" cy="50981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CaixaDeTexto 5"/>
          <p:cNvSpPr txBox="1">
            <a:spLocks noChangeArrowheads="1"/>
          </p:cNvSpPr>
          <p:nvPr/>
        </p:nvSpPr>
        <p:spPr bwMode="auto">
          <a:xfrm>
            <a:off x="49759" y="1700808"/>
            <a:ext cx="2722041" cy="1323439"/>
          </a:xfrm>
          <a:prstGeom prst="rect">
            <a:avLst/>
          </a:prstGeom>
          <a:gradFill>
            <a:gsLst>
              <a:gs pos="0">
                <a:schemeClr val="accent3">
                  <a:shade val="51000"/>
                  <a:satMod val="130000"/>
                  <a:alpha val="75000"/>
                </a:schemeClr>
              </a:gs>
              <a:gs pos="80000">
                <a:schemeClr val="accent3">
                  <a:shade val="93000"/>
                  <a:satMod val="130000"/>
                  <a:alpha val="75000"/>
                </a:schemeClr>
              </a:gs>
              <a:gs pos="100000">
                <a:schemeClr val="accent3">
                  <a:shade val="94000"/>
                  <a:satMod val="135000"/>
                  <a:alpha val="48000"/>
                </a:schemeClr>
              </a:gs>
            </a:gsLst>
          </a:gradFill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lvl="1" algn="ctr" defTabSz="893763">
              <a:defRPr/>
            </a:pPr>
            <a:r>
              <a:rPr lang="pt-BR" sz="1600" b="1" dirty="0" smtClean="0">
                <a:solidFill>
                  <a:schemeClr val="accent4">
                    <a:lumMod val="10000"/>
                  </a:schemeClr>
                </a:solidFill>
              </a:rPr>
              <a:t>180 Municípios</a:t>
            </a:r>
          </a:p>
          <a:p>
            <a:pPr marL="0" lvl="1" algn="ctr" defTabSz="893763">
              <a:defRPr/>
            </a:pPr>
            <a:r>
              <a:rPr lang="pt-BR" sz="1600" b="1" dirty="0" smtClean="0">
                <a:solidFill>
                  <a:schemeClr val="accent4">
                    <a:lumMod val="10000"/>
                  </a:schemeClr>
                </a:solidFill>
              </a:rPr>
              <a:t>30 milhões de hab. (2008)</a:t>
            </a:r>
          </a:p>
          <a:p>
            <a:pPr marL="0" lvl="1" algn="ctr" defTabSz="893763">
              <a:defRPr/>
            </a:pPr>
            <a:r>
              <a:rPr lang="pt-BR" sz="1600" b="1" dirty="0" smtClean="0">
                <a:solidFill>
                  <a:schemeClr val="accent4">
                    <a:lumMod val="10000"/>
                  </a:schemeClr>
                </a:solidFill>
              </a:rPr>
              <a:t>9 </a:t>
            </a:r>
            <a:r>
              <a:rPr lang="pt-BR" sz="1600" b="1" dirty="0" err="1" smtClean="0">
                <a:solidFill>
                  <a:schemeClr val="accent4">
                    <a:lumMod val="10000"/>
                  </a:schemeClr>
                </a:solidFill>
              </a:rPr>
              <a:t>UGRHIs</a:t>
            </a:r>
            <a:endParaRPr lang="pt-BR" sz="1600" b="1" dirty="0" smtClean="0">
              <a:solidFill>
                <a:schemeClr val="accent4">
                  <a:lumMod val="10000"/>
                </a:schemeClr>
              </a:solidFill>
            </a:endParaRPr>
          </a:p>
          <a:p>
            <a:pPr marL="0" lvl="1" algn="ctr" defTabSz="893763">
              <a:defRPr/>
            </a:pPr>
            <a:r>
              <a:rPr lang="pt-BR" sz="1600" b="1" dirty="0" smtClean="0">
                <a:solidFill>
                  <a:schemeClr val="accent4">
                    <a:lumMod val="10000"/>
                  </a:schemeClr>
                </a:solidFill>
              </a:rPr>
              <a:t>4 </a:t>
            </a:r>
            <a:r>
              <a:rPr lang="pt-BR" sz="1600" b="1" dirty="0" err="1" smtClean="0">
                <a:solidFill>
                  <a:schemeClr val="accent4">
                    <a:lumMod val="10000"/>
                  </a:schemeClr>
                </a:solidFill>
              </a:rPr>
              <a:t>RMs</a:t>
            </a:r>
            <a:endParaRPr lang="pt-BR" sz="1600" b="1" dirty="0" smtClean="0">
              <a:solidFill>
                <a:schemeClr val="accent4">
                  <a:lumMod val="10000"/>
                </a:schemeClr>
              </a:solidFill>
            </a:endParaRPr>
          </a:p>
          <a:p>
            <a:pPr marL="0" lvl="1" algn="ctr" defTabSz="893763">
              <a:defRPr/>
            </a:pPr>
            <a:r>
              <a:rPr lang="pt-BR" sz="1600" b="1" dirty="0" smtClean="0">
                <a:solidFill>
                  <a:schemeClr val="accent4">
                    <a:lumMod val="10000"/>
                  </a:schemeClr>
                </a:solidFill>
              </a:rPr>
              <a:t>3 Aglomerados</a:t>
            </a:r>
          </a:p>
        </p:txBody>
      </p:sp>
      <p:sp>
        <p:nvSpPr>
          <p:cNvPr id="4" name="CaixaDeTexto 5"/>
          <p:cNvSpPr txBox="1">
            <a:spLocks noChangeArrowheads="1"/>
          </p:cNvSpPr>
          <p:nvPr/>
        </p:nvSpPr>
        <p:spPr bwMode="auto">
          <a:xfrm>
            <a:off x="61168" y="5877272"/>
            <a:ext cx="3214688" cy="861774"/>
          </a:xfrm>
          <a:prstGeom prst="rect">
            <a:avLst/>
          </a:prstGeom>
          <a:gradFill>
            <a:gsLst>
              <a:gs pos="0">
                <a:schemeClr val="accent3">
                  <a:shade val="51000"/>
                  <a:satMod val="130000"/>
                  <a:alpha val="75000"/>
                </a:schemeClr>
              </a:gs>
              <a:gs pos="80000">
                <a:schemeClr val="accent3">
                  <a:shade val="93000"/>
                  <a:satMod val="130000"/>
                  <a:alpha val="75000"/>
                </a:schemeClr>
              </a:gs>
              <a:gs pos="100000">
                <a:schemeClr val="accent3">
                  <a:shade val="94000"/>
                  <a:satMod val="135000"/>
                  <a:alpha val="48000"/>
                </a:schemeClr>
              </a:gs>
            </a:gsLst>
          </a:gradFill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lvl="1" algn="ctr" defTabSz="893763">
              <a:defRPr/>
            </a:pPr>
            <a:r>
              <a:rPr lang="pt-BR" sz="1600" b="1" dirty="0">
                <a:solidFill>
                  <a:schemeClr val="accent4">
                    <a:lumMod val="10000"/>
                  </a:schemeClr>
                </a:solidFill>
              </a:rPr>
              <a:t>População</a:t>
            </a:r>
          </a:p>
          <a:p>
            <a:pPr marL="0" lvl="1" algn="ctr" defTabSz="893763">
              <a:defRPr/>
            </a:pPr>
            <a:r>
              <a:rPr lang="pt-BR" sz="1600" b="1" dirty="0" smtClean="0">
                <a:solidFill>
                  <a:schemeClr val="accent4">
                    <a:lumMod val="10000"/>
                  </a:schemeClr>
                </a:solidFill>
              </a:rPr>
              <a:t>75% do Estado de São Paulo</a:t>
            </a:r>
            <a:endParaRPr lang="pt-BR" sz="1600" b="1" dirty="0">
              <a:solidFill>
                <a:schemeClr val="accent4">
                  <a:lumMod val="10000"/>
                </a:schemeClr>
              </a:solidFill>
            </a:endParaRPr>
          </a:p>
          <a:p>
            <a:pPr marL="0" lvl="1" algn="ctr" defTabSz="893763">
              <a:defRPr/>
            </a:pPr>
            <a:r>
              <a:rPr lang="pt-BR" sz="1600" b="1" dirty="0" smtClean="0">
                <a:solidFill>
                  <a:schemeClr val="accent4">
                    <a:lumMod val="10000"/>
                  </a:schemeClr>
                </a:solidFill>
              </a:rPr>
              <a:t>16% da nacional</a:t>
            </a:r>
            <a:endParaRPr lang="pt-BR" sz="1600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5" name="CaixaDeTexto 5"/>
          <p:cNvSpPr txBox="1">
            <a:spLocks noChangeArrowheads="1"/>
          </p:cNvSpPr>
          <p:nvPr/>
        </p:nvSpPr>
        <p:spPr bwMode="auto">
          <a:xfrm>
            <a:off x="5500694" y="5572140"/>
            <a:ext cx="3429024" cy="830997"/>
          </a:xfrm>
          <a:prstGeom prst="rect">
            <a:avLst/>
          </a:prstGeom>
          <a:gradFill>
            <a:gsLst>
              <a:gs pos="0">
                <a:schemeClr val="accent3">
                  <a:shade val="51000"/>
                  <a:satMod val="130000"/>
                  <a:alpha val="75000"/>
                </a:schemeClr>
              </a:gs>
              <a:gs pos="80000">
                <a:schemeClr val="accent3">
                  <a:shade val="93000"/>
                  <a:satMod val="130000"/>
                  <a:alpha val="75000"/>
                </a:schemeClr>
              </a:gs>
              <a:gs pos="100000">
                <a:schemeClr val="accent3">
                  <a:shade val="94000"/>
                  <a:satMod val="135000"/>
                  <a:alpha val="48000"/>
                </a:schemeClr>
              </a:gs>
            </a:gsLst>
          </a:gradFill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lvl="1" indent="0" algn="ctr" defTabSz="893763">
              <a:defRPr/>
            </a:pPr>
            <a:r>
              <a:rPr lang="pt-BR" sz="1600" b="1" dirty="0" smtClean="0">
                <a:solidFill>
                  <a:schemeClr val="accent4">
                    <a:lumMod val="10000"/>
                  </a:schemeClr>
                </a:solidFill>
              </a:rPr>
              <a:t>21% da Área do </a:t>
            </a:r>
            <a:r>
              <a:rPr lang="pt-BR" sz="1600" b="1" dirty="0" err="1" smtClean="0">
                <a:solidFill>
                  <a:schemeClr val="accent4">
                    <a:lumMod val="10000"/>
                  </a:schemeClr>
                </a:solidFill>
              </a:rPr>
              <a:t>Est</a:t>
            </a:r>
            <a:r>
              <a:rPr lang="pt-BR" sz="1600" b="1" dirty="0" smtClean="0">
                <a:solidFill>
                  <a:schemeClr val="accent4">
                    <a:lumMod val="10000"/>
                  </a:schemeClr>
                </a:solidFill>
              </a:rPr>
              <a:t> de São Paulo</a:t>
            </a:r>
            <a:endParaRPr lang="pt-BR" sz="1600" b="1" dirty="0">
              <a:solidFill>
                <a:schemeClr val="accent4">
                  <a:lumMod val="10000"/>
                </a:schemeClr>
              </a:solidFill>
            </a:endParaRPr>
          </a:p>
          <a:p>
            <a:pPr algn="ctr" defTabSz="893763">
              <a:defRPr/>
            </a:pPr>
            <a:r>
              <a:rPr lang="pt-BR" sz="1600" b="1" dirty="0" smtClean="0">
                <a:solidFill>
                  <a:schemeClr val="accent4">
                    <a:lumMod val="10000"/>
                  </a:schemeClr>
                </a:solidFill>
              </a:rPr>
              <a:t>0,6% da área do Brasil</a:t>
            </a:r>
          </a:p>
          <a:p>
            <a:pPr algn="ctr" defTabSz="893763">
              <a:defRPr/>
            </a:pPr>
            <a:r>
              <a:rPr lang="pt-BR" sz="1600" b="1" dirty="0" smtClean="0">
                <a:solidFill>
                  <a:schemeClr val="accent4">
                    <a:lumMod val="10000"/>
                  </a:schemeClr>
                </a:solidFill>
              </a:rPr>
              <a:t>28% do PIB Nacional </a:t>
            </a:r>
            <a:endParaRPr lang="pt-BR" sz="1600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0" y="792163"/>
            <a:ext cx="9144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Território da </a:t>
            </a:r>
            <a:r>
              <a:rPr kumimoji="0" lang="pt-BR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Macrometrópole</a:t>
            </a:r>
            <a:endParaRPr kumimoji="0" lang="pt-BR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agem 12" descr="SISTEMA VIÁRIO..jpg"/>
          <p:cNvPicPr preferRelativeResize="0">
            <a:picLocks/>
          </p:cNvPicPr>
          <p:nvPr/>
        </p:nvPicPr>
        <p:blipFill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00" y="1224000"/>
            <a:ext cx="9075600" cy="563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CaixaDeTexto 9"/>
          <p:cNvSpPr txBox="1">
            <a:spLocks noChangeArrowheads="1"/>
          </p:cNvSpPr>
          <p:nvPr/>
        </p:nvSpPr>
        <p:spPr bwMode="auto">
          <a:xfrm>
            <a:off x="6804248" y="5286375"/>
            <a:ext cx="2143124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sz="1200" b="1" dirty="0">
                <a:latin typeface="Arial Black" pitchFamily="34" charset="0"/>
              </a:rPr>
              <a:t>EXISTENTE</a:t>
            </a:r>
          </a:p>
        </p:txBody>
      </p:sp>
      <p:cxnSp>
        <p:nvCxnSpPr>
          <p:cNvPr id="13317" name="Conector reto 13"/>
          <p:cNvCxnSpPr>
            <a:cxnSpLocks noChangeShapeType="1"/>
          </p:cNvCxnSpPr>
          <p:nvPr/>
        </p:nvCxnSpPr>
        <p:spPr bwMode="auto">
          <a:xfrm>
            <a:off x="6947123" y="5643563"/>
            <a:ext cx="642938" cy="142875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cxnSp>
        <p:nvCxnSpPr>
          <p:cNvPr id="13318" name="Conector reto 15"/>
          <p:cNvCxnSpPr>
            <a:cxnSpLocks noChangeShapeType="1"/>
          </p:cNvCxnSpPr>
          <p:nvPr/>
        </p:nvCxnSpPr>
        <p:spPr bwMode="auto">
          <a:xfrm>
            <a:off x="6875686" y="5713413"/>
            <a:ext cx="428625" cy="1587"/>
          </a:xfrm>
          <a:prstGeom prst="line">
            <a:avLst/>
          </a:prstGeom>
          <a:noFill/>
          <a:ln w="5715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3319" name="Conector reto 18"/>
          <p:cNvCxnSpPr>
            <a:cxnSpLocks noChangeShapeType="1"/>
          </p:cNvCxnSpPr>
          <p:nvPr/>
        </p:nvCxnSpPr>
        <p:spPr bwMode="auto">
          <a:xfrm>
            <a:off x="6875686" y="5856288"/>
            <a:ext cx="428625" cy="1587"/>
          </a:xfrm>
          <a:prstGeom prst="line">
            <a:avLst/>
          </a:prstGeom>
          <a:noFill/>
          <a:ln w="57150" algn="ctr">
            <a:solidFill>
              <a:srgbClr val="00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3320" name="CaixaDeTexto 19"/>
          <p:cNvSpPr txBox="1">
            <a:spLocks noChangeArrowheads="1"/>
          </p:cNvSpPr>
          <p:nvPr/>
        </p:nvSpPr>
        <p:spPr bwMode="auto">
          <a:xfrm>
            <a:off x="7304311" y="5572125"/>
            <a:ext cx="183968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sz="1100" b="1" dirty="0" smtClean="0"/>
              <a:t>RODOVIAS</a:t>
            </a:r>
          </a:p>
          <a:p>
            <a:pPr eaLnBrk="1" hangingPunct="1"/>
            <a:r>
              <a:rPr lang="en-US" sz="1100" b="1" dirty="0" smtClean="0"/>
              <a:t>FERROVIAS</a:t>
            </a:r>
            <a:endParaRPr lang="pt-BR" sz="1100" b="1" dirty="0"/>
          </a:p>
        </p:txBody>
      </p:sp>
      <p:pic>
        <p:nvPicPr>
          <p:cNvPr id="1332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875686" y="6000750"/>
            <a:ext cx="382587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2" name="CaixaDeTexto 22"/>
          <p:cNvSpPr txBox="1">
            <a:spLocks noChangeArrowheads="1"/>
          </p:cNvSpPr>
          <p:nvPr/>
        </p:nvSpPr>
        <p:spPr bwMode="auto">
          <a:xfrm>
            <a:off x="7304311" y="6096000"/>
            <a:ext cx="1839689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sz="1100" b="1" dirty="0"/>
              <a:t>AEROPORTOS</a:t>
            </a:r>
          </a:p>
        </p:txBody>
      </p:sp>
      <p:sp>
        <p:nvSpPr>
          <p:cNvPr id="13323" name="CaixaDeTexto 23"/>
          <p:cNvSpPr txBox="1">
            <a:spLocks noChangeArrowheads="1"/>
          </p:cNvSpPr>
          <p:nvPr/>
        </p:nvSpPr>
        <p:spPr bwMode="auto">
          <a:xfrm>
            <a:off x="7304311" y="6453188"/>
            <a:ext cx="1839688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sz="1100" b="1" dirty="0" smtClean="0"/>
              <a:t>PORTOS</a:t>
            </a:r>
            <a:endParaRPr lang="pt-BR" sz="1100" b="1" dirty="0"/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>
            <a:off x="0" y="792163"/>
            <a:ext cx="9144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0" hangingPunct="0">
              <a:defRPr/>
            </a:pPr>
            <a:r>
              <a:rPr lang="pt-BR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Vantagens Locacionais: Logística Atual</a:t>
            </a:r>
          </a:p>
        </p:txBody>
      </p:sp>
    </p:spTree>
    <p:extLst>
      <p:ext uri="{BB962C8B-B14F-4D97-AF65-F5344CB8AC3E}">
        <p14:creationId xmlns="" xmlns:p14="http://schemas.microsoft.com/office/powerpoint/2010/main" val="223884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eixe">
  <a:themeElements>
    <a:clrScheme name="Feixe 4">
      <a:dk1>
        <a:srgbClr val="006E6B"/>
      </a:dk1>
      <a:lt1>
        <a:srgbClr val="FFFFFF"/>
      </a:lt1>
      <a:dk2>
        <a:srgbClr val="008080"/>
      </a:dk2>
      <a:lt2>
        <a:srgbClr val="E2EFCD"/>
      </a:lt2>
      <a:accent1>
        <a:srgbClr val="33CCCC"/>
      </a:accent1>
      <a:accent2>
        <a:srgbClr val="6352B8"/>
      </a:accent2>
      <a:accent3>
        <a:srgbClr val="AAC0C0"/>
      </a:accent3>
      <a:accent4>
        <a:srgbClr val="DADADA"/>
      </a:accent4>
      <a:accent5>
        <a:srgbClr val="ADE2E2"/>
      </a:accent5>
      <a:accent6>
        <a:srgbClr val="5949A6"/>
      </a:accent6>
      <a:hlink>
        <a:srgbClr val="CCFFFF"/>
      </a:hlink>
      <a:folHlink>
        <a:srgbClr val="99CCFF"/>
      </a:folHlink>
    </a:clrScheme>
    <a:fontScheme name="Feix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5">
            <a:lumMod val="60000"/>
            <a:lumOff val="40000"/>
          </a:schemeClr>
        </a:solidFill>
        <a:ln w="25400" cap="flat" cmpd="sng" algn="ctr">
          <a:noFill/>
          <a:prstDash val="dash"/>
          <a:round/>
          <a:headEnd type="none" w="med" len="med"/>
          <a:tailEnd type="none" w="med" len="med"/>
        </a:ln>
        <a:effectLst>
          <a:outerShdw blurRad="203200" dist="203200" dir="2700000" algn="tl" rotWithShape="0">
            <a:prstClr val="black">
              <a:alpha val="50000"/>
            </a:prstClr>
          </a:outerShdw>
        </a:effectLst>
        <a:scene3d>
          <a:camera prst="orthographicFront"/>
          <a:lightRig rig="balanced" dir="t"/>
        </a:scene3d>
        <a:sp3d extrusionH="63500">
          <a:bevelT w="88900" h="127000"/>
          <a:bevelB w="127000" h="127000"/>
        </a:sp3d>
      </a:spPr>
      <a:bodyPr wrap="none" lIns="90000" tIns="46800" rIns="90000" bIns="46800" rtlCol="0" anchor="ctr">
        <a:spAutoFit/>
      </a:bodyPr>
      <a:lstStyle>
        <a:defPPr algn="ctr">
          <a:defRPr/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dash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Feixe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eixe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eixe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eixe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eixe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eixe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eixe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eixe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eix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eixe 4">
    <a:dk1>
      <a:srgbClr val="006E6B"/>
    </a:dk1>
    <a:lt1>
      <a:srgbClr val="FFFFFF"/>
    </a:lt1>
    <a:dk2>
      <a:srgbClr val="008080"/>
    </a:dk2>
    <a:lt2>
      <a:srgbClr val="E2EFCD"/>
    </a:lt2>
    <a:accent1>
      <a:srgbClr val="33CCCC"/>
    </a:accent1>
    <a:accent2>
      <a:srgbClr val="6352B8"/>
    </a:accent2>
    <a:accent3>
      <a:srgbClr val="AAC0C0"/>
    </a:accent3>
    <a:accent4>
      <a:srgbClr val="DADADA"/>
    </a:accent4>
    <a:accent5>
      <a:srgbClr val="ADE2E2"/>
    </a:accent5>
    <a:accent6>
      <a:srgbClr val="5949A6"/>
    </a:accent6>
    <a:hlink>
      <a:srgbClr val="CCFFFF"/>
    </a:hlink>
    <a:folHlink>
      <a:srgbClr val="99CCFF"/>
    </a:folHlink>
  </a:clrScheme>
  <a:fontScheme name="Feixe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Feixe 4">
    <a:dk1>
      <a:srgbClr val="006E6B"/>
    </a:dk1>
    <a:lt1>
      <a:srgbClr val="FFFFFF"/>
    </a:lt1>
    <a:dk2>
      <a:srgbClr val="008080"/>
    </a:dk2>
    <a:lt2>
      <a:srgbClr val="E2EFCD"/>
    </a:lt2>
    <a:accent1>
      <a:srgbClr val="33CCCC"/>
    </a:accent1>
    <a:accent2>
      <a:srgbClr val="6352B8"/>
    </a:accent2>
    <a:accent3>
      <a:srgbClr val="AAC0C0"/>
    </a:accent3>
    <a:accent4>
      <a:srgbClr val="DADADA"/>
    </a:accent4>
    <a:accent5>
      <a:srgbClr val="ADE2E2"/>
    </a:accent5>
    <a:accent6>
      <a:srgbClr val="5949A6"/>
    </a:accent6>
    <a:hlink>
      <a:srgbClr val="CCFFFF"/>
    </a:hlink>
    <a:folHlink>
      <a:srgbClr val="99CC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13104</TotalTime>
  <Words>4265</Words>
  <Application>Microsoft Office PowerPoint</Application>
  <PresentationFormat>Apresentação na tela (4:3)</PresentationFormat>
  <Paragraphs>1401</Paragraphs>
  <Slides>74</Slides>
  <Notes>19</Notes>
  <HiddenSlides>15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74</vt:i4>
      </vt:variant>
    </vt:vector>
  </HeadingPairs>
  <TitlesOfParts>
    <vt:vector size="75" baseType="lpstr">
      <vt:lpstr>Feixe</vt:lpstr>
      <vt:lpstr>Plano Diretor de Aproveitamento de Recursos Hídricos para a Macrometrópole Paulista</vt:lpstr>
      <vt:lpstr>Objetivos do Plano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Projeções Demográficas (Fonte: Fundação SEADE)</vt:lpstr>
      <vt:lpstr>Projeções Demográficas</vt:lpstr>
      <vt:lpstr>Slide 19</vt:lpstr>
      <vt:lpstr>Slide 20</vt:lpstr>
      <vt:lpstr>Slide 21</vt:lpstr>
      <vt:lpstr>Demandas de Água no cenário Tendencial</vt:lpstr>
      <vt:lpstr>Demandas de Água no cenário Tendencial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Impactos de um Evento Crítico dessa Magnitude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Conclusões do Plano</vt:lpstr>
      <vt:lpstr>Conclusões do Plano</vt:lpstr>
      <vt:lpstr>Conclusões do Plano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</vt:vector>
  </TitlesOfParts>
  <Company>cobrape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piagentini</dc:creator>
  <cp:lastModifiedBy>vanessa</cp:lastModifiedBy>
  <cp:revision>1093</cp:revision>
  <cp:lastPrinted>2013-09-30T20:18:27Z</cp:lastPrinted>
  <dcterms:created xsi:type="dcterms:W3CDTF">2009-01-09T20:23:39Z</dcterms:created>
  <dcterms:modified xsi:type="dcterms:W3CDTF">2013-10-03T12:17:31Z</dcterms:modified>
</cp:coreProperties>
</file>