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316" r:id="rId2"/>
    <p:sldId id="330" r:id="rId3"/>
    <p:sldId id="323" r:id="rId4"/>
    <p:sldId id="331" r:id="rId5"/>
    <p:sldId id="332" r:id="rId6"/>
    <p:sldId id="333" r:id="rId7"/>
    <p:sldId id="324" r:id="rId8"/>
    <p:sldId id="334" r:id="rId9"/>
    <p:sldId id="335" r:id="rId10"/>
    <p:sldId id="336" r:id="rId11"/>
    <p:sldId id="338" r:id="rId12"/>
    <p:sldId id="339" r:id="rId13"/>
    <p:sldId id="340" r:id="rId14"/>
    <p:sldId id="343" r:id="rId15"/>
    <p:sldId id="346" r:id="rId16"/>
    <p:sldId id="341" r:id="rId17"/>
    <p:sldId id="325" r:id="rId18"/>
    <p:sldId id="345" r:id="rId19"/>
    <p:sldId id="344" r:id="rId20"/>
    <p:sldId id="32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6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FF"/>
    <a:srgbClr val="99CCFF"/>
    <a:srgbClr val="FFCF37"/>
    <a:srgbClr val="A9D18E"/>
    <a:srgbClr val="FFFF99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48" d="100"/>
          <a:sy n="48" d="100"/>
        </p:scale>
        <p:origin x="202" y="58"/>
      </p:cViewPr>
      <p:guideLst>
        <p:guide orient="horz" pos="1207"/>
        <p:guide pos="6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4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QAI\Diversos\Gr&#225;ficos%20Sem%20Pest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5042074228952"/>
          <c:y val="9.8101515277141921E-2"/>
          <c:w val="0.76294501648832369"/>
          <c:h val="0.69375571521213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Plan2!$S$9</c:f>
              <c:strCache>
                <c:ptCount val="1"/>
                <c:pt idx="0">
                  <c:v>No. Amostras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Plan2!$R$10:$R$19</c:f>
              <c:strCache>
                <c:ptCount val="10"/>
                <c:pt idx="0">
                  <c:v>DDE</c:v>
                </c:pt>
                <c:pt idx="1">
                  <c:v>DDD</c:v>
                </c:pt>
                <c:pt idx="2">
                  <c:v>HCB</c:v>
                </c:pt>
                <c:pt idx="3">
                  <c:v>DDT</c:v>
                </c:pt>
                <c:pt idx="4">
                  <c:v>Lindano</c:v>
                </c:pt>
                <c:pt idx="5">
                  <c:v>Metoxicloro</c:v>
                </c:pt>
                <c:pt idx="6">
                  <c:v>Beta-BHC</c:v>
                </c:pt>
                <c:pt idx="7">
                  <c:v>Aldrin</c:v>
                </c:pt>
                <c:pt idx="8">
                  <c:v>Heptacloro</c:v>
                </c:pt>
                <c:pt idx="9">
                  <c:v>Mirex</c:v>
                </c:pt>
              </c:strCache>
            </c:strRef>
          </c:cat>
          <c:val>
            <c:numRef>
              <c:f>Plan2!$S$10:$S$19</c:f>
              <c:numCache>
                <c:formatCode>General</c:formatCode>
                <c:ptCount val="10"/>
                <c:pt idx="0">
                  <c:v>196</c:v>
                </c:pt>
                <c:pt idx="1">
                  <c:v>167</c:v>
                </c:pt>
                <c:pt idx="2">
                  <c:v>178</c:v>
                </c:pt>
                <c:pt idx="3">
                  <c:v>193</c:v>
                </c:pt>
                <c:pt idx="4">
                  <c:v>196</c:v>
                </c:pt>
                <c:pt idx="5">
                  <c:v>167</c:v>
                </c:pt>
                <c:pt idx="6">
                  <c:v>168</c:v>
                </c:pt>
                <c:pt idx="7">
                  <c:v>198</c:v>
                </c:pt>
                <c:pt idx="8">
                  <c:v>195</c:v>
                </c:pt>
                <c:pt idx="9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F3-4737-BF1A-6D47691C4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overlap val="-27"/>
        <c:axId val="168920352"/>
        <c:axId val="168920912"/>
      </c:barChart>
      <c:barChart>
        <c:barDir val="col"/>
        <c:grouping val="clustered"/>
        <c:varyColors val="0"/>
        <c:ser>
          <c:idx val="1"/>
          <c:order val="1"/>
          <c:tx>
            <c:strRef>
              <c:f>Plan2!$T$9</c:f>
              <c:strCache>
                <c:ptCount val="1"/>
                <c:pt idx="0">
                  <c:v>Quantificações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Plan2!$R$10:$R$19</c:f>
              <c:strCache>
                <c:ptCount val="10"/>
                <c:pt idx="0">
                  <c:v>DDE</c:v>
                </c:pt>
                <c:pt idx="1">
                  <c:v>DDD</c:v>
                </c:pt>
                <c:pt idx="2">
                  <c:v>HCB</c:v>
                </c:pt>
                <c:pt idx="3">
                  <c:v>DDT</c:v>
                </c:pt>
                <c:pt idx="4">
                  <c:v>Lindano</c:v>
                </c:pt>
                <c:pt idx="5">
                  <c:v>Metoxicloro</c:v>
                </c:pt>
                <c:pt idx="6">
                  <c:v>Beta-BHC</c:v>
                </c:pt>
                <c:pt idx="7">
                  <c:v>Aldrin</c:v>
                </c:pt>
                <c:pt idx="8">
                  <c:v>Heptacloro</c:v>
                </c:pt>
                <c:pt idx="9">
                  <c:v>Mirex</c:v>
                </c:pt>
              </c:strCache>
            </c:strRef>
          </c:cat>
          <c:val>
            <c:numRef>
              <c:f>Plan2!$T$10:$T$19</c:f>
              <c:numCache>
                <c:formatCode>General</c:formatCode>
                <c:ptCount val="10"/>
                <c:pt idx="0">
                  <c:v>37.700000000000003</c:v>
                </c:pt>
                <c:pt idx="1">
                  <c:v>14.9</c:v>
                </c:pt>
                <c:pt idx="2">
                  <c:v>11.2</c:v>
                </c:pt>
                <c:pt idx="3">
                  <c:v>3.1</c:v>
                </c:pt>
                <c:pt idx="4">
                  <c:v>3</c:v>
                </c:pt>
                <c:pt idx="5">
                  <c:v>1.8</c:v>
                </c:pt>
                <c:pt idx="6">
                  <c:v>1.8</c:v>
                </c:pt>
                <c:pt idx="7">
                  <c:v>1</c:v>
                </c:pt>
                <c:pt idx="8">
                  <c:v>1</c:v>
                </c:pt>
                <c:pt idx="9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F3-4737-BF1A-6D47691C4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2"/>
        <c:overlap val="-27"/>
        <c:axId val="168922032"/>
        <c:axId val="168921472"/>
      </c:barChart>
      <c:catAx>
        <c:axId val="16892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20912"/>
        <c:crosses val="autoZero"/>
        <c:auto val="1"/>
        <c:lblAlgn val="ctr"/>
        <c:lblOffset val="100"/>
        <c:noMultiLvlLbl val="0"/>
      </c:catAx>
      <c:valAx>
        <c:axId val="168920912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800"/>
                  <a:t>No. de Amostras</a:t>
                </a:r>
              </a:p>
            </c:rich>
          </c:tx>
          <c:layout>
            <c:manualLayout>
              <c:xMode val="edge"/>
              <c:yMode val="edge"/>
              <c:x val="8.2954668033007935E-3"/>
              <c:y val="0.322008267872110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20352"/>
        <c:crosses val="autoZero"/>
        <c:crossBetween val="between"/>
      </c:valAx>
      <c:valAx>
        <c:axId val="168921472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800" dirty="0"/>
                  <a:t> Freq. de Quantificação (%) </a:t>
                </a:r>
              </a:p>
            </c:rich>
          </c:tx>
          <c:layout>
            <c:manualLayout>
              <c:xMode val="edge"/>
              <c:yMode val="edge"/>
              <c:x val="0.95726842774047549"/>
              <c:y val="0.256549371345818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22032"/>
        <c:crosses val="max"/>
        <c:crossBetween val="between"/>
      </c:valAx>
      <c:catAx>
        <c:axId val="168922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921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25929921075814"/>
          <c:y val="0"/>
          <c:w val="0.45574121766175862"/>
          <c:h val="0.131936200282656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102472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pt-BR" dirty="0"/>
              <a:t>MONITORAMENTO DE AGROTÓXICOS NAS BACIAS PCJ</a:t>
            </a:r>
            <a:br>
              <a:rPr lang="pt-BR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556001"/>
            <a:ext cx="8534400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Biol. </a:t>
            </a:r>
            <a:r>
              <a:rPr lang="pt-BR" dirty="0" err="1"/>
              <a:t>Dra</a:t>
            </a:r>
            <a:r>
              <a:rPr lang="pt-BR" dirty="0"/>
              <a:t> Livia Fernanda Agujaro</a:t>
            </a:r>
          </a:p>
          <a:p>
            <a:r>
              <a:rPr lang="pt-BR" dirty="0"/>
              <a:t>75ª Reunião Ordinária – CT-SAM – Comitês PCJ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9271" y="6368915"/>
            <a:ext cx="5048920" cy="365125"/>
          </a:xfrm>
          <a:prstGeom prst="rect">
            <a:avLst/>
          </a:prstGeom>
        </p:spPr>
        <p:txBody>
          <a:bodyPr/>
          <a:lstStyle/>
          <a:p>
            <a:fld id="{B32CC2C3-511B-4CFD-88CC-D9903B341CB9}" type="datetimeFigureOut">
              <a:rPr lang="pt-BR" smtClean="0"/>
              <a:t>08/04/2018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477" y="6344666"/>
            <a:ext cx="5048921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/>
          <a:lstStyle/>
          <a:p>
            <a:fld id="{05E23EF9-942C-4333-B9CC-B0D13017D218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1515" y="5990015"/>
            <a:ext cx="2471045" cy="75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8416" y="6138286"/>
            <a:ext cx="2082376" cy="57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49271" y="6368915"/>
            <a:ext cx="5048920" cy="365125"/>
          </a:xfrm>
          <a:prstGeom prst="rect">
            <a:avLst/>
          </a:prstGeom>
        </p:spPr>
        <p:txBody>
          <a:bodyPr/>
          <a:lstStyle/>
          <a:p>
            <a:fld id="{B8CDBF60-6CC3-4B74-A60D-3486985E4346}" type="datetime1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14329" y="6384373"/>
            <a:ext cx="504892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3048000" y="172084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0" dirty="0">
                <a:solidFill>
                  <a:srgbClr val="020202"/>
                </a:solidFill>
                <a:effectLst/>
                <a:latin typeface="Droid Serif"/>
              </a:rPr>
              <a:t>Rede de Monitoramento de Qualidade das Águas Interiores do Estado de São Paulo</a:t>
            </a:r>
          </a:p>
          <a:p>
            <a:endParaRPr lang="pt-BR" b="0" dirty="0">
              <a:solidFill>
                <a:srgbClr val="020202"/>
              </a:solidFill>
              <a:effectLst/>
              <a:latin typeface="Droid Serif"/>
            </a:endParaRPr>
          </a:p>
          <a:p>
            <a:pPr algn="l"/>
            <a:r>
              <a:rPr lang="pt-BR" b="0" i="0" dirty="0">
                <a:solidFill>
                  <a:srgbClr val="3D3D3D"/>
                </a:solidFill>
                <a:effectLst/>
                <a:latin typeface="Open Sans"/>
              </a:rPr>
              <a:t>Inicio:</a:t>
            </a:r>
            <a:r>
              <a:rPr lang="pt-BR" b="0" i="0" baseline="0" dirty="0">
                <a:solidFill>
                  <a:srgbClr val="3D3D3D"/>
                </a:solidFill>
                <a:effectLst/>
                <a:latin typeface="Open Sans"/>
              </a:rPr>
              <a:t> </a:t>
            </a:r>
            <a:r>
              <a:rPr lang="pt-BR" b="0" i="0" dirty="0">
                <a:solidFill>
                  <a:srgbClr val="3D3D3D"/>
                </a:solidFill>
                <a:effectLst/>
                <a:latin typeface="Open Sans"/>
              </a:rPr>
              <a:t>1974 </a:t>
            </a:r>
          </a:p>
          <a:p>
            <a:pPr algn="l"/>
            <a:endParaRPr lang="pt-BR" b="0" i="0" dirty="0">
              <a:solidFill>
                <a:srgbClr val="3D3D3D"/>
              </a:solidFill>
              <a:effectLst/>
              <a:latin typeface="Open Sans"/>
            </a:endParaRPr>
          </a:p>
          <a:p>
            <a:pPr algn="l"/>
            <a:r>
              <a:rPr lang="pt-BR" b="0" i="0" dirty="0">
                <a:solidFill>
                  <a:srgbClr val="3D3D3D"/>
                </a:solidFill>
                <a:effectLst/>
                <a:latin typeface="Open Sans"/>
              </a:rPr>
              <a:t>principais rios e reservatórios :</a:t>
            </a:r>
            <a:r>
              <a:rPr lang="pt-BR" b="0" i="0" baseline="0" dirty="0">
                <a:solidFill>
                  <a:srgbClr val="3D3D3D"/>
                </a:solidFill>
                <a:effectLst/>
                <a:latin typeface="Open Sans"/>
              </a:rPr>
              <a:t> </a:t>
            </a:r>
            <a:r>
              <a:rPr lang="pt-BR" b="0" i="0" dirty="0">
                <a:solidFill>
                  <a:srgbClr val="3D3D3D"/>
                </a:solidFill>
                <a:effectLst/>
                <a:latin typeface="Open Sans"/>
              </a:rPr>
              <a:t>22 Unidades de Gerenciamento de Recursos Hídricos (</a:t>
            </a:r>
            <a:r>
              <a:rPr lang="pt-BR" b="0" i="0" dirty="0" err="1">
                <a:solidFill>
                  <a:srgbClr val="3D3D3D"/>
                </a:solidFill>
                <a:effectLst/>
                <a:latin typeface="Open Sans"/>
              </a:rPr>
              <a:t>UGRHIs</a:t>
            </a:r>
            <a:r>
              <a:rPr lang="pt-BR" b="0" i="0" dirty="0">
                <a:solidFill>
                  <a:srgbClr val="3D3D3D"/>
                </a:solidFill>
                <a:effectLst/>
                <a:latin typeface="Open Sans"/>
              </a:rPr>
              <a:t>) – bacias hidrográficas</a:t>
            </a:r>
          </a:p>
          <a:p>
            <a:pPr algn="l"/>
            <a:endParaRPr lang="pt-BR" b="0" i="0" dirty="0">
              <a:solidFill>
                <a:srgbClr val="3D3D3D"/>
              </a:solidFill>
              <a:effectLst/>
              <a:latin typeface="Open Sans"/>
            </a:endParaRPr>
          </a:p>
          <a:p>
            <a:pPr algn="l"/>
            <a:r>
              <a:rPr lang="pt-BR" b="0" i="0" dirty="0">
                <a:solidFill>
                  <a:srgbClr val="3D3D3D"/>
                </a:solidFill>
                <a:effectLst/>
                <a:latin typeface="Open Sans"/>
              </a:rPr>
              <a:t>Bacias PCJ: 92 pontos (águas superficiais</a:t>
            </a:r>
            <a:r>
              <a:rPr lang="pt-BR" b="0" i="0" baseline="0" dirty="0">
                <a:solidFill>
                  <a:srgbClr val="3D3D3D"/>
                </a:solidFill>
                <a:effectLst/>
                <a:latin typeface="Open Sans"/>
              </a:rPr>
              <a:t> e sedimentos</a:t>
            </a:r>
          </a:p>
          <a:p>
            <a:pPr algn="l"/>
            <a:endParaRPr lang="pt-BR" b="0" i="0" baseline="0" dirty="0">
              <a:solidFill>
                <a:srgbClr val="3D3D3D"/>
              </a:solidFill>
              <a:effectLst/>
              <a:latin typeface="Open Sans"/>
            </a:endParaRPr>
          </a:p>
          <a:p>
            <a:pPr algn="l"/>
            <a:r>
              <a:rPr lang="pt-BR" b="0" i="0" baseline="0" dirty="0" err="1">
                <a:solidFill>
                  <a:srgbClr val="3D3D3D"/>
                </a:solidFill>
                <a:effectLst/>
                <a:latin typeface="Open Sans"/>
              </a:rPr>
              <a:t>Variaveis</a:t>
            </a:r>
            <a:r>
              <a:rPr lang="pt-BR" b="0" i="0" baseline="0" dirty="0">
                <a:solidFill>
                  <a:srgbClr val="3D3D3D"/>
                </a:solidFill>
                <a:effectLst/>
                <a:latin typeface="Open Sans"/>
              </a:rPr>
              <a:t> físicas (6)</a:t>
            </a:r>
          </a:p>
          <a:p>
            <a:pPr algn="l"/>
            <a:r>
              <a:rPr lang="pt-BR" b="0" i="0" baseline="0" dirty="0">
                <a:solidFill>
                  <a:srgbClr val="3D3D3D"/>
                </a:solidFill>
                <a:effectLst/>
                <a:latin typeface="Open Sans"/>
              </a:rPr>
              <a:t>Variáveis químicas: </a:t>
            </a:r>
            <a:endParaRPr lang="pt-BR" b="0" i="0" dirty="0">
              <a:solidFill>
                <a:srgbClr val="3D3D3D"/>
              </a:solidFill>
              <a:effectLst/>
              <a:latin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49271" y="6368915"/>
            <a:ext cx="5048920" cy="365125"/>
          </a:xfrm>
          <a:prstGeom prst="rect">
            <a:avLst/>
          </a:prstGeom>
        </p:spPr>
        <p:txBody>
          <a:bodyPr/>
          <a:lstStyle/>
          <a:p>
            <a:fld id="{B8CDBF60-6CC3-4B74-A60D-3486985E4346}" type="datetime1">
              <a:rPr lang="en-US" smtClean="0"/>
              <a:pPr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14329" y="6384373"/>
            <a:ext cx="504892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4235" y="2032556"/>
            <a:ext cx="5779015" cy="4102210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6096000" y="27641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Processos que envolvem os agrotóxicos nas águas superficiais.</a:t>
            </a:r>
            <a:r>
              <a:rPr lang="pt-BR" baseline="0" dirty="0"/>
              <a:t> </a:t>
            </a:r>
            <a:r>
              <a:rPr lang="pt-BR" dirty="0"/>
              <a:t>Fonte: </a:t>
            </a:r>
            <a:r>
              <a:rPr lang="pt-BR" dirty="0" err="1"/>
              <a:t>Holvoet</a:t>
            </a:r>
            <a:r>
              <a:rPr lang="pt-BR" dirty="0"/>
              <a:t> et al. (2007)</a:t>
            </a:r>
            <a:r>
              <a:rPr lang="pt-BR" baseline="0" dirty="0"/>
              <a:t> in </a:t>
            </a:r>
            <a:r>
              <a:rPr lang="pt-BR" baseline="0" dirty="0" err="1"/>
              <a:t>xxxx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9285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122361" y="6444560"/>
            <a:ext cx="241755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26/03/2018</a:t>
            </a:r>
            <a:endParaRPr lang="en-US" dirty="0"/>
          </a:p>
        </p:txBody>
      </p:sp>
      <p:sp>
        <p:nvSpPr>
          <p:cNvPr id="4" name="Retângulo 3"/>
          <p:cNvSpPr/>
          <p:nvPr userDrawn="1"/>
        </p:nvSpPr>
        <p:spPr>
          <a:xfrm>
            <a:off x="3048000" y="296733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pesticidas orgânicos sintéticos:</a:t>
            </a:r>
          </a:p>
          <a:p>
            <a:endParaRPr lang="pt-BR" dirty="0"/>
          </a:p>
          <a:p>
            <a:r>
              <a:rPr lang="pt-BR" dirty="0"/>
              <a:t>clorados ou organoclorados, </a:t>
            </a:r>
          </a:p>
          <a:p>
            <a:r>
              <a:rPr lang="pt-BR" dirty="0" err="1"/>
              <a:t>piretrinas</a:t>
            </a:r>
            <a:r>
              <a:rPr lang="pt-BR" dirty="0"/>
              <a:t>, </a:t>
            </a:r>
          </a:p>
          <a:p>
            <a:r>
              <a:rPr lang="pt-BR" dirty="0"/>
              <a:t>fosforados, </a:t>
            </a:r>
          </a:p>
          <a:p>
            <a:r>
              <a:rPr lang="pt-BR" dirty="0" err="1"/>
              <a:t>Clorofosforados</a:t>
            </a:r>
            <a:r>
              <a:rPr lang="pt-BR" dirty="0"/>
              <a:t>, </a:t>
            </a:r>
          </a:p>
          <a:p>
            <a:r>
              <a:rPr lang="pt-BR" dirty="0" err="1"/>
              <a:t>carbamatos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0363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122361" y="6444560"/>
            <a:ext cx="241755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26/03/2018</a:t>
            </a:r>
            <a:endParaRPr lang="en-US" dirty="0"/>
          </a:p>
        </p:txBody>
      </p:sp>
      <p:sp>
        <p:nvSpPr>
          <p:cNvPr id="4" name="Retângulo 3"/>
          <p:cNvSpPr/>
          <p:nvPr userDrawn="1"/>
        </p:nvSpPr>
        <p:spPr>
          <a:xfrm>
            <a:off x="3048000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Resolução</a:t>
            </a:r>
          </a:p>
          <a:p>
            <a:r>
              <a:rPr lang="pt-BR" dirty="0"/>
              <a:t>no 357, de 17 de março de 2005, do Conselho Nacional do Meio Ambiente (CONAMA)</a:t>
            </a:r>
          </a:p>
          <a:p>
            <a:r>
              <a:rPr lang="pt-BR" dirty="0"/>
              <a:t>também estabeleceu limites máximos dos contaminantes em águas por meio de uma lista</a:t>
            </a:r>
          </a:p>
          <a:p>
            <a:r>
              <a:rPr lang="pt-BR" dirty="0"/>
              <a:t>taxativa de ingredientes ativos.</a:t>
            </a:r>
          </a:p>
        </p:txBody>
      </p:sp>
    </p:spTree>
    <p:extLst>
      <p:ext uri="{BB962C8B-B14F-4D97-AF65-F5344CB8AC3E}">
        <p14:creationId xmlns:p14="http://schemas.microsoft.com/office/powerpoint/2010/main" val="2567831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ctr">
              <a:defRPr sz="2800" b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AGÊNCIA AMBIENTAL DE CAMPINAS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91112" y="2785533"/>
            <a:ext cx="5091289" cy="2421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cjc_cetesb@sp.gov.br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49271" y="6368915"/>
            <a:ext cx="5048920" cy="365125"/>
          </a:xfrm>
          <a:prstGeom prst="rect">
            <a:avLst/>
          </a:prstGeom>
        </p:spPr>
        <p:txBody>
          <a:bodyPr/>
          <a:lstStyle/>
          <a:p>
            <a:fld id="{88856D55-EFBE-4F9B-8A5F-09D42CA22A9B}" type="datetime1">
              <a:rPr lang="en-US" smtClean="0"/>
              <a:pPr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4329" y="6384373"/>
            <a:ext cx="504892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122361" y="6444560"/>
            <a:ext cx="2417559" cy="365125"/>
          </a:xfrm>
          <a:prstGeom prst="rect">
            <a:avLst/>
          </a:prstGeom>
        </p:spPr>
        <p:txBody>
          <a:bodyPr/>
          <a:lstStyle/>
          <a:p>
            <a:fld id="{2F5CBC3F-501C-4D35-8734-D54E15001D0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DEC3D-49A6-4069-8E51-F0FD54507B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915" y="2050026"/>
            <a:ext cx="11078824" cy="406417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baseline="0"/>
            </a:lvl1pPr>
            <a:lvl2pPr marL="576263" indent="-274320">
              <a:buFont typeface="Arial" panose="020B0604020202020204" pitchFamily="34" charset="0"/>
              <a:buChar char="•"/>
              <a:defRPr/>
            </a:lvl2pPr>
            <a:lvl3pPr marL="855663" indent="-228600">
              <a:buFont typeface="Arial" panose="020B0604020202020204" pitchFamily="34" charset="0"/>
              <a:buChar char="•"/>
              <a:defRPr/>
            </a:lvl3pPr>
            <a:lvl4pPr marL="914400" indent="0">
              <a:buFont typeface="Arial" panose="020B0604020202020204" pitchFamily="34" charset="0"/>
              <a:buNone/>
              <a:defRPr baseline="0"/>
            </a:lvl4pPr>
            <a:lvl5pPr marL="123444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Rede de Monitoramento da Qualidade das Águas 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r>
              <a:rPr lang="pt-BR" dirty="0"/>
              <a:t>	Águas doces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	Águas subterrâneas</a:t>
            </a:r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r>
              <a:rPr lang="pt-BR" dirty="0"/>
              <a:t>Fonte: http://cetesb.sp.gov.br/publicacoes-relatorios/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6042" y="2491094"/>
            <a:ext cx="2611848" cy="2611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915" y="2050026"/>
            <a:ext cx="11078824" cy="406417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baseline="0"/>
            </a:lvl1pPr>
            <a:lvl2pPr marL="576263" indent="-274320">
              <a:buFont typeface="Arial" panose="020B0604020202020204" pitchFamily="34" charset="0"/>
              <a:buChar char="•"/>
              <a:defRPr/>
            </a:lvl2pPr>
            <a:lvl3pPr marL="855663" indent="-228600">
              <a:buFont typeface="Arial" panose="020B0604020202020204" pitchFamily="34" charset="0"/>
              <a:buChar char="•"/>
              <a:defRPr/>
            </a:lvl3pPr>
            <a:lvl4pPr marL="914400" indent="0">
              <a:buFont typeface="Arial" panose="020B0604020202020204" pitchFamily="34" charset="0"/>
              <a:buNone/>
              <a:defRPr baseline="0"/>
            </a:lvl4pPr>
            <a:lvl5pPr marL="123444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Águas Subterrâneas – Parâmetros Monitorados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r>
              <a:rPr lang="pt-BR" dirty="0"/>
              <a:t>Herbicidas </a:t>
            </a:r>
            <a:r>
              <a:rPr lang="pt-BR" dirty="0" err="1"/>
              <a:t>Fenoxiácidos</a:t>
            </a:r>
            <a:r>
              <a:rPr lang="pt-BR" dirty="0"/>
              <a:t> </a:t>
            </a:r>
            <a:r>
              <a:rPr lang="pt-BR" dirty="0" err="1"/>
              <a:t>Clororados</a:t>
            </a:r>
            <a:r>
              <a:rPr lang="pt-BR" dirty="0"/>
              <a:t> (2,4D; 2,4T; 2,4,5TP; </a:t>
            </a:r>
            <a:r>
              <a:rPr lang="pt-BR" dirty="0" err="1"/>
              <a:t>Bentazona</a:t>
            </a:r>
            <a:r>
              <a:rPr lang="pt-BR" dirty="0"/>
              <a:t>)</a:t>
            </a:r>
          </a:p>
          <a:p>
            <a:pPr lvl="0"/>
            <a:r>
              <a:rPr lang="pt-BR" dirty="0"/>
              <a:t>Herbicidas </a:t>
            </a:r>
            <a:r>
              <a:rPr lang="pt-BR" dirty="0" err="1"/>
              <a:t>triazinas</a:t>
            </a:r>
            <a:r>
              <a:rPr lang="pt-BR" dirty="0"/>
              <a:t> (</a:t>
            </a:r>
            <a:r>
              <a:rPr lang="pt-BR" dirty="0" err="1"/>
              <a:t>Ametrina</a:t>
            </a:r>
            <a:r>
              <a:rPr lang="pt-BR" dirty="0"/>
              <a:t>; </a:t>
            </a:r>
            <a:r>
              <a:rPr lang="pt-BR" dirty="0" err="1"/>
              <a:t>Atrazina</a:t>
            </a:r>
            <a:r>
              <a:rPr lang="pt-BR" dirty="0"/>
              <a:t>; </a:t>
            </a:r>
            <a:r>
              <a:rPr lang="pt-BR" dirty="0" err="1"/>
              <a:t>Simazina</a:t>
            </a:r>
            <a:r>
              <a:rPr lang="pt-BR" dirty="0"/>
              <a:t>)</a:t>
            </a:r>
          </a:p>
          <a:p>
            <a:pPr lvl="0"/>
            <a:r>
              <a:rPr lang="pt-BR" dirty="0"/>
              <a:t>Outros Herbicidas ( </a:t>
            </a:r>
            <a:r>
              <a:rPr lang="pt-BR" dirty="0" err="1"/>
              <a:t>Metolacloro</a:t>
            </a:r>
            <a:r>
              <a:rPr lang="pt-BR" dirty="0"/>
              <a:t>; </a:t>
            </a:r>
            <a:r>
              <a:rPr lang="pt-BR" dirty="0" err="1"/>
              <a:t>Molinato</a:t>
            </a:r>
            <a:r>
              <a:rPr lang="pt-BR" dirty="0"/>
              <a:t>; </a:t>
            </a:r>
            <a:r>
              <a:rPr lang="pt-BR" dirty="0" err="1"/>
              <a:t>Pendimetalina</a:t>
            </a:r>
            <a:r>
              <a:rPr lang="pt-BR" dirty="0"/>
              <a:t>; </a:t>
            </a:r>
            <a:r>
              <a:rPr lang="pt-BR" dirty="0" err="1"/>
              <a:t>Propanil</a:t>
            </a:r>
            <a:r>
              <a:rPr lang="pt-BR" dirty="0"/>
              <a:t>)</a:t>
            </a:r>
          </a:p>
          <a:p>
            <a:pPr lvl="0"/>
            <a:r>
              <a:rPr lang="pt-BR" dirty="0"/>
              <a:t>Pesticidas organoclorados</a:t>
            </a:r>
          </a:p>
          <a:p>
            <a:pPr lvl="0"/>
            <a:r>
              <a:rPr lang="pt-BR" dirty="0"/>
              <a:t>Pesticidas </a:t>
            </a:r>
            <a:r>
              <a:rPr lang="pt-BR" dirty="0" err="1"/>
              <a:t>organofosforados</a:t>
            </a:r>
            <a:r>
              <a:rPr lang="pt-BR" dirty="0"/>
              <a:t> (</a:t>
            </a:r>
            <a:r>
              <a:rPr lang="pt-BR" dirty="0" err="1"/>
              <a:t>clorpirofos</a:t>
            </a:r>
            <a:r>
              <a:rPr lang="pt-BR" dirty="0"/>
              <a:t>, </a:t>
            </a:r>
            <a:r>
              <a:rPr lang="pt-BR" dirty="0" err="1"/>
              <a:t>Demeton</a:t>
            </a:r>
            <a:r>
              <a:rPr lang="pt-BR" dirty="0"/>
              <a:t> O e S, </a:t>
            </a:r>
            <a:r>
              <a:rPr lang="pt-BR" dirty="0" err="1"/>
              <a:t>Gution</a:t>
            </a:r>
            <a:r>
              <a:rPr lang="pt-BR" dirty="0"/>
              <a:t>, </a:t>
            </a:r>
            <a:r>
              <a:rPr lang="pt-BR" dirty="0" err="1"/>
              <a:t>Malation</a:t>
            </a:r>
            <a:r>
              <a:rPr lang="pt-BR" dirty="0"/>
              <a:t>, </a:t>
            </a:r>
            <a:r>
              <a:rPr lang="pt-BR" dirty="0" err="1"/>
              <a:t>Paration</a:t>
            </a:r>
            <a:r>
              <a:rPr lang="pt-BR" dirty="0"/>
              <a:t>) + </a:t>
            </a:r>
            <a:r>
              <a:rPr lang="pt-BR" dirty="0" err="1"/>
              <a:t>Paration</a:t>
            </a:r>
            <a:r>
              <a:rPr lang="pt-BR" dirty="0"/>
              <a:t> metílico (2ª/2013)+ </a:t>
            </a:r>
            <a:r>
              <a:rPr lang="pt-BR" dirty="0" err="1"/>
              <a:t>Profenos</a:t>
            </a:r>
            <a:r>
              <a:rPr lang="pt-BR" dirty="0"/>
              <a:t>, </a:t>
            </a:r>
            <a:r>
              <a:rPr lang="pt-BR" dirty="0" err="1"/>
              <a:t>Terbufos</a:t>
            </a:r>
            <a:r>
              <a:rPr lang="pt-BR" dirty="0"/>
              <a:t>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8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915" y="2050026"/>
            <a:ext cx="11078824" cy="406417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baseline="0"/>
            </a:lvl1pPr>
            <a:lvl2pPr marL="576263" indent="-274320">
              <a:buFont typeface="Arial" panose="020B0604020202020204" pitchFamily="34" charset="0"/>
              <a:buChar char="•"/>
              <a:defRPr/>
            </a:lvl2pPr>
            <a:lvl3pPr marL="855663" indent="-228600">
              <a:buFont typeface="Arial" panose="020B0604020202020204" pitchFamily="34" charset="0"/>
              <a:buChar char="•"/>
              <a:defRPr/>
            </a:lvl3pPr>
            <a:lvl4pPr marL="914400" indent="0">
              <a:buFont typeface="Arial" panose="020B0604020202020204" pitchFamily="34" charset="0"/>
              <a:buNone/>
              <a:defRPr baseline="0"/>
            </a:lvl4pPr>
            <a:lvl5pPr marL="123444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Águas Superficiais – 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3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915" y="2050026"/>
            <a:ext cx="11078824" cy="406417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aseline="0"/>
            </a:lvl1pPr>
            <a:lvl2pPr marL="576263" indent="-274320">
              <a:buFont typeface="Arial" panose="020B0604020202020204" pitchFamily="34" charset="0"/>
              <a:buChar char="•"/>
              <a:defRPr/>
            </a:lvl2pPr>
            <a:lvl3pPr marL="855663" indent="-228600">
              <a:buFont typeface="Arial" panose="020B0604020202020204" pitchFamily="34" charset="0"/>
              <a:buChar char="•"/>
              <a:defRPr/>
            </a:lvl3pPr>
            <a:lvl4pPr marL="914400" indent="0">
              <a:buFont typeface="Arial" panose="020B0604020202020204" pitchFamily="34" charset="0"/>
              <a:buNone/>
              <a:defRPr baseline="0"/>
            </a:lvl4pPr>
            <a:lvl5pPr marL="123444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Águas Superficiais – Parâmetros Monitorados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1. Compostos Orgânicos </a:t>
            </a:r>
            <a:r>
              <a:rPr lang="pt-BR" dirty="0" err="1"/>
              <a:t>Semi-Voláteis</a:t>
            </a:r>
            <a:r>
              <a:rPr lang="pt-BR" dirty="0"/>
              <a:t> SVOC</a:t>
            </a:r>
          </a:p>
          <a:p>
            <a:pPr lvl="0"/>
            <a:r>
              <a:rPr lang="pt-BR" dirty="0"/>
              <a:t>-substâncias orgânicas</a:t>
            </a:r>
          </a:p>
          <a:p>
            <a:pPr lvl="0"/>
            <a:r>
              <a:rPr lang="pt-BR" dirty="0"/>
              <a:t>-fases gasosas e aquosas, (pressão de vapor na faixa de 10-14 a 10-4 (10-9 a 10 </a:t>
            </a:r>
            <a:r>
              <a:rPr lang="pt-BR" dirty="0" err="1"/>
              <a:t>Pa</a:t>
            </a:r>
            <a:r>
              <a:rPr lang="pt-BR" dirty="0"/>
              <a:t>)). </a:t>
            </a:r>
          </a:p>
          <a:p>
            <a:pPr lvl="0"/>
            <a:r>
              <a:rPr lang="pt-BR" dirty="0"/>
              <a:t>-ubíquas e de longa persistência em ambientes fechados. </a:t>
            </a:r>
          </a:p>
          <a:p>
            <a:pPr lvl="0"/>
            <a:r>
              <a:rPr lang="pt-BR" dirty="0"/>
              <a:t>-alguns pesticidas,  agentes de limpeza e de higiene pessoal, aditivos de materiais em pisos de vinil, substâncias utilizadas em mobílias, vestuário, em utensílios de cozinha, embalagens de alimentos e eletrônicos. </a:t>
            </a:r>
          </a:p>
          <a:p>
            <a:pPr lvl="0"/>
            <a:r>
              <a:rPr lang="pt-BR" dirty="0"/>
              <a:t>-alteram a atividade hormonal em humanos e em organismos que habitam ambientes aquáticos e terrestres : interferentes endócrinos (BCGC, 2016).</a:t>
            </a: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266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915" y="2050026"/>
            <a:ext cx="11078824" cy="406417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aseline="0"/>
            </a:lvl1pPr>
            <a:lvl2pPr marL="576263" indent="-274320">
              <a:buFont typeface="Arial" panose="020B0604020202020204" pitchFamily="34" charset="0"/>
              <a:buChar char="•"/>
              <a:defRPr/>
            </a:lvl2pPr>
            <a:lvl3pPr marL="855663" indent="-228600">
              <a:buFont typeface="Arial" panose="020B0604020202020204" pitchFamily="34" charset="0"/>
              <a:buChar char="•"/>
              <a:defRPr/>
            </a:lvl3pPr>
            <a:lvl4pPr marL="914400" indent="0">
              <a:buFont typeface="Arial" panose="020B0604020202020204" pitchFamily="34" charset="0"/>
              <a:buNone/>
              <a:defRPr baseline="0"/>
            </a:lvl4pPr>
            <a:lvl5pPr marL="123444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Águas Superficiais – Parâmetros Monitorados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1. O DDT é uma mistura de três formas: </a:t>
            </a:r>
            <a:r>
              <a:rPr lang="pt-BR" dirty="0" err="1"/>
              <a:t>p,p</a:t>
            </a:r>
            <a:r>
              <a:rPr lang="pt-BR" dirty="0"/>
              <a:t>’-DDT (85%), </a:t>
            </a:r>
            <a:r>
              <a:rPr lang="pt-BR" dirty="0" err="1"/>
              <a:t>o,p’-DDT</a:t>
            </a:r>
            <a:r>
              <a:rPr lang="pt-BR" dirty="0"/>
              <a:t> (15%) e </a:t>
            </a:r>
            <a:r>
              <a:rPr lang="pt-BR" dirty="0" err="1"/>
              <a:t>o,o’-DDT</a:t>
            </a:r>
            <a:r>
              <a:rPr lang="pt-BR" dirty="0"/>
              <a:t> (em valores-traço).</a:t>
            </a:r>
          </a:p>
          <a:p>
            <a:pPr lvl="0"/>
            <a:r>
              <a:rPr lang="pt-BR" dirty="0"/>
              <a:t>Inseticida persistente que tem seu uso restrito ou banido em vários países, exceto para campanhas de saúde pública no controle de doenças transmitidas por insetos.</a:t>
            </a:r>
          </a:p>
          <a:p>
            <a:pPr lvl="0"/>
            <a:r>
              <a:rPr lang="pt-BR" dirty="0"/>
              <a:t>O DDT e seus metabólitos podem ser transportados de um meio para outro, no ambiente, por processos de solubilização, adsorção, </a:t>
            </a:r>
            <a:r>
              <a:rPr lang="pt-BR" dirty="0" err="1"/>
              <a:t>bioacumulação</a:t>
            </a:r>
            <a:r>
              <a:rPr lang="pt-BR" dirty="0"/>
              <a:t> ou volatilização. Na superfície do solo ocorre a foto-oxidação do DDT, sendo a </a:t>
            </a:r>
            <a:r>
              <a:rPr lang="pt-BR" dirty="0" err="1"/>
              <a:t>fotodesclorinação</a:t>
            </a:r>
            <a:r>
              <a:rPr lang="pt-BR" dirty="0"/>
              <a:t> a principal reação, que acontece em dois estágios: rápida redução do cloro</a:t>
            </a:r>
          </a:p>
          <a:p>
            <a:pPr lvl="0"/>
            <a:r>
              <a:rPr lang="pt-BR" dirty="0"/>
              <a:t>alifático e lenta redução do cloro aromático. A reação tem como produtos primários o DDE (</a:t>
            </a:r>
            <a:r>
              <a:rPr lang="pt-BR" dirty="0" err="1"/>
              <a:t>Dicloro</a:t>
            </a:r>
            <a:r>
              <a:rPr lang="pt-BR" dirty="0"/>
              <a:t> </a:t>
            </a:r>
            <a:r>
              <a:rPr lang="pt-BR" dirty="0" err="1"/>
              <a:t>Difenil</a:t>
            </a:r>
            <a:endParaRPr lang="pt-BR" dirty="0"/>
          </a:p>
          <a:p>
            <a:pPr lvl="0"/>
            <a:r>
              <a:rPr lang="pt-BR" dirty="0" err="1"/>
              <a:t>Dicloro</a:t>
            </a:r>
            <a:r>
              <a:rPr lang="pt-BR" dirty="0"/>
              <a:t> Etileno), o DDD (</a:t>
            </a:r>
            <a:r>
              <a:rPr lang="pt-BR" dirty="0" err="1"/>
              <a:t>Dicloro</a:t>
            </a:r>
            <a:r>
              <a:rPr lang="pt-BR" dirty="0"/>
              <a:t> </a:t>
            </a:r>
            <a:r>
              <a:rPr lang="pt-BR" dirty="0" err="1"/>
              <a:t>Difenil</a:t>
            </a:r>
            <a:r>
              <a:rPr lang="pt-BR" dirty="0"/>
              <a:t> </a:t>
            </a:r>
            <a:r>
              <a:rPr lang="pt-BR" dirty="0" err="1"/>
              <a:t>Dicloro</a:t>
            </a:r>
            <a:r>
              <a:rPr lang="pt-BR" dirty="0"/>
              <a:t> Etano) e o ácido clorídrico. Na água, a maior parte do DDT</a:t>
            </a:r>
          </a:p>
          <a:p>
            <a:pPr lvl="0"/>
            <a:r>
              <a:rPr lang="pt-BR" dirty="0"/>
              <a:t>encontra-se firmemente ligada a partículas e assim deposita-se no leito de rios e mares.</a:t>
            </a:r>
          </a:p>
          <a:p>
            <a:pPr lvl="0"/>
            <a:r>
              <a:rPr lang="pt-BR" dirty="0"/>
              <a:t>O DDT, DDE e DDD são altamente lipossolúveis. Esta propriedade, aliada à meia-vida extremamente</a:t>
            </a:r>
          </a:p>
          <a:p>
            <a:pPr lvl="0"/>
            <a:r>
              <a:rPr lang="pt-BR" dirty="0"/>
              <a:t>longa, tem resultado em </a:t>
            </a:r>
            <a:r>
              <a:rPr lang="pt-BR" dirty="0" err="1"/>
              <a:t>bioacumulação</a:t>
            </a:r>
            <a:r>
              <a:rPr lang="pt-BR" dirty="0"/>
              <a:t>, onde os níveis presentes nos organismos excedem aqueles encontrados</a:t>
            </a:r>
          </a:p>
          <a:p>
            <a:pPr lvl="0"/>
            <a:r>
              <a:rPr lang="pt-BR" dirty="0"/>
              <a:t>no ambiente circundante. O grau de acumulação varia com a espécie, duração da exposição, concentração</a:t>
            </a:r>
          </a:p>
          <a:p>
            <a:pPr lvl="0"/>
            <a:r>
              <a:rPr lang="pt-BR" dirty="0"/>
              <a:t>da substância no meio e as condições ambientais. Quando presente na água, o DDT é </a:t>
            </a:r>
            <a:r>
              <a:rPr lang="pt-BR" dirty="0" err="1"/>
              <a:t>bioconcentrado</a:t>
            </a:r>
            <a:r>
              <a:rPr lang="pt-BR" dirty="0"/>
              <a:t> no</a:t>
            </a:r>
          </a:p>
          <a:p>
            <a:pPr lvl="0"/>
            <a:r>
              <a:rPr lang="pt-BR" dirty="0"/>
              <a:t>plâncton marinho e de água doce, em insetos, moluscos, outros invertebrados e peixes.</a:t>
            </a:r>
          </a:p>
          <a:p>
            <a:pPr lvl="0"/>
            <a:r>
              <a:rPr lang="pt-BR" dirty="0"/>
              <a:t>Tipicamente, a exposição humana e animal não ocorre apenas ao DDT, mas sim a uma mistura dos</a:t>
            </a:r>
          </a:p>
          <a:p>
            <a:pPr lvl="0"/>
            <a:r>
              <a:rPr lang="pt-BR" dirty="0"/>
              <a:t>três compostos. Isto porque DDE e DDD aparecem como impurezas do DDT, são produtos de degradação</a:t>
            </a:r>
          </a:p>
          <a:p>
            <a:pPr lvl="0"/>
            <a:r>
              <a:rPr lang="pt-BR" dirty="0"/>
              <a:t>ambiental e são produzidos no processo de </a:t>
            </a:r>
            <a:r>
              <a:rPr lang="pt-BR" dirty="0" err="1"/>
              <a:t>biotransformação</a:t>
            </a:r>
            <a:r>
              <a:rPr lang="pt-BR" dirty="0"/>
              <a:t> do DDT. A via digestiva é considerada a mais</a:t>
            </a:r>
          </a:p>
          <a:p>
            <a:pPr lvl="0"/>
            <a:r>
              <a:rPr lang="pt-BR" dirty="0"/>
              <a:t>significativa via de entrada do DDT no organismo humano, devido ao consumo de alimentos ou uso de utensílios</a:t>
            </a:r>
          </a:p>
          <a:p>
            <a:pPr lvl="0"/>
            <a:r>
              <a:rPr lang="pt-BR" dirty="0"/>
              <a:t>contaminados. Os principais efeitos do DDT são: </a:t>
            </a:r>
            <a:r>
              <a:rPr lang="pt-BR" dirty="0" err="1"/>
              <a:t>neurotoxicidade</a:t>
            </a:r>
            <a:r>
              <a:rPr lang="pt-BR" dirty="0"/>
              <a:t>, </a:t>
            </a:r>
            <a:r>
              <a:rPr lang="pt-BR" dirty="0" err="1"/>
              <a:t>hepatoxicidade</a:t>
            </a:r>
            <a:r>
              <a:rPr lang="pt-BR" dirty="0"/>
              <a:t>, efeitos metabólicos e</a:t>
            </a:r>
          </a:p>
          <a:p>
            <a:pPr lvl="0"/>
            <a:r>
              <a:rPr lang="pt-BR" dirty="0"/>
              <a:t>alterações reprodutivas e câncer. Nos seres humanos, como em outras espécies, o DDT se </a:t>
            </a:r>
            <a:r>
              <a:rPr lang="pt-BR" dirty="0" err="1"/>
              <a:t>biotransforma</a:t>
            </a:r>
            <a:r>
              <a:rPr lang="pt-BR" dirty="0"/>
              <a:t> em</a:t>
            </a:r>
          </a:p>
          <a:p>
            <a:pPr lvl="0"/>
            <a:r>
              <a:rPr lang="pt-BR" dirty="0"/>
              <a:t>DDE, que é acumulado mais facilmente que o DDT. A Portaria 2914/11 do Ministério da Saúde, estabelece um</a:t>
            </a:r>
          </a:p>
          <a:p>
            <a:pPr lvl="0"/>
            <a:r>
              <a:rPr lang="pt-BR" dirty="0"/>
              <a:t>valor máximo permitido de DDT (isômeros) de 1 µg/L na água potável (BRASIL, 2011).</a:t>
            </a:r>
          </a:p>
        </p:txBody>
      </p:sp>
    </p:spTree>
    <p:extLst>
      <p:ext uri="{BB962C8B-B14F-4D97-AF65-F5344CB8AC3E}">
        <p14:creationId xmlns:p14="http://schemas.microsoft.com/office/powerpoint/2010/main" val="330523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915" y="2050026"/>
            <a:ext cx="11078824" cy="4064170"/>
          </a:xfrm>
          <a:prstGeom prst="rect">
            <a:avLst/>
          </a:prstGeom>
        </p:spPr>
        <p:txBody>
          <a:bodyPr/>
          <a:lstStyle>
            <a:lvl1pPr marL="0" indent="0" algn="just">
              <a:buFont typeface="Wingdings" panose="05000000000000000000" pitchFamily="2" charset="2"/>
              <a:buNone/>
              <a:defRPr sz="2000" baseline="0"/>
            </a:lvl1pPr>
            <a:lvl2pPr marL="576263" indent="-274320">
              <a:buFont typeface="Arial" panose="020B0604020202020204" pitchFamily="34" charset="0"/>
              <a:buChar char="•"/>
              <a:defRPr/>
            </a:lvl2pPr>
            <a:lvl3pPr marL="855663" indent="-228600">
              <a:buFont typeface="Arial" panose="020B0604020202020204" pitchFamily="34" charset="0"/>
              <a:buChar char="•"/>
              <a:defRPr/>
            </a:lvl3pPr>
            <a:lvl4pPr marL="914400" indent="0">
              <a:buFont typeface="Arial" panose="020B0604020202020204" pitchFamily="34" charset="0"/>
              <a:buNone/>
              <a:defRPr baseline="0"/>
            </a:lvl4pPr>
            <a:lvl5pPr marL="123444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Águas Superficiais – Parâmetros Monitorados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Pesticidas Organoclorados</a:t>
            </a:r>
          </a:p>
          <a:p>
            <a:pPr lvl="0"/>
            <a:r>
              <a:rPr lang="pt-BR" dirty="0"/>
              <a:t>agrotóxicos organoclorados: extremamente persistente no ambiente, </a:t>
            </a:r>
            <a:r>
              <a:rPr lang="pt-BR" dirty="0" err="1"/>
              <a:t>bioacumulando</a:t>
            </a:r>
            <a:r>
              <a:rPr lang="pt-BR" dirty="0"/>
              <a:t> nos organismos vivos e</a:t>
            </a:r>
          </a:p>
          <a:p>
            <a:pPr lvl="0"/>
            <a:r>
              <a:rPr lang="pt-BR" dirty="0" err="1"/>
              <a:t>biomagnificando</a:t>
            </a:r>
            <a:r>
              <a:rPr lang="pt-BR" dirty="0"/>
              <a:t> ao longo da cadeia alimentar.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toxicidade muito elevada: clorados ou organoclorados, </a:t>
            </a:r>
            <a:r>
              <a:rPr lang="pt-BR" dirty="0" err="1"/>
              <a:t>piretrinas</a:t>
            </a:r>
            <a:r>
              <a:rPr lang="pt-BR" dirty="0"/>
              <a:t>, fosforados, </a:t>
            </a:r>
            <a:r>
              <a:rPr lang="pt-BR" dirty="0" err="1"/>
              <a:t>clorofosforados</a:t>
            </a:r>
            <a:r>
              <a:rPr lang="pt-BR" dirty="0"/>
              <a:t> e </a:t>
            </a:r>
            <a:r>
              <a:rPr lang="pt-BR" dirty="0" err="1"/>
              <a:t>carbamatos</a:t>
            </a:r>
            <a:r>
              <a:rPr lang="pt-BR" dirty="0"/>
              <a:t>.</a:t>
            </a:r>
          </a:p>
          <a:p>
            <a:pPr lvl="0"/>
            <a:r>
              <a:rPr lang="pt-BR" dirty="0"/>
              <a:t>Pesticidas clorados (DDT, HCH, </a:t>
            </a:r>
            <a:r>
              <a:rPr lang="pt-BR" dirty="0" err="1"/>
              <a:t>Aldrin</a:t>
            </a:r>
            <a:r>
              <a:rPr lang="pt-BR" dirty="0"/>
              <a:t>, </a:t>
            </a:r>
            <a:r>
              <a:rPr lang="pt-BR" dirty="0" err="1"/>
              <a:t>Lindano</a:t>
            </a:r>
            <a:r>
              <a:rPr lang="pt-BR" dirty="0"/>
              <a:t>): efeito residual longo.</a:t>
            </a:r>
          </a:p>
          <a:p>
            <a:pPr lvl="0"/>
            <a:r>
              <a:rPr lang="pt-BR" dirty="0"/>
              <a:t>A maioria são hidrofóbicos, mas apresentam alta solubilidade em hidrocarbonetos e gorduras.</a:t>
            </a:r>
          </a:p>
          <a:p>
            <a:pPr lvl="0"/>
            <a:r>
              <a:rPr lang="pt-BR" dirty="0"/>
              <a:t> baixa toxicidade aguda, porém apresentam toxicidade crônica devido a sua capacidade de acumulação ao longo da cadeia alimentar e em tecidos biológicos,</a:t>
            </a:r>
          </a:p>
          <a:p>
            <a:pPr lvl="0"/>
            <a:r>
              <a:rPr lang="pt-BR" dirty="0"/>
              <a:t>em testes com ratos foi observado o desenvolvimento de tumores </a:t>
            </a:r>
            <a:r>
              <a:rPr lang="pt-BR" dirty="0" err="1"/>
              <a:t>malígnos</a:t>
            </a:r>
            <a:r>
              <a:rPr lang="pt-BR" dirty="0"/>
              <a:t> no fígado. </a:t>
            </a:r>
          </a:p>
          <a:p>
            <a:pPr lvl="0"/>
            <a:r>
              <a:rPr lang="pt-BR" dirty="0"/>
              <a:t>Atualmente o uso dos organoclorados é proibido ou restrito devido à sua baixa taxa de degradação no meio ambiente.</a:t>
            </a:r>
          </a:p>
          <a:p>
            <a:pPr lvl="0"/>
            <a:r>
              <a:rPr lang="pt-BR" dirty="0"/>
              <a:t> adsorção em matéria mineral suspensa e </a:t>
            </a:r>
            <a:r>
              <a:rPr lang="pt-BR" dirty="0" err="1"/>
              <a:t>colóides</a:t>
            </a:r>
            <a:r>
              <a:rPr lang="pt-BR" dirty="0"/>
              <a:t> orgânicos é importante para entender a sua mobilidade nos corpos d’água.</a:t>
            </a:r>
          </a:p>
          <a:p>
            <a:pPr lvl="0"/>
            <a:r>
              <a:rPr lang="pt-BR" dirty="0"/>
              <a:t>A contaminação: vias de exposição dérmica, oral e respiratória,</a:t>
            </a:r>
          </a:p>
          <a:p>
            <a:pPr lvl="0"/>
            <a:r>
              <a:rPr lang="pt-BR" dirty="0"/>
              <a:t>Atacam o sistema nervoso central, causando distúrbios sensoriais de equilíbrio, alterações no comportamento, atividade muscular involuntária, entre outros. Em casos de inalação pode ocorrer tosse, rouquidão e hipertensão. </a:t>
            </a:r>
          </a:p>
          <a:p>
            <a:pPr lvl="0"/>
            <a:r>
              <a:rPr lang="pt-BR" dirty="0"/>
              <a:t>Intoxicações agudas: hipersensibilidade, convulsões, podendo levar ao coma e até à morte.</a:t>
            </a:r>
          </a:p>
        </p:txBody>
      </p:sp>
    </p:spTree>
    <p:extLst>
      <p:ext uri="{BB962C8B-B14F-4D97-AF65-F5344CB8AC3E}">
        <p14:creationId xmlns:p14="http://schemas.microsoft.com/office/powerpoint/2010/main" val="107560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915" y="2050026"/>
            <a:ext cx="11078824" cy="4064170"/>
          </a:xfrm>
          <a:prstGeom prst="rect">
            <a:avLst/>
          </a:prstGeom>
        </p:spPr>
        <p:txBody>
          <a:bodyPr/>
          <a:lstStyle>
            <a:lvl1pPr marL="0" indent="0" algn="just">
              <a:buFont typeface="Wingdings" panose="05000000000000000000" pitchFamily="2" charset="2"/>
              <a:buNone/>
              <a:defRPr sz="2000" baseline="0"/>
            </a:lvl1pPr>
            <a:lvl2pPr marL="576263" indent="-274320">
              <a:buFont typeface="Arial" panose="020B0604020202020204" pitchFamily="34" charset="0"/>
              <a:buChar char="•"/>
              <a:defRPr/>
            </a:lvl2pPr>
            <a:lvl3pPr marL="855663" indent="-228600">
              <a:buFont typeface="Arial" panose="020B0604020202020204" pitchFamily="34" charset="0"/>
              <a:buChar char="•"/>
              <a:defRPr/>
            </a:lvl3pPr>
            <a:lvl4pPr marL="914400" indent="0">
              <a:buFont typeface="Arial" panose="020B0604020202020204" pitchFamily="34" charset="0"/>
              <a:buNone/>
              <a:defRPr baseline="0"/>
            </a:lvl4pPr>
            <a:lvl5pPr marL="123444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Águas Superficiais – Parâmetros Monitorados</a:t>
            </a:r>
          </a:p>
          <a:p>
            <a:pPr lvl="0"/>
            <a:r>
              <a:rPr lang="pt-BR" dirty="0"/>
              <a:t>1.2.25 Inseticidas</a:t>
            </a:r>
          </a:p>
          <a:p>
            <a:pPr lvl="0"/>
            <a:r>
              <a:rPr lang="pt-BR" dirty="0"/>
              <a:t>É o maior grupo entre os defensivos agrícolas. Podem ser constituídos de substâncias inorgânicas como</a:t>
            </a:r>
          </a:p>
          <a:p>
            <a:pPr lvl="0"/>
            <a:r>
              <a:rPr lang="pt-BR" dirty="0"/>
              <a:t>enxofre, derivados </a:t>
            </a:r>
            <a:r>
              <a:rPr lang="pt-BR" dirty="0" err="1"/>
              <a:t>arseniais</a:t>
            </a:r>
            <a:r>
              <a:rPr lang="pt-BR" dirty="0"/>
              <a:t>, flúor, mercúrio, etc. Devido à elevada toxicidade de muitos deles, tanto para o</a:t>
            </a:r>
          </a:p>
          <a:p>
            <a:pPr lvl="0"/>
            <a:r>
              <a:rPr lang="pt-BR" dirty="0"/>
              <a:t>homem como para a própria planta, foram rapidamente substituídos pelos orgânicos sintéticos. Os inseticidas</a:t>
            </a:r>
          </a:p>
          <a:p>
            <a:pPr lvl="0"/>
            <a:r>
              <a:rPr lang="pt-BR" dirty="0"/>
              <a:t>orgânicos naturais podem ser de origem vegetal como as </a:t>
            </a:r>
            <a:r>
              <a:rPr lang="pt-BR" dirty="0" err="1"/>
              <a:t>piretrinas</a:t>
            </a:r>
            <a:r>
              <a:rPr lang="pt-BR" dirty="0"/>
              <a:t>, nicotina, óleo de soja, etc., ou de origem</a:t>
            </a:r>
          </a:p>
          <a:p>
            <a:pPr lvl="0"/>
            <a:r>
              <a:rPr lang="pt-BR" dirty="0"/>
              <a:t>petrolífera, como os óleos minerais. Os orgânicos sintéticos são classificados em clorados, que possuem longo</a:t>
            </a:r>
          </a:p>
          <a:p>
            <a:pPr lvl="0"/>
            <a:r>
              <a:rPr lang="pt-BR" dirty="0"/>
              <a:t>efeito residual, como o DDT, HCH, </a:t>
            </a:r>
            <a:r>
              <a:rPr lang="pt-BR" dirty="0" err="1"/>
              <a:t>Aldrin</a:t>
            </a:r>
            <a:r>
              <a:rPr lang="pt-BR" dirty="0"/>
              <a:t>, </a:t>
            </a:r>
            <a:r>
              <a:rPr lang="pt-BR" dirty="0" err="1"/>
              <a:t>Dieldrin</a:t>
            </a:r>
            <a:r>
              <a:rPr lang="pt-BR" dirty="0"/>
              <a:t>, </a:t>
            </a:r>
            <a:r>
              <a:rPr lang="pt-BR" dirty="0" err="1"/>
              <a:t>Lindane</a:t>
            </a:r>
            <a:r>
              <a:rPr lang="pt-BR" dirty="0"/>
              <a:t>, etc., fosforados, que possuem elevada toxicidade</a:t>
            </a:r>
          </a:p>
          <a:p>
            <a:pPr lvl="0"/>
            <a:r>
              <a:rPr lang="pt-BR" dirty="0"/>
              <a:t>aguda ao homem, como o </a:t>
            </a:r>
            <a:r>
              <a:rPr lang="pt-BR" dirty="0" err="1"/>
              <a:t>Parathion</a:t>
            </a:r>
            <a:r>
              <a:rPr lang="pt-BR" dirty="0"/>
              <a:t>, </a:t>
            </a:r>
            <a:r>
              <a:rPr lang="pt-BR" dirty="0" err="1"/>
              <a:t>clorofosforados</a:t>
            </a:r>
            <a:r>
              <a:rPr lang="pt-BR" dirty="0"/>
              <a:t>, que são constituídos de ésteres combinados com cloro,</a:t>
            </a:r>
          </a:p>
          <a:p>
            <a:pPr lvl="0"/>
            <a:r>
              <a:rPr lang="pt-BR" dirty="0"/>
              <a:t>como o </a:t>
            </a:r>
            <a:r>
              <a:rPr lang="pt-BR" dirty="0" err="1"/>
              <a:t>Carbofenotion</a:t>
            </a:r>
            <a:r>
              <a:rPr lang="pt-BR" dirty="0"/>
              <a:t>, </a:t>
            </a:r>
            <a:r>
              <a:rPr lang="pt-BR" dirty="0" err="1"/>
              <a:t>Triclorform</a:t>
            </a:r>
            <a:r>
              <a:rPr lang="pt-BR" dirty="0"/>
              <a:t>, etc., </a:t>
            </a:r>
            <a:r>
              <a:rPr lang="pt-BR" dirty="0" err="1"/>
              <a:t>carbamatos</a:t>
            </a:r>
            <a:r>
              <a:rPr lang="pt-BR" dirty="0"/>
              <a:t>, que são derivados do ácido </a:t>
            </a:r>
            <a:r>
              <a:rPr lang="pt-BR" dirty="0" err="1"/>
              <a:t>carbâmico</a:t>
            </a:r>
            <a:r>
              <a:rPr lang="pt-BR" dirty="0"/>
              <a:t>, como o </a:t>
            </a:r>
            <a:r>
              <a:rPr lang="pt-BR" dirty="0" err="1"/>
              <a:t>Carbaril</a:t>
            </a:r>
            <a:r>
              <a:rPr lang="pt-BR" dirty="0"/>
              <a:t>,</a:t>
            </a:r>
          </a:p>
          <a:p>
            <a:pPr lvl="0"/>
            <a:r>
              <a:rPr lang="pt-BR" dirty="0" err="1"/>
              <a:t>Temik</a:t>
            </a:r>
            <a:r>
              <a:rPr lang="pt-BR" dirty="0"/>
              <a:t>, </a:t>
            </a:r>
            <a:r>
              <a:rPr lang="pt-BR" dirty="0" err="1"/>
              <a:t>Furadam</a:t>
            </a:r>
            <a:r>
              <a:rPr lang="pt-BR" dirty="0"/>
              <a:t>, etc., e </a:t>
            </a:r>
            <a:r>
              <a:rPr lang="pt-BR" dirty="0" err="1"/>
              <a:t>piretróides</a:t>
            </a:r>
            <a:r>
              <a:rPr lang="pt-BR" dirty="0"/>
              <a:t>, que apresentam estruturas semelhantes às </a:t>
            </a:r>
            <a:r>
              <a:rPr lang="pt-BR" dirty="0" err="1"/>
              <a:t>piretrinas</a:t>
            </a:r>
            <a:r>
              <a:rPr lang="pt-BR" dirty="0"/>
              <a:t> encontradas nas</a:t>
            </a:r>
          </a:p>
          <a:p>
            <a:pPr lvl="0"/>
            <a:r>
              <a:rPr lang="pt-BR" dirty="0"/>
              <a:t>flores de </a:t>
            </a:r>
            <a:r>
              <a:rPr lang="pt-BR" dirty="0" err="1"/>
              <a:t>Crysanthemum</a:t>
            </a:r>
            <a:r>
              <a:rPr lang="pt-BR" dirty="0"/>
              <a:t> </a:t>
            </a:r>
            <a:r>
              <a:rPr lang="pt-BR" dirty="0" err="1"/>
              <a:t>cinemariaeafolium</a:t>
            </a:r>
            <a:r>
              <a:rPr lang="pt-BR" dirty="0"/>
              <a:t>, como </a:t>
            </a:r>
            <a:r>
              <a:rPr lang="pt-BR" dirty="0" err="1"/>
              <a:t>aletrina</a:t>
            </a:r>
            <a:r>
              <a:rPr lang="pt-BR" dirty="0"/>
              <a:t>, </a:t>
            </a:r>
            <a:r>
              <a:rPr lang="pt-BR" dirty="0" err="1"/>
              <a:t>resmetrina</a:t>
            </a:r>
            <a:r>
              <a:rPr lang="pt-BR" dirty="0"/>
              <a:t>, etc..</a:t>
            </a:r>
          </a:p>
        </p:txBody>
      </p:sp>
    </p:spTree>
    <p:extLst>
      <p:ext uri="{BB962C8B-B14F-4D97-AF65-F5344CB8AC3E}">
        <p14:creationId xmlns:p14="http://schemas.microsoft.com/office/powerpoint/2010/main" val="254425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651507" y="1981200"/>
            <a:ext cx="8610093" cy="425958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301943" indent="0">
              <a:buNone/>
              <a:defRPr baseline="0"/>
            </a:lvl2pPr>
            <a:lvl4pPr>
              <a:defRPr baseline="0"/>
            </a:lvl4pPr>
          </a:lstStyle>
          <a:p>
            <a:pPr lvl="0"/>
            <a:r>
              <a:rPr lang="pt-BR" dirty="0"/>
              <a:t>SOLO</a:t>
            </a:r>
          </a:p>
          <a:p>
            <a:pPr lvl="1"/>
            <a:r>
              <a:rPr lang="pt-BR" dirty="0"/>
              <a:t>QUALIDADE DOS SOLOS NO ESTADO DE SÃO PAULOBACIAS HIDROGRÁFICAS DOS RIOS PIRACICABA, CAPIVARI E JUNDIAÍ • UGRHI 5 – 2015</a:t>
            </a:r>
          </a:p>
          <a:p>
            <a:pPr lvl="1"/>
            <a:r>
              <a:rPr lang="pt-BR" dirty="0"/>
              <a:t> http://cetesb.sp.gov.br/solo/wp-content/uploads/sites/18/2013/12/Solo_Web_24-04.pdf</a:t>
            </a:r>
          </a:p>
          <a:p>
            <a:pPr lvl="1"/>
            <a:r>
              <a:rPr lang="pt-BR" dirty="0"/>
              <a:t>Valores orientadores para solos e águas subterrâneas: foi publicada no Diário Oficial do Estado de São Paulo a atualização da lista dos Decisão de Diretoria da CETESB nº 045/2014/E/C/I 4.</a:t>
            </a:r>
          </a:p>
          <a:p>
            <a:pPr lvl="1"/>
            <a:r>
              <a:rPr lang="pt-BR" dirty="0"/>
              <a:t>Resultados 2014 – grande seca</a:t>
            </a:r>
          </a:p>
          <a:p>
            <a:pPr lvl="3"/>
            <a:r>
              <a:rPr lang="pt-BR" dirty="0"/>
              <a:t>agrotóxicos organoclorados</a:t>
            </a:r>
          </a:p>
          <a:p>
            <a:pPr lvl="3"/>
            <a:r>
              <a:rPr lang="pt-BR" dirty="0"/>
              <a:t> Do total de 139 amostras, 62 apresentaram concentrações de substâncias orgânicas acima dos limites</a:t>
            </a:r>
          </a:p>
          <a:p>
            <a:pPr lvl="3"/>
            <a:r>
              <a:rPr lang="pt-BR" dirty="0"/>
              <a:t>de quantificação praticados pela CETESB, ou seja, 45% do total; 41 resultados são para os solos agrícolas e</a:t>
            </a:r>
          </a:p>
          <a:p>
            <a:pPr lvl="3"/>
            <a:r>
              <a:rPr lang="pt-BR" dirty="0"/>
              <a:t>21 para os solos sob fragmentos de mata (Apêndice A).</a:t>
            </a:r>
          </a:p>
          <a:p>
            <a:pPr lvl="3"/>
            <a:r>
              <a:rPr lang="pt-BR" dirty="0"/>
              <a:t>Nos fragmentos de mata foram detectados hidrocarbonetos aromáticos </a:t>
            </a:r>
            <a:r>
              <a:rPr lang="pt-BR" dirty="0" err="1"/>
              <a:t>polinucleares</a:t>
            </a:r>
            <a:r>
              <a:rPr lang="pt-BR" dirty="0"/>
              <a:t>: benzo(a)</a:t>
            </a:r>
          </a:p>
          <a:p>
            <a:pPr lvl="3"/>
            <a:r>
              <a:rPr lang="pt-BR" dirty="0" err="1"/>
              <a:t>antraceno</a:t>
            </a:r>
            <a:r>
              <a:rPr lang="pt-BR" dirty="0"/>
              <a:t> (uma amostra), </a:t>
            </a:r>
            <a:r>
              <a:rPr lang="pt-BR" dirty="0" err="1"/>
              <a:t>criseno</a:t>
            </a:r>
            <a:r>
              <a:rPr lang="pt-BR" dirty="0"/>
              <a:t> (quatro amostras), </a:t>
            </a:r>
            <a:r>
              <a:rPr lang="pt-BR" dirty="0" err="1"/>
              <a:t>fenantreno</a:t>
            </a:r>
            <a:r>
              <a:rPr lang="pt-BR" dirty="0"/>
              <a:t> (cinco amostras), </a:t>
            </a:r>
            <a:r>
              <a:rPr lang="pt-BR" dirty="0" err="1"/>
              <a:t>fluoranteno</a:t>
            </a:r>
            <a:r>
              <a:rPr lang="pt-BR" dirty="0"/>
              <a:t> (11 amostras),</a:t>
            </a:r>
          </a:p>
          <a:p>
            <a:pPr lvl="3"/>
            <a:r>
              <a:rPr lang="pt-BR" dirty="0"/>
              <a:t>naftaleno (três amostras) e pireno (seis amostras). E os agrotóxicos organoclorados, </a:t>
            </a:r>
            <a:r>
              <a:rPr lang="pt-BR" dirty="0" err="1"/>
              <a:t>heptacloro</a:t>
            </a:r>
            <a:r>
              <a:rPr lang="pt-BR" dirty="0"/>
              <a:t> </a:t>
            </a:r>
            <a:r>
              <a:rPr lang="pt-BR" dirty="0" err="1"/>
              <a:t>epóxico</a:t>
            </a:r>
            <a:r>
              <a:rPr lang="pt-BR" dirty="0"/>
              <a:t> em</a:t>
            </a:r>
          </a:p>
          <a:p>
            <a:pPr lvl="3"/>
            <a:r>
              <a:rPr lang="pt-BR" dirty="0"/>
              <a:t>uma amostra e </a:t>
            </a:r>
            <a:r>
              <a:rPr lang="pt-BR" dirty="0" err="1"/>
              <a:t>metoxicloro</a:t>
            </a:r>
            <a:r>
              <a:rPr lang="pt-BR" dirty="0"/>
              <a:t> em quatro amostras (Tabelas 8 e 9).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6" name="Rounded Rectangle 11"/>
          <p:cNvSpPr/>
          <p:nvPr userDrawn="1"/>
        </p:nvSpPr>
        <p:spPr>
          <a:xfrm>
            <a:off x="304800" y="97296"/>
            <a:ext cx="11594592" cy="124210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5"/>
          <p:cNvGrpSpPr>
            <a:grpSpLocks noChangeAspect="1"/>
          </p:cNvGrpSpPr>
          <p:nvPr userDrawn="1"/>
        </p:nvGrpSpPr>
        <p:grpSpPr bwMode="hidden">
          <a:xfrm>
            <a:off x="282220" y="376989"/>
            <a:ext cx="11631168" cy="1329874"/>
            <a:chOff x="-3905251" y="4294188"/>
            <a:chExt cx="13027839" cy="1892300"/>
          </a:xfrm>
        </p:grpSpPr>
        <p:sp>
          <p:nvSpPr>
            <p:cNvPr id="2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34500" y="6352684"/>
            <a:ext cx="1339400" cy="40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42600" y="6406367"/>
            <a:ext cx="1246734" cy="34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Footer Placeholder 4"/>
          <p:cNvSpPr txBox="1">
            <a:spLocks/>
          </p:cNvSpPr>
          <p:nvPr userDrawn="1"/>
        </p:nvSpPr>
        <p:spPr>
          <a:xfrm>
            <a:off x="0" y="6578398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AGÊNCIA AMBIENTAL DE CAMPINAS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8" r:id="rId3"/>
    <p:sldLayoutId id="2147483874" r:id="rId4"/>
    <p:sldLayoutId id="2147483869" r:id="rId5"/>
    <p:sldLayoutId id="2147483876" r:id="rId6"/>
    <p:sldLayoutId id="2147483870" r:id="rId7"/>
    <p:sldLayoutId id="2147483877" r:id="rId8"/>
    <p:sldLayoutId id="2147483862" r:id="rId9"/>
    <p:sldLayoutId id="2147483863" r:id="rId10"/>
    <p:sldLayoutId id="2147483864" r:id="rId11"/>
    <p:sldLayoutId id="2147483872" r:id="rId12"/>
    <p:sldLayoutId id="2147483875" r:id="rId13"/>
    <p:sldLayoutId id="2147483873" r:id="rId14"/>
    <p:sldLayoutId id="2147483867" r:id="rId15"/>
    <p:sldLayoutId id="214748387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etesb.sp.gov.br/solo/wp-content/uploads/sites/18/2013/12/Solo_Web_24-04.pdf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4900" b="1" dirty="0">
                <a:solidFill>
                  <a:schemeClr val="bg1">
                    <a:lumMod val="95000"/>
                  </a:schemeClr>
                </a:solidFill>
              </a:rPr>
              <a:t>MONITORAMENTO DE AGROTÓXICOS NA BACIA DO PCJ</a:t>
            </a:r>
            <a:br>
              <a:rPr lang="pt-BR" sz="4900" b="1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pt-BR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Biol. Dra. </a:t>
            </a:r>
            <a:r>
              <a:rPr lang="pt-BR" sz="4000" b="1" dirty="0">
                <a:solidFill>
                  <a:schemeClr val="bg1">
                    <a:lumMod val="95000"/>
                  </a:schemeClr>
                </a:solidFill>
              </a:rPr>
              <a:t>Lívia Fernanda Agujaro - CETESB 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75° Reunião Câmara Técnica de Saúde Ambiental</a:t>
            </a:r>
          </a:p>
          <a:p>
            <a:r>
              <a:rPr lang="pt-BR" dirty="0">
                <a:solidFill>
                  <a:schemeClr val="tx1"/>
                </a:solidFill>
              </a:rPr>
              <a:t>Comitês PCJ </a:t>
            </a:r>
          </a:p>
        </p:txBody>
      </p:sp>
    </p:spTree>
    <p:extLst>
      <p:ext uri="{BB962C8B-B14F-4D97-AF65-F5344CB8AC3E}">
        <p14:creationId xmlns:p14="http://schemas.microsoft.com/office/powerpoint/2010/main" val="4117834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37751" y="75170"/>
            <a:ext cx="1211991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Histórico dos Pontos monitorados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Rede Básica -2011/2016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192614"/>
              </p:ext>
            </p:extLst>
          </p:nvPr>
        </p:nvGraphicFramePr>
        <p:xfrm>
          <a:off x="1009935" y="1514897"/>
          <a:ext cx="9921675" cy="47722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3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8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6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5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725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UGRHI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Corpo</a:t>
                      </a:r>
                      <a:r>
                        <a:rPr lang="pt-BR" baseline="0" dirty="0"/>
                        <a:t> D’água</a:t>
                      </a:r>
                    </a:p>
                    <a:p>
                      <a:pPr algn="ctr"/>
                      <a:r>
                        <a:rPr lang="pt-BR" baseline="0" dirty="0"/>
                        <a:t>Rio/Córrego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Frequência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Início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Término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99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R. </a:t>
                      </a:r>
                      <a:r>
                        <a:rPr lang="pt-BR" dirty="0" err="1"/>
                        <a:t>Sorocamirim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SOMI 02850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4x ano</a:t>
                      </a:r>
                      <a:r>
                        <a:rPr lang="pt-BR" baseline="30000" dirty="0"/>
                        <a:t>-1</a:t>
                      </a:r>
                      <a:r>
                        <a:rPr lang="pt-B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99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C. Sta. Gertrudes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GERT 02200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 a 4x ano-1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99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R. </a:t>
                      </a:r>
                      <a:r>
                        <a:rPr lang="pt-BR" dirty="0" err="1"/>
                        <a:t>Oriçanga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ORIZ 02900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 a 4x ano</a:t>
                      </a:r>
                      <a:r>
                        <a:rPr lang="pt-BR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99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R. Sto. Anastácio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STAN 02700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4x ano</a:t>
                      </a:r>
                      <a:r>
                        <a:rPr lang="pt-BR" baseline="30000" dirty="0"/>
                        <a:t>-1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99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R. Pardo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PARD 02800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2 a 4x ano</a:t>
                      </a:r>
                      <a:r>
                        <a:rPr lang="pt-BR" baseline="30000" dirty="0"/>
                        <a:t>-1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99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Rib. Sta. Rita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RITA 02700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3x ano</a:t>
                      </a:r>
                      <a:r>
                        <a:rPr lang="pt-BR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99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R. São J. Dourados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SJDO 02500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 a 6x ano</a:t>
                      </a:r>
                      <a:r>
                        <a:rPr lang="pt-BR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99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R. Juquiá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JUQI 00800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3x ano</a:t>
                      </a:r>
                      <a:r>
                        <a:rPr lang="pt-BR" baseline="30000" dirty="0"/>
                        <a:t>-1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99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R. Paraíba Sul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PARB 02400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2 a 3x ano</a:t>
                      </a:r>
                      <a:r>
                        <a:rPr lang="pt-BR" baseline="30000" dirty="0"/>
                        <a:t>-1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99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R. Ribeira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RIBE 02900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6x ano</a:t>
                      </a:r>
                      <a:r>
                        <a:rPr lang="pt-BR" baseline="30000" dirty="0"/>
                        <a:t>-1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99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R. Sorocaba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SORO 02700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6x ano</a:t>
                      </a:r>
                      <a:r>
                        <a:rPr lang="pt-BR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43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453636"/>
              </p:ext>
            </p:extLst>
          </p:nvPr>
        </p:nvGraphicFramePr>
        <p:xfrm>
          <a:off x="1473960" y="1916113"/>
          <a:ext cx="9271792" cy="46366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9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3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489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UGRHI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Corpo</a:t>
                      </a:r>
                      <a:r>
                        <a:rPr lang="pt-BR" baseline="0" dirty="0"/>
                        <a:t> D’água</a:t>
                      </a:r>
                    </a:p>
                    <a:p>
                      <a:pPr algn="ctr"/>
                      <a:r>
                        <a:rPr lang="pt-BR" baseline="0" dirty="0"/>
                        <a:t>Res/Rio/Córrego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Frequência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Início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Término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03">
                <a:tc rowSpan="10"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pPr algn="ctr"/>
                      <a:r>
                        <a:rPr lang="pt-BR" dirty="0"/>
                        <a:t>5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R. Atibainha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BAIN 02950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 a 6x ano</a:t>
                      </a:r>
                      <a:r>
                        <a:rPr lang="pt-BR" baseline="30000" dirty="0"/>
                        <a:t>-1</a:t>
                      </a:r>
                      <a:r>
                        <a:rPr lang="pt-B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03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Res. Atibainha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RAIN 00800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 a 6x ano</a:t>
                      </a:r>
                      <a:r>
                        <a:rPr lang="pt-BR" baseline="30000" dirty="0"/>
                        <a:t>-1</a:t>
                      </a:r>
                      <a:r>
                        <a:rPr lang="pt-BR" dirty="0"/>
                        <a:t>  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0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pt-BR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dirty="0"/>
                        <a:t>R. </a:t>
                      </a:r>
                      <a:r>
                        <a:rPr lang="pt-BR" dirty="0" err="1"/>
                        <a:t>Jaguari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JAGR 00002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 a 6x ano</a:t>
                      </a:r>
                      <a:r>
                        <a:rPr lang="pt-BR" baseline="30000" dirty="0"/>
                        <a:t>-1</a:t>
                      </a:r>
                      <a:r>
                        <a:rPr lang="pt-BR" dirty="0"/>
                        <a:t>  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0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JAGR 00005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 a 6x ano</a:t>
                      </a:r>
                      <a:r>
                        <a:rPr lang="pt-BR" baseline="30000" dirty="0"/>
                        <a:t>-1</a:t>
                      </a:r>
                      <a:r>
                        <a:rPr lang="pt-BR" dirty="0"/>
                        <a:t>  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6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pt-BR" dirty="0"/>
                    </a:p>
                    <a:p>
                      <a:r>
                        <a:rPr lang="pt-BR" dirty="0"/>
                        <a:t>Res.</a:t>
                      </a:r>
                      <a:r>
                        <a:rPr lang="pt-BR" baseline="0" dirty="0"/>
                        <a:t> </a:t>
                      </a:r>
                      <a:r>
                        <a:rPr lang="pt-BR" baseline="0" dirty="0" err="1"/>
                        <a:t>Jaguari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JARI </a:t>
                      </a:r>
                      <a:r>
                        <a:rPr lang="pt-BR" baseline="0" dirty="0"/>
                        <a:t>00800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 a 6x ano</a:t>
                      </a:r>
                      <a:r>
                        <a:rPr lang="pt-BR" baseline="30000" dirty="0"/>
                        <a:t>-1</a:t>
                      </a:r>
                      <a:r>
                        <a:rPr lang="pt-BR" dirty="0"/>
                        <a:t>  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36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JCRE 00200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2x ano</a:t>
                      </a:r>
                      <a:r>
                        <a:rPr lang="pt-BR" baseline="30000" dirty="0"/>
                        <a:t>-1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36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JCRE 00500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 a 2x ano</a:t>
                      </a:r>
                      <a:r>
                        <a:rPr lang="pt-BR" baseline="30000" dirty="0"/>
                        <a:t>-1</a:t>
                      </a:r>
                      <a:r>
                        <a:rPr lang="pt-BR" dirty="0"/>
                        <a:t>  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0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R. Cachoeira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CAXO 02800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 a 6x ano</a:t>
                      </a:r>
                      <a:r>
                        <a:rPr lang="pt-BR" baseline="30000" dirty="0"/>
                        <a:t>-1</a:t>
                      </a:r>
                      <a:r>
                        <a:rPr lang="pt-BR" dirty="0"/>
                        <a:t>  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0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Res. Cachoeira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CACH 00500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 a 4x ano</a:t>
                      </a:r>
                      <a:r>
                        <a:rPr lang="pt-BR" baseline="30000" dirty="0"/>
                        <a:t>-1</a:t>
                      </a:r>
                      <a:r>
                        <a:rPr lang="pt-BR" dirty="0"/>
                        <a:t>  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80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R. Atibaia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ATIB 002605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 a 6x ano</a:t>
                      </a:r>
                      <a:r>
                        <a:rPr lang="pt-BR" baseline="30000" dirty="0"/>
                        <a:t>-1</a:t>
                      </a:r>
                      <a:r>
                        <a:rPr lang="pt-BR" dirty="0"/>
                        <a:t>  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37751" y="75170"/>
            <a:ext cx="1211991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Histórico dos Pontos monitorados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Rede Básica – 2014/2016</a:t>
            </a:r>
          </a:p>
        </p:txBody>
      </p:sp>
    </p:spTree>
    <p:extLst>
      <p:ext uri="{BB962C8B-B14F-4D97-AF65-F5344CB8AC3E}">
        <p14:creationId xmlns:p14="http://schemas.microsoft.com/office/powerpoint/2010/main" val="369815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54444" y="-237602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pt-BR" cap="none" dirty="0">
                <a:solidFill>
                  <a:schemeClr val="tx1"/>
                </a:solidFill>
              </a:rPr>
              <a:t>Resultados- Rede da CETESB – 2011 a 2017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513766"/>
              </p:ext>
            </p:extLst>
          </p:nvPr>
        </p:nvGraphicFramePr>
        <p:xfrm>
          <a:off x="148571" y="1022263"/>
          <a:ext cx="6798139" cy="574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36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Ingrediente 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Total de  Amostras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Freq. Detecção </a:t>
                      </a:r>
                    </a:p>
                    <a:p>
                      <a:pPr algn="ctr"/>
                      <a:r>
                        <a:rPr lang="pt-BR" sz="1600" dirty="0"/>
                        <a:t>(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0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Metolacloro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0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Atrazina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00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Malation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00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Ametrina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00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Demeton</a:t>
                      </a:r>
                      <a:r>
                        <a:rPr lang="pt-BR" sz="1600" dirty="0"/>
                        <a:t>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00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Simazina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&lt;LQ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00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Pendimetalina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&lt;LQ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00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Propanil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&lt;LQ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00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Molinato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&lt;LQ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00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Demeton</a:t>
                      </a:r>
                      <a:r>
                        <a:rPr lang="pt-BR" sz="1600" baseline="0" dirty="0"/>
                        <a:t> S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&lt;LQ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00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Gution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&lt;LQ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00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Paration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&lt;LQ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00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Clorpirifós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&lt;LQ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900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Terbufós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&lt;LQ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934390" y="1916113"/>
            <a:ext cx="2973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ÁGUA SUPERFICIAL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74508" y="3260909"/>
            <a:ext cx="36712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Maior parte dos ingredientes ativos não foram detectados nos pontos monitorados;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frequência de resultados &gt; LQ foi inferior a 5% e  para apenas 5 substâncias.</a:t>
            </a:r>
          </a:p>
        </p:txBody>
      </p:sp>
    </p:spTree>
    <p:extLst>
      <p:ext uri="{BB962C8B-B14F-4D97-AF65-F5344CB8AC3E}">
        <p14:creationId xmlns:p14="http://schemas.microsoft.com/office/powerpoint/2010/main" val="282948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37744" y="110414"/>
            <a:ext cx="11850624" cy="1325563"/>
          </a:xfrm>
        </p:spPr>
        <p:txBody>
          <a:bodyPr>
            <a:normAutofit/>
          </a:bodyPr>
          <a:lstStyle/>
          <a:p>
            <a:r>
              <a:rPr lang="pt-BR" cap="none" dirty="0">
                <a:solidFill>
                  <a:schemeClr val="tx1"/>
                </a:solidFill>
              </a:rPr>
              <a:t>Resultados- Rede de Qualidades 2013 - 2015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794742"/>
              </p:ext>
            </p:extLst>
          </p:nvPr>
        </p:nvGraphicFramePr>
        <p:xfrm>
          <a:off x="4831938" y="2338728"/>
          <a:ext cx="592249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479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Princípio Ativo Detectado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Nº Poços &gt;LD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611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err="1"/>
                        <a:t>Clorpirifós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11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err="1"/>
                        <a:t>Trifuralina</a:t>
                      </a:r>
                      <a:endParaRPr lang="pt-BR" sz="28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44844" y="1359243"/>
            <a:ext cx="369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ÁGUA SUBTERRÂNEA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10722" y="2580991"/>
            <a:ext cx="34928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Maior parte dos princípios ativos não foram detectados nos pontos monitorados;</a:t>
            </a:r>
          </a:p>
          <a:p>
            <a:endParaRPr lang="pt-BR" sz="2000" dirty="0"/>
          </a:p>
          <a:p>
            <a:r>
              <a:rPr lang="pt-BR" sz="2000" dirty="0"/>
              <a:t>Não houve resultados quantificáveis (&gt; LQ);</a:t>
            </a:r>
          </a:p>
          <a:p>
            <a:endParaRPr lang="pt-BR" sz="2000" dirty="0"/>
          </a:p>
          <a:p>
            <a:r>
              <a:rPr lang="pt-BR" sz="2000" dirty="0"/>
              <a:t>Resultados detectáveis    (&gt; LD)  foram inferior a 5% das amostras.</a:t>
            </a:r>
          </a:p>
          <a:p>
            <a:endParaRPr lang="pt-BR" sz="2000" dirty="0"/>
          </a:p>
          <a:p>
            <a:r>
              <a:rPr lang="pt-BR" sz="2000" dirty="0"/>
              <a:t>Não foram detectados nos pontos da bacia PCJ</a:t>
            </a:r>
          </a:p>
        </p:txBody>
      </p:sp>
    </p:spTree>
    <p:extLst>
      <p:ext uri="{BB962C8B-B14F-4D97-AF65-F5344CB8AC3E}">
        <p14:creationId xmlns:p14="http://schemas.microsoft.com/office/powerpoint/2010/main" val="47661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37744" y="110414"/>
            <a:ext cx="11850624" cy="1325563"/>
          </a:xfrm>
        </p:spPr>
        <p:txBody>
          <a:bodyPr>
            <a:normAutofit/>
          </a:bodyPr>
          <a:lstStyle/>
          <a:p>
            <a:r>
              <a:rPr lang="pt-BR" cap="none" dirty="0">
                <a:solidFill>
                  <a:schemeClr val="tx1"/>
                </a:solidFill>
              </a:rPr>
              <a:t>Resultados Rede - Água Superficial - 2014 - 2016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774523"/>
              </p:ext>
            </p:extLst>
          </p:nvPr>
        </p:nvGraphicFramePr>
        <p:xfrm>
          <a:off x="613013" y="1628272"/>
          <a:ext cx="10714629" cy="2564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29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1479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Município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Parâmetro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Resultado (</a:t>
                      </a:r>
                      <a:r>
                        <a:rPr lang="pt-BR" sz="2400" u="none" strike="noStrike" dirty="0">
                          <a:effectLst/>
                        </a:rPr>
                        <a:t>µg/L</a:t>
                      </a:r>
                      <a:r>
                        <a:rPr lang="pt-BR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Tipo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78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ATIB02605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02/09/2014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2000" u="none" strike="noStrike" dirty="0" err="1">
                          <a:effectLst/>
                          <a:latin typeface="+mn-lt"/>
                        </a:rPr>
                        <a:t>Demeton</a:t>
                      </a:r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0,04 (*0,1 )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Pesticidas  </a:t>
                      </a:r>
                      <a:r>
                        <a:rPr lang="pt-BR" sz="2000" u="none" strike="noStrike" dirty="0" err="1">
                          <a:effectLst/>
                          <a:latin typeface="+mn-lt"/>
                        </a:rPr>
                        <a:t>Organofosforados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1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JAGR00002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03" marR="9203" marT="920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08/03/2016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03" marR="9203" marT="920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2000" u="none" strike="noStrike" dirty="0" err="1">
                          <a:effectLst/>
                          <a:latin typeface="+mn-lt"/>
                        </a:rPr>
                        <a:t>Mirex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03" marR="9203" marT="920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0,004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03" marR="9203" marT="920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Pesticidas  Organoclorados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03" marR="9203" marT="920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61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JAGR00002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03" marR="9203" marT="920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26/01/2015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03" marR="9203" marT="920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2000" u="none" strike="noStrike" dirty="0" err="1">
                          <a:effectLst/>
                          <a:latin typeface="+mn-lt"/>
                        </a:rPr>
                        <a:t>Atrazina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03" marR="9203" marT="920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0,25 (*2,0)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03" marR="9203" marT="920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Herbicidas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03" marR="9203" marT="920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13013" y="5598168"/>
            <a:ext cx="6181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Resultados detectáveis (&gt; LQ)</a:t>
            </a:r>
          </a:p>
          <a:p>
            <a:endParaRPr lang="pt-BR" sz="2000" dirty="0"/>
          </a:p>
          <a:p>
            <a:r>
              <a:rPr lang="pt-BR" sz="2000" dirty="0"/>
              <a:t>* Valor Máximo – Resolução CONAMA 357/2005</a:t>
            </a:r>
          </a:p>
        </p:txBody>
      </p:sp>
    </p:spTree>
    <p:extLst>
      <p:ext uri="{BB962C8B-B14F-4D97-AF65-F5344CB8AC3E}">
        <p14:creationId xmlns:p14="http://schemas.microsoft.com/office/powerpoint/2010/main" val="20176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118280" y="0"/>
            <a:ext cx="11955439" cy="6755642"/>
            <a:chOff x="0" y="0"/>
            <a:chExt cx="9812290" cy="559010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/>
            <a:srcRect l="13176" t="16717" r="14114" b="9931"/>
            <a:stretch/>
          </p:blipFill>
          <p:spPr>
            <a:xfrm>
              <a:off x="0" y="0"/>
              <a:ext cx="9812290" cy="5590109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7740503" y="3024963"/>
              <a:ext cx="499730" cy="1435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463902" y="2686815"/>
              <a:ext cx="499730" cy="1435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1492" t="63681" r="12497" b="19005"/>
          <a:stretch/>
        </p:blipFill>
        <p:spPr>
          <a:xfrm>
            <a:off x="0" y="5931302"/>
            <a:ext cx="9231123" cy="92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25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0426" y="-252542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pt-BR" cap="none" dirty="0">
                <a:solidFill>
                  <a:schemeClr val="tx1"/>
                </a:solidFill>
              </a:rPr>
              <a:t>Resultados- Rede da CETESB – 2002 a 2016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603557"/>
              </p:ext>
            </p:extLst>
          </p:nvPr>
        </p:nvGraphicFramePr>
        <p:xfrm>
          <a:off x="2726766" y="970773"/>
          <a:ext cx="9247729" cy="587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99610" y="1435698"/>
            <a:ext cx="2644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SEDIMENTOS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9610" y="2177806"/>
            <a:ext cx="25316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/>
              <a:t>Maior parte do </a:t>
            </a:r>
            <a:r>
              <a:rPr lang="pt-BR" dirty="0" err="1"/>
              <a:t>IAs</a:t>
            </a:r>
            <a:r>
              <a:rPr lang="pt-BR" dirty="0"/>
              <a:t> investigados foi </a:t>
            </a:r>
            <a:r>
              <a:rPr lang="pt-BR" dirty="0" err="1"/>
              <a:t>quantificacada</a:t>
            </a:r>
            <a:r>
              <a:rPr lang="pt-BR" dirty="0"/>
              <a:t> (&gt;LQ);</a:t>
            </a:r>
          </a:p>
          <a:p>
            <a:endParaRPr lang="pt-BR" dirty="0"/>
          </a:p>
          <a:p>
            <a:r>
              <a:rPr lang="pt-BR" dirty="0"/>
              <a:t>Frequência &gt; 10 % para  DDE, DDD e HCB;</a:t>
            </a:r>
          </a:p>
          <a:p>
            <a:endParaRPr lang="pt-BR" dirty="0"/>
          </a:p>
          <a:p>
            <a:r>
              <a:rPr lang="pt-BR" dirty="0"/>
              <a:t>Frequência entre 2 a 3 % para DDT, </a:t>
            </a:r>
            <a:r>
              <a:rPr lang="pt-BR" dirty="0" err="1"/>
              <a:t>Lindano</a:t>
            </a:r>
            <a:r>
              <a:rPr lang="pt-BR" dirty="0"/>
              <a:t>, </a:t>
            </a:r>
            <a:r>
              <a:rPr lang="pt-BR" dirty="0" err="1"/>
              <a:t>Metoxicloro</a:t>
            </a:r>
            <a:r>
              <a:rPr lang="pt-BR" dirty="0"/>
              <a:t> e Beta-BHC .</a:t>
            </a:r>
          </a:p>
        </p:txBody>
      </p:sp>
    </p:spTree>
    <p:extLst>
      <p:ext uri="{BB962C8B-B14F-4D97-AF65-F5344CB8AC3E}">
        <p14:creationId xmlns:p14="http://schemas.microsoft.com/office/powerpoint/2010/main" val="325009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566670" y="1981200"/>
            <a:ext cx="11388769" cy="4259580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Qualidade dos Solos no Estado de São Paulo – Bacias Hidrográficas dos rios Piracicaba, Capivari e Jundiaí - 2014</a:t>
            </a:r>
            <a:endParaRPr lang="pt-BR" b="1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 Valores orientadores para solos e águas subterrâneas (Decisão de Diretoria da CETESB nº 045/2014/E/C/I 4)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>
                <a:hlinkClick r:id="rId2"/>
              </a:rPr>
              <a:t>http://cetesb.sp.gov.br/solo/wp-content/uploads/sites/18/2013/12/Solo_Web_24-04.pdf</a:t>
            </a: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 agrotóxicos organoclorados detectados: </a:t>
            </a:r>
            <a:r>
              <a:rPr lang="pt-BR" sz="1800" dirty="0" err="1"/>
              <a:t>heptacloro</a:t>
            </a:r>
            <a:r>
              <a:rPr lang="pt-BR" sz="1800" dirty="0"/>
              <a:t> </a:t>
            </a:r>
            <a:r>
              <a:rPr lang="pt-BR" sz="1800" dirty="0" err="1"/>
              <a:t>epóxico</a:t>
            </a:r>
            <a:r>
              <a:rPr lang="pt-BR" sz="1800" dirty="0"/>
              <a:t> em</a:t>
            </a:r>
          </a:p>
          <a:p>
            <a:pPr marL="0" indent="0">
              <a:buNone/>
            </a:pPr>
            <a:r>
              <a:rPr lang="pt-BR" sz="1800" dirty="0"/>
              <a:t>uma amostra e </a:t>
            </a:r>
            <a:r>
              <a:rPr lang="pt-BR" sz="1800" dirty="0" err="1"/>
              <a:t>metoxicloro</a:t>
            </a:r>
            <a:r>
              <a:rPr lang="pt-BR" sz="1800" dirty="0"/>
              <a:t> em quatro amostras.</a:t>
            </a:r>
          </a:p>
          <a:p>
            <a:pPr marL="0" indent="0">
              <a:buNone/>
            </a:pPr>
            <a:r>
              <a:rPr lang="pt-BR" sz="1800" dirty="0"/>
              <a:t> </a:t>
            </a:r>
          </a:p>
          <a:p>
            <a:pPr marL="0" indent="0">
              <a:buNone/>
            </a:pPr>
            <a:r>
              <a:rPr lang="pt-BR" sz="1800" dirty="0" err="1"/>
              <a:t>Dieldrin</a:t>
            </a:r>
            <a:r>
              <a:rPr lang="pt-BR" sz="1800" dirty="0"/>
              <a:t>, </a:t>
            </a:r>
            <a:r>
              <a:rPr lang="pt-BR" sz="1800" dirty="0" err="1"/>
              <a:t>endrin</a:t>
            </a:r>
            <a:r>
              <a:rPr lang="pt-BR" sz="1800" dirty="0"/>
              <a:t>, </a:t>
            </a:r>
            <a:r>
              <a:rPr lang="pt-BR" sz="1800" dirty="0" err="1"/>
              <a:t>lindano</a:t>
            </a:r>
            <a:r>
              <a:rPr lang="pt-BR" sz="1800" dirty="0"/>
              <a:t>, DDT, DDD, DDE e </a:t>
            </a:r>
            <a:r>
              <a:rPr lang="pt-BR" sz="1800" dirty="0" err="1"/>
              <a:t>PCBs</a:t>
            </a:r>
            <a:r>
              <a:rPr lang="pt-BR" sz="1800" dirty="0"/>
              <a:t> foram encontrados em amostras de solos agrícolas em</a:t>
            </a:r>
          </a:p>
          <a:p>
            <a:pPr marL="0" indent="0">
              <a:buNone/>
            </a:pPr>
            <a:r>
              <a:rPr lang="pt-BR" sz="1800" dirty="0"/>
              <a:t>concentrações acima dos Valores de Prevenção. 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333" y="739483"/>
            <a:ext cx="2011854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71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6761" t="15387" r="27972" b="5888"/>
          <a:stretch/>
        </p:blipFill>
        <p:spPr>
          <a:xfrm>
            <a:off x="3043449" y="1313445"/>
            <a:ext cx="6168787" cy="554455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514826" y="21148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dirty="0">
                <a:solidFill>
                  <a:schemeClr val="tx1"/>
                </a:solidFill>
              </a:rPr>
              <a:t>Solo - Organoclorados</a:t>
            </a:r>
          </a:p>
        </p:txBody>
      </p:sp>
    </p:spTree>
    <p:extLst>
      <p:ext uri="{BB962C8B-B14F-4D97-AF65-F5344CB8AC3E}">
        <p14:creationId xmlns:p14="http://schemas.microsoft.com/office/powerpoint/2010/main" val="583117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553023" y="1626358"/>
            <a:ext cx="11006631" cy="4897271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dirty="0"/>
              <a:t>DESAFIOS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Aumento do conhecimento e integração das informações em qualidade das águas superficiais e subterrâneas, especialmente nas </a:t>
            </a:r>
            <a:r>
              <a:rPr lang="pt-BR" dirty="0" err="1"/>
              <a:t>microbacias</a:t>
            </a:r>
            <a:r>
              <a:rPr lang="pt-BR" dirty="0"/>
              <a:t> mais vulneráveis;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Análise espacial do território, integrando informações sobre a restauração das Áreas de Preservação Permanente, informações climatológicas, práticas agrícolas  e qualidade do solo;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Implantação de programas de boas práticas agrícolas considerando a atuação de diferentes atores no território das bacias PCJ.</a:t>
            </a:r>
          </a:p>
        </p:txBody>
      </p:sp>
    </p:spTree>
    <p:extLst>
      <p:ext uri="{BB962C8B-B14F-4D97-AF65-F5344CB8AC3E}">
        <p14:creationId xmlns:p14="http://schemas.microsoft.com/office/powerpoint/2010/main" val="244874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236200" y="2118570"/>
            <a:ext cx="1602841" cy="160284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41013" y="5396129"/>
            <a:ext cx="5409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http://cetesb.sp.gov.br/publicacoes-relatorios/</a:t>
            </a:r>
          </a:p>
        </p:txBody>
      </p:sp>
      <p:sp>
        <p:nvSpPr>
          <p:cNvPr id="8" name="Retângulo 7"/>
          <p:cNvSpPr/>
          <p:nvPr/>
        </p:nvSpPr>
        <p:spPr>
          <a:xfrm>
            <a:off x="709041" y="2118570"/>
            <a:ext cx="11129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mbria" panose="02040503050406030204" pitchFamily="18" charset="0"/>
              </a:rPr>
              <a:t>Qualidade das Águas Interiores no Estado de São Paulo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b="1" dirty="0">
              <a:latin typeface="Cambria" panose="02040503050406030204" pitchFamily="18" charset="0"/>
            </a:endParaRPr>
          </a:p>
          <a:p>
            <a:endParaRPr lang="pt-BR" sz="2400" b="1" dirty="0">
              <a:latin typeface="Cambria" panose="02040503050406030204" pitchFamily="18" charset="0"/>
            </a:endParaRPr>
          </a:p>
          <a:p>
            <a:endParaRPr lang="pt-BR" sz="2400" b="1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b="1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b="1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mbria" panose="02040503050406030204" pitchFamily="18" charset="0"/>
              </a:rPr>
              <a:t>Qualidade das Águas Subterrâneas no Estado de São Paulo </a:t>
            </a:r>
            <a:endParaRPr lang="pt-BR" sz="2400" dirty="0">
              <a:latin typeface="Cambria" panose="02040503050406030204" pitchFamily="18" charset="0"/>
            </a:endParaRPr>
          </a:p>
          <a:p>
            <a:endParaRPr lang="pt-BR" sz="2400" dirty="0">
              <a:latin typeface="Cambria" panose="02040503050406030204" pitchFamily="18" charset="0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439003" y="490728"/>
            <a:ext cx="11614245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/>
              <a:t>MONITORAMENTO DE AGROTÓXICOS</a:t>
            </a:r>
            <a:r>
              <a:rPr lang="pt-BR" sz="3600" baseline="0" dirty="0"/>
              <a:t> NAS BACIAS PCJ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0065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19869" y="2111501"/>
            <a:ext cx="6032310" cy="809119"/>
          </a:xfrm>
        </p:spPr>
        <p:txBody>
          <a:bodyPr>
            <a:normAutofit/>
          </a:bodyPr>
          <a:lstStyle/>
          <a:p>
            <a:endParaRPr lang="pt-BR" sz="24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2659097" y="3026880"/>
            <a:ext cx="4753854" cy="432827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37477" y="3998795"/>
            <a:ext cx="6688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CETESB – SETOR DE PROGRAMAS E AÇÕES INSTITUCIONAIS</a:t>
            </a:r>
          </a:p>
          <a:p>
            <a:endParaRPr lang="pt-BR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pt-BR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Fábio </a:t>
            </a:r>
            <a:r>
              <a:rPr lang="pt-B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Netto Moreno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176214" y="1270480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OBRIGADA! </a:t>
            </a:r>
          </a:p>
        </p:txBody>
      </p:sp>
    </p:spTree>
    <p:extLst>
      <p:ext uri="{BB962C8B-B14F-4D97-AF65-F5344CB8AC3E}">
        <p14:creationId xmlns:p14="http://schemas.microsoft.com/office/powerpoint/2010/main" val="337934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63132" y="2010458"/>
            <a:ext cx="10073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3"/>
          </p:nvPr>
        </p:nvSpPr>
        <p:spPr>
          <a:xfrm>
            <a:off x="862084" y="1506680"/>
            <a:ext cx="11191164" cy="4259580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>
                <a:solidFill>
                  <a:schemeClr val="tx1"/>
                </a:solidFill>
              </a:rPr>
              <a:t>Especificidades do monitoramento de agrotóxicos</a:t>
            </a:r>
          </a:p>
          <a:p>
            <a:pPr marL="0" indent="0" algn="ctr">
              <a:buNone/>
            </a:pPr>
            <a:endParaRPr lang="pt-B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FONTE DIFUSA- sazonalidade da aplicação e regime pluviométrico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Projeto FEHIDRO: Parceria  EMBRAPA MEIO AMBIENTE/CETESB (2015-2016) - ESP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/>
              </a:solidFill>
            </a:endParaRPr>
          </a:p>
          <a:p>
            <a:pPr marL="644843" lvl="1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Nortear estudos futuros para a rede de monitoramento CETESB</a:t>
            </a:r>
          </a:p>
          <a:p>
            <a:pPr marL="644843" lvl="1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marL="644843" lvl="1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Representatividade dos pontos – 70% -80% solo com uso agrícola</a:t>
            </a:r>
          </a:p>
          <a:p>
            <a:pPr marL="644843" lvl="1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lvl="1"/>
            <a:endParaRPr lang="pt-BR" dirty="0">
              <a:solidFill>
                <a:schemeClr val="tx1"/>
              </a:solidFill>
            </a:endParaRPr>
          </a:p>
          <a:p>
            <a:pPr lvl="1"/>
            <a:endParaRPr lang="pt-BR" dirty="0">
              <a:solidFill>
                <a:schemeClr val="tx1"/>
              </a:solidFill>
            </a:endParaRPr>
          </a:p>
          <a:p>
            <a:pPr lvl="1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439003" y="490728"/>
            <a:ext cx="11614245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/>
              <a:t>MONITORAMENTO DE AGROTÓXICOS</a:t>
            </a:r>
            <a:r>
              <a:rPr lang="pt-BR" sz="3600" baseline="0" dirty="0"/>
              <a:t> NAS BACIAS PCJ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181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06394" y="1575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Rede de Monitoramento da CETESB -2017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454" y="75170"/>
            <a:ext cx="737801" cy="89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807908"/>
              </p:ext>
            </p:extLst>
          </p:nvPr>
        </p:nvGraphicFramePr>
        <p:xfrm>
          <a:off x="641445" y="1483112"/>
          <a:ext cx="11189442" cy="486309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7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7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6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40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Tipo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Objetivos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Início Operação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Pontos em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Frequência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Variáveis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232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Rede Básica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Fornecer</a:t>
                      </a:r>
                      <a:r>
                        <a:rPr lang="pt-BR" sz="1600" baseline="0" dirty="0"/>
                        <a:t> um diagnóstico geral dos recursos hídricos no Estado de São Paulo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1974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478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Bimestral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Físicas, Químicas e Biológicas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2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Rede de Sedimentos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Complementar o diagnóstico</a:t>
                      </a:r>
                      <a:r>
                        <a:rPr lang="pt-BR" sz="1600" baseline="0" dirty="0"/>
                        <a:t> da coluna d’água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Físicas, Químicas e Biológicas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2891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Rede de Águas Subterrâneas </a:t>
                      </a:r>
                    </a:p>
                    <a:p>
                      <a:pPr algn="ctr"/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Avaliar qualidade da água</a:t>
                      </a:r>
                      <a:r>
                        <a:rPr lang="pt-BR" sz="1600" baseline="0" dirty="0"/>
                        <a:t> bruta e suas alterações ao longo do tempo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Semestral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Físicas, Químicas e Biológicas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233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Rede </a:t>
                      </a:r>
                      <a:r>
                        <a:rPr lang="pt-BR" sz="1800" dirty="0" err="1"/>
                        <a:t>Quali</a:t>
                      </a:r>
                      <a:r>
                        <a:rPr lang="pt-BR" sz="1800" dirty="0"/>
                        <a:t>-Quanti</a:t>
                      </a:r>
                      <a:r>
                        <a:rPr lang="pt-BR" sz="1800" baseline="0" dirty="0"/>
                        <a:t> (Águas Subterrâneas)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Avaliar</a:t>
                      </a:r>
                      <a:r>
                        <a:rPr lang="pt-BR" sz="1600" baseline="0" dirty="0"/>
                        <a:t> qualidade e quantidade da porção mais superficial do aquífero freático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Semestral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Vazão,</a:t>
                      </a:r>
                      <a:r>
                        <a:rPr lang="pt-BR" sz="1600" baseline="0" dirty="0"/>
                        <a:t> Físicas, Químicas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59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06394" y="1575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Aspectos do Monitoramento dos Agrotóxicos – Águas Superficiais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706395" y="1614918"/>
          <a:ext cx="10515598" cy="44500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3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2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3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Aspectos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Básica (Água</a:t>
                      </a:r>
                      <a:r>
                        <a:rPr lang="pt-BR" sz="2400" baseline="0" dirty="0"/>
                        <a:t> Bruta)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Sedimento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No. de Pontos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Tipo de Amostra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 Simples (superfície)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Composta (fundo)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  <a:p>
                      <a:pPr algn="ctr"/>
                      <a:r>
                        <a:rPr lang="pt-BR" sz="2000" dirty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Centro</a:t>
                      </a:r>
                      <a:r>
                        <a:rPr lang="pt-BR" sz="2000" baseline="0" dirty="0"/>
                        <a:t> do corpo d’água, após a zona de mistura/próximo a foz de tributários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Área</a:t>
                      </a:r>
                      <a:r>
                        <a:rPr lang="pt-BR" sz="2000" baseline="0" dirty="0"/>
                        <a:t> de deposição de sedimentos finos (argilas)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Frequência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Até  6x </a:t>
                      </a:r>
                      <a:r>
                        <a:rPr lang="pt-BR" sz="2000" baseline="0" dirty="0"/>
                        <a:t>ano</a:t>
                      </a:r>
                      <a:r>
                        <a:rPr lang="pt-BR" sz="2000" baseline="30000" dirty="0"/>
                        <a:t>-1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/>
                        <a:t>Amostradores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Balde</a:t>
                      </a:r>
                      <a:r>
                        <a:rPr lang="pt-BR" sz="2000" baseline="0" dirty="0"/>
                        <a:t> aço inox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Pegadores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Início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aseline="0" dirty="0"/>
                        <a:t> 2011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Pontos de Amostragem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Áreas</a:t>
                      </a:r>
                      <a:r>
                        <a:rPr lang="pt-BR" sz="2000" baseline="0" dirty="0"/>
                        <a:t> com uso agrícola do solo/Sistema Cantareira/Sistema Billings-Rio Grande</a:t>
                      </a:r>
                      <a:r>
                        <a:rPr lang="pt-BR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Predomina sistema de rodízio com retorno periódico em todas as </a:t>
                      </a:r>
                      <a:r>
                        <a:rPr lang="pt-BR" sz="2000" dirty="0" err="1"/>
                        <a:t>UGRHIs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89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06394" y="1575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Aspectos do Monitoramento dos Agrotóxicos - Águas Subterrâneas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706395" y="1614918"/>
          <a:ext cx="10515598" cy="3048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3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2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3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Aspectos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Rede</a:t>
                      </a:r>
                      <a:r>
                        <a:rPr lang="pt-BR" sz="2400" baseline="0" dirty="0"/>
                        <a:t> Qualidade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Rede </a:t>
                      </a:r>
                      <a:r>
                        <a:rPr lang="pt-BR" sz="2400" dirty="0" err="1"/>
                        <a:t>Quali</a:t>
                      </a:r>
                      <a:r>
                        <a:rPr lang="pt-BR" sz="2400" dirty="0"/>
                        <a:t>-Quanti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No. de Pontos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13 (2010-2012)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21 (2010-2012)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50 (2013-2015)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12 (2013-2015)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Frequência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Semestral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Semestral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Início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aseline="0" dirty="0"/>
                        <a:t> 2010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2010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Pontos de Amostragem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Áreas</a:t>
                      </a:r>
                      <a:r>
                        <a:rPr lang="pt-BR" sz="2000" baseline="0" dirty="0"/>
                        <a:t> com uso agrícola do solo.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Predomina sistema de rodízio com retorno periódico em todas as </a:t>
                      </a:r>
                      <a:r>
                        <a:rPr lang="pt-BR" sz="2000" dirty="0" err="1"/>
                        <a:t>UGRHIs</a:t>
                      </a:r>
                      <a:r>
                        <a:rPr lang="pt-BR" sz="2000" dirty="0"/>
                        <a:t>.</a:t>
                      </a:r>
                    </a:p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87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25" name="Grupo 24"/>
          <p:cNvGrpSpPr/>
          <p:nvPr/>
        </p:nvGrpSpPr>
        <p:grpSpPr>
          <a:xfrm>
            <a:off x="0" y="1062705"/>
            <a:ext cx="12127832" cy="5795295"/>
            <a:chOff x="0" y="1062705"/>
            <a:chExt cx="12127832" cy="5795295"/>
          </a:xfrm>
        </p:grpSpPr>
        <p:grpSp>
          <p:nvGrpSpPr>
            <p:cNvPr id="24" name="Grupo 23"/>
            <p:cNvGrpSpPr/>
            <p:nvPr/>
          </p:nvGrpSpPr>
          <p:grpSpPr>
            <a:xfrm>
              <a:off x="16043" y="1062705"/>
              <a:ext cx="9434099" cy="5795295"/>
              <a:chOff x="16043" y="1062705"/>
              <a:chExt cx="9434099" cy="5795295"/>
            </a:xfrm>
          </p:grpSpPr>
          <p:pic>
            <p:nvPicPr>
              <p:cNvPr id="11" name="Imagem 10"/>
              <p:cNvPicPr>
                <a:picLocks noChangeAspect="1"/>
              </p:cNvPicPr>
              <p:nvPr/>
            </p:nvPicPr>
            <p:blipFill rotWithShape="1">
              <a:blip r:embed="rId2"/>
              <a:srcRect l="14459" t="17033" r="14934" b="6160"/>
              <a:stretch/>
            </p:blipFill>
            <p:spPr>
              <a:xfrm>
                <a:off x="16043" y="1062705"/>
                <a:ext cx="9434099" cy="5795295"/>
              </a:xfrm>
              <a:prstGeom prst="rect">
                <a:avLst/>
              </a:prstGeom>
            </p:spPr>
          </p:pic>
          <p:sp>
            <p:nvSpPr>
              <p:cNvPr id="13" name="Retângulo de cantos arredondados 12"/>
              <p:cNvSpPr/>
              <p:nvPr/>
            </p:nvSpPr>
            <p:spPr>
              <a:xfrm>
                <a:off x="6820786" y="3955312"/>
                <a:ext cx="356191" cy="12759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de cantos arredondados 13"/>
              <p:cNvSpPr/>
              <p:nvPr/>
            </p:nvSpPr>
            <p:spPr>
              <a:xfrm>
                <a:off x="7272400" y="4098850"/>
                <a:ext cx="356191" cy="12759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de cantos arredondados 14"/>
              <p:cNvSpPr/>
              <p:nvPr/>
            </p:nvSpPr>
            <p:spPr>
              <a:xfrm>
                <a:off x="7248500" y="4479851"/>
                <a:ext cx="356191" cy="12759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de cantos arredondados 15"/>
              <p:cNvSpPr/>
              <p:nvPr/>
            </p:nvSpPr>
            <p:spPr>
              <a:xfrm>
                <a:off x="7883760" y="4352261"/>
                <a:ext cx="356191" cy="12759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de cantos arredondados 16"/>
              <p:cNvSpPr/>
              <p:nvPr/>
            </p:nvSpPr>
            <p:spPr>
              <a:xfrm>
                <a:off x="2453363" y="3527944"/>
                <a:ext cx="356191" cy="12759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de cantos arredondados 17"/>
              <p:cNvSpPr/>
              <p:nvPr/>
            </p:nvSpPr>
            <p:spPr>
              <a:xfrm>
                <a:off x="4025210" y="2054468"/>
                <a:ext cx="356191" cy="12759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9" name="Retângulo 18"/>
            <p:cNvSpPr/>
            <p:nvPr/>
          </p:nvSpPr>
          <p:spPr>
            <a:xfrm>
              <a:off x="0" y="5732060"/>
              <a:ext cx="3084394" cy="1125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/>
            <a:srcRect l="18892" t="41314" r="55000" b="10047"/>
            <a:stretch/>
          </p:blipFill>
          <p:spPr>
            <a:xfrm>
              <a:off x="9260666" y="3841605"/>
              <a:ext cx="2867166" cy="3016395"/>
            </a:xfrm>
            <a:prstGeom prst="rect">
              <a:avLst/>
            </a:prstGeom>
          </p:spPr>
        </p:pic>
      </p:grpSp>
      <p:sp>
        <p:nvSpPr>
          <p:cNvPr id="20" name="Title 6"/>
          <p:cNvSpPr txBox="1">
            <a:spLocks/>
          </p:cNvSpPr>
          <p:nvPr/>
        </p:nvSpPr>
        <p:spPr>
          <a:xfrm>
            <a:off x="439003" y="490728"/>
            <a:ext cx="11614245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/>
              <a:t>MONITORAMENTO DE AGROTÓXICOS</a:t>
            </a:r>
            <a:r>
              <a:rPr lang="pt-BR" sz="3600" baseline="0" dirty="0"/>
              <a:t> NAS BACIAS PCJ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00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108" y="0"/>
            <a:ext cx="10515600" cy="1325563"/>
          </a:xfrm>
        </p:spPr>
        <p:txBody>
          <a:bodyPr/>
          <a:lstStyle/>
          <a:p>
            <a:r>
              <a:rPr lang="pt-BR" cap="none" dirty="0">
                <a:solidFill>
                  <a:schemeClr val="tx1"/>
                </a:solidFill>
              </a:rPr>
              <a:t>Agrotóxicos Analisados – Água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786463"/>
              </p:ext>
            </p:extLst>
          </p:nvPr>
        </p:nvGraphicFramePr>
        <p:xfrm>
          <a:off x="1105223" y="1450554"/>
          <a:ext cx="9767370" cy="43917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20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53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Grupos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Princípio 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29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Herbicidas</a:t>
                      </a:r>
                      <a:endParaRPr lang="pt-BR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Triazinas</a:t>
                      </a:r>
                      <a:r>
                        <a:rPr lang="pt-BR" dirty="0"/>
                        <a:t>, </a:t>
                      </a:r>
                      <a:endParaRPr lang="pt-B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pt-BR" dirty="0" err="1"/>
                        <a:t>Cloroacetamidas</a:t>
                      </a:r>
                      <a:r>
                        <a:rPr lang="pt-BR" dirty="0"/>
                        <a:t>,</a:t>
                      </a:r>
                      <a:endParaRPr lang="pt-B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pt-BR" dirty="0" err="1"/>
                        <a:t>Dinitroanilina</a:t>
                      </a:r>
                      <a:r>
                        <a:rPr lang="pt-BR" dirty="0"/>
                        <a:t>, </a:t>
                      </a:r>
                      <a:endParaRPr lang="pt-B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pt-BR" dirty="0" err="1"/>
                        <a:t>Anilida</a:t>
                      </a:r>
                      <a:r>
                        <a:rPr lang="pt-BR" dirty="0"/>
                        <a:t>, </a:t>
                      </a:r>
                      <a:r>
                        <a:rPr lang="pt-BR" dirty="0" err="1"/>
                        <a:t>Tiocarbamato</a:t>
                      </a:r>
                      <a:endParaRPr lang="pt-B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Ametrina</a:t>
                      </a:r>
                      <a:r>
                        <a:rPr lang="pt-BR" dirty="0"/>
                        <a:t>, Atrazina</a:t>
                      </a:r>
                      <a:r>
                        <a:rPr lang="pt-BR" sz="1500" baseline="30000" dirty="0"/>
                        <a:t>1,2</a:t>
                      </a:r>
                      <a:endParaRPr lang="pt-BR" sz="1500" baseline="30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Simazina</a:t>
                      </a:r>
                      <a:r>
                        <a:rPr lang="pt-BR" sz="1800" baseline="30000" dirty="0"/>
                        <a:t>1,2</a:t>
                      </a:r>
                      <a:r>
                        <a:rPr lang="pt-BR" dirty="0"/>
                        <a:t>, Metalocloro</a:t>
                      </a:r>
                      <a:r>
                        <a:rPr lang="pt-BR" sz="1800" baseline="30000" dirty="0"/>
                        <a:t>1,2</a:t>
                      </a:r>
                      <a:r>
                        <a:rPr lang="pt-BR" dirty="0"/>
                        <a:t>,</a:t>
                      </a:r>
                      <a:endParaRPr lang="pt-B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Pendimetalina</a:t>
                      </a:r>
                      <a:r>
                        <a:rPr lang="pt-BR" sz="1800" baseline="30000" dirty="0"/>
                        <a:t>2</a:t>
                      </a:r>
                      <a:r>
                        <a:rPr lang="pt-BR" dirty="0"/>
                        <a:t>,</a:t>
                      </a:r>
                      <a:endParaRPr lang="pt-B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pt-BR" dirty="0" err="1"/>
                        <a:t>Propanil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, Molinato</a:t>
                      </a:r>
                      <a:r>
                        <a:rPr lang="pt-BR" sz="1800" baseline="30000" dirty="0">
                          <a:solidFill>
                            <a:schemeClr val="tx1"/>
                          </a:solidFill>
                        </a:rPr>
                        <a:t>2,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2,4 D </a:t>
                      </a:r>
                      <a:r>
                        <a:rPr lang="pt-BR" sz="1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31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Inseticidas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dirty="0" err="1">
                          <a:solidFill>
                            <a:schemeClr val="tx1"/>
                          </a:solidFill>
                        </a:rPr>
                        <a:t>Organofosforados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>
                          <a:solidFill>
                            <a:schemeClr val="tx1"/>
                          </a:solidFill>
                        </a:rPr>
                        <a:t>Demeton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 O</a:t>
                      </a:r>
                      <a:r>
                        <a:rPr lang="pt-BR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pt-BR" dirty="0" err="1">
                          <a:solidFill>
                            <a:schemeClr val="tx1"/>
                          </a:solidFill>
                        </a:rPr>
                        <a:t>Demeton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pt-BR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, Gution</a:t>
                      </a:r>
                      <a:r>
                        <a:rPr lang="pt-BR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Malation1, Paration</a:t>
                      </a:r>
                      <a:r>
                        <a:rPr lang="pt-BR" sz="1800" baseline="30000" dirty="0"/>
                        <a:t>1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pt-BR" dirty="0" err="1">
                          <a:solidFill>
                            <a:schemeClr val="tx1"/>
                          </a:solidFill>
                        </a:rPr>
                        <a:t>Paration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 Metílico</a:t>
                      </a:r>
                      <a:r>
                        <a:rPr lang="pt-BR" sz="1800" baseline="30000" dirty="0"/>
                        <a:t>1,2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Clorpirifós</a:t>
                      </a:r>
                      <a:r>
                        <a:rPr lang="pt-BR" sz="1800" baseline="30000" dirty="0"/>
                        <a:t>2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pt-BR" dirty="0" err="1">
                          <a:solidFill>
                            <a:schemeClr val="tx1"/>
                          </a:solidFill>
                        </a:rPr>
                        <a:t>Clorpirifós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 Oxon</a:t>
                      </a:r>
                      <a:r>
                        <a:rPr lang="pt-BR" sz="1800" baseline="30000" dirty="0"/>
                        <a:t>2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, Terbufós</a:t>
                      </a:r>
                      <a:r>
                        <a:rPr lang="pt-BR" sz="1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5507" y="5842337"/>
            <a:ext cx="11886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 </a:t>
            </a:r>
            <a:r>
              <a:rPr lang="pt-BR" baseline="30000" dirty="0"/>
              <a:t>1 </a:t>
            </a:r>
            <a:r>
              <a:rPr lang="pt-BR" sz="2000" dirty="0"/>
              <a:t>Regulados pela Resolução CONAMA no 357/2005</a:t>
            </a:r>
          </a:p>
          <a:p>
            <a:r>
              <a:rPr lang="pt-BR" sz="2000" dirty="0"/>
              <a:t> </a:t>
            </a:r>
            <a:r>
              <a:rPr lang="pt-BR" baseline="30000" dirty="0"/>
              <a:t>2</a:t>
            </a:r>
            <a:r>
              <a:rPr lang="pt-BR" sz="2000" dirty="0"/>
              <a:t> Portaria de Consolidação nº 5/2017, Anexo XX  </a:t>
            </a:r>
          </a:p>
          <a:p>
            <a:r>
              <a:rPr lang="pt-BR" sz="20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4201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31108" y="-140460"/>
            <a:ext cx="10515600" cy="1325563"/>
          </a:xfrm>
        </p:spPr>
        <p:txBody>
          <a:bodyPr/>
          <a:lstStyle/>
          <a:p>
            <a:r>
              <a:rPr lang="pt-BR" cap="none" dirty="0">
                <a:solidFill>
                  <a:schemeClr val="tx1"/>
                </a:solidFill>
              </a:rPr>
              <a:t>Agrotóxicos Analisados - Sedimentos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67321"/>
              </p:ext>
            </p:extLst>
          </p:nvPr>
        </p:nvGraphicFramePr>
        <p:xfrm>
          <a:off x="572142" y="1772970"/>
          <a:ext cx="10833531" cy="3362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56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Grupo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Ingrediente 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67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/>
                        <a:t>Inseticidas e Fungicida</a:t>
                      </a:r>
                      <a:endParaRPr lang="pt-BR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/>
                        <a:t>Organoclorados</a:t>
                      </a:r>
                      <a:endParaRPr lang="pt-BR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Aldrin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, Alfa-BHC, Beta-BHC* </a:t>
                      </a:r>
                    </a:p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Delta- BHC*, </a:t>
                      </a:r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Cis-Clordano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,</a:t>
                      </a:r>
                    </a:p>
                    <a:p>
                      <a:pPr algn="ctr" fontAlgn="ctr"/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Trans-Clordano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, DDD*,DDE* </a:t>
                      </a:r>
                    </a:p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DDT*, </a:t>
                      </a:r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Dieldrin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*, </a:t>
                      </a:r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Endosulfan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 I </a:t>
                      </a:r>
                    </a:p>
                    <a:p>
                      <a:pPr algn="ctr" fontAlgn="ctr"/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Endosulfan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 II, </a:t>
                      </a:r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Endosulfan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 Sulfato, </a:t>
                      </a:r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Endrin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*, </a:t>
                      </a:r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Aldeido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Endrin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,  Cetona </a:t>
                      </a:r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Endrin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Heptacloro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, </a:t>
                      </a:r>
                    </a:p>
                    <a:p>
                      <a:pPr algn="ctr" fontAlgn="ctr"/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Heptacloro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Epóxido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Hexaclorobenzeno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Lindano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* </a:t>
                      </a:r>
                    </a:p>
                    <a:p>
                      <a:pPr algn="ctr" fontAlgn="ctr"/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Metoxicloro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Mirex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pt-BR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Toxafeno</a:t>
                      </a:r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pt-B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454726" y="5334000"/>
            <a:ext cx="361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*Regulados pela Resolução CONAMA n</a:t>
            </a:r>
            <a:r>
              <a:rPr lang="pt-BR" sz="2000" baseline="30000" dirty="0"/>
              <a:t>o.</a:t>
            </a:r>
            <a:r>
              <a:rPr lang="pt-BR" sz="2000" dirty="0"/>
              <a:t> 454/2012</a:t>
            </a:r>
          </a:p>
        </p:txBody>
      </p:sp>
    </p:spTree>
    <p:extLst>
      <p:ext uri="{BB962C8B-B14F-4D97-AF65-F5344CB8AC3E}">
        <p14:creationId xmlns:p14="http://schemas.microsoft.com/office/powerpoint/2010/main" val="53427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</TotalTime>
  <Words>1266</Words>
  <Application>Microsoft Office PowerPoint</Application>
  <PresentationFormat>Widescreen</PresentationFormat>
  <Paragraphs>430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Cambria</vt:lpstr>
      <vt:lpstr>Candara</vt:lpstr>
      <vt:lpstr>Droid Serif</vt:lpstr>
      <vt:lpstr>Open Sans</vt:lpstr>
      <vt:lpstr>Symbol</vt:lpstr>
      <vt:lpstr>Wingdings</vt:lpstr>
      <vt:lpstr>Forma de Onda</vt:lpstr>
      <vt:lpstr>MONITORAMENTO DE AGROTÓXICOS NA BACIA DO PCJ  Biol. Dra. Lívia Fernanda Agujaro - CETESB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Agrotóxicos Analisados – Água</vt:lpstr>
      <vt:lpstr>Agrotóxicos Analisados - Sedimentos</vt:lpstr>
      <vt:lpstr>Histórico dos Pontos monitorados Rede Básica -2011/2016</vt:lpstr>
      <vt:lpstr>Histórico dos Pontos monitorados Rede Básica – 2014/2016</vt:lpstr>
      <vt:lpstr>Resultados- Rede da CETESB – 2011 a 2017 </vt:lpstr>
      <vt:lpstr>Resultados- Rede de Qualidades 2013 - 2015</vt:lpstr>
      <vt:lpstr>Resultados Rede - Água Superficial - 2014 - 2016</vt:lpstr>
      <vt:lpstr>Apresentação do PowerPoint</vt:lpstr>
      <vt:lpstr>Resultados- Rede da CETESB – 2002 a 2016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palestra</dc:title>
  <dc:creator>Julia Fonseca</dc:creator>
  <cp:lastModifiedBy>Adriana Fabiana Corrêa da Silva</cp:lastModifiedBy>
  <cp:revision>271</cp:revision>
  <dcterms:created xsi:type="dcterms:W3CDTF">2016-11-10T13:13:51Z</dcterms:created>
  <dcterms:modified xsi:type="dcterms:W3CDTF">2018-04-08T18:36:55Z</dcterms:modified>
</cp:coreProperties>
</file>