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omments/modernComment_120_0.xml" ContentType="application/vnd.ms-powerpoint.comment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66"/>
  </p:notesMasterIdLst>
  <p:sldIdLst>
    <p:sldId id="256" r:id="rId5"/>
    <p:sldId id="329" r:id="rId6"/>
    <p:sldId id="337" r:id="rId7"/>
    <p:sldId id="277" r:id="rId8"/>
    <p:sldId id="305" r:id="rId9"/>
    <p:sldId id="311" r:id="rId10"/>
    <p:sldId id="258" r:id="rId11"/>
    <p:sldId id="344" r:id="rId12"/>
    <p:sldId id="262" r:id="rId13"/>
    <p:sldId id="260" r:id="rId14"/>
    <p:sldId id="307" r:id="rId15"/>
    <p:sldId id="286" r:id="rId16"/>
    <p:sldId id="265" r:id="rId17"/>
    <p:sldId id="287" r:id="rId18"/>
    <p:sldId id="339" r:id="rId19"/>
    <p:sldId id="308" r:id="rId20"/>
    <p:sldId id="314" r:id="rId21"/>
    <p:sldId id="338" r:id="rId22"/>
    <p:sldId id="345" r:id="rId23"/>
    <p:sldId id="347" r:id="rId24"/>
    <p:sldId id="263" r:id="rId25"/>
    <p:sldId id="266" r:id="rId26"/>
    <p:sldId id="267" r:id="rId27"/>
    <p:sldId id="319" r:id="rId28"/>
    <p:sldId id="346" r:id="rId29"/>
    <p:sldId id="268" r:id="rId30"/>
    <p:sldId id="320" r:id="rId31"/>
    <p:sldId id="321" r:id="rId32"/>
    <p:sldId id="343" r:id="rId33"/>
    <p:sldId id="340" r:id="rId34"/>
    <p:sldId id="327" r:id="rId35"/>
    <p:sldId id="292" r:id="rId36"/>
    <p:sldId id="318" r:id="rId37"/>
    <p:sldId id="330" r:id="rId38"/>
    <p:sldId id="331" r:id="rId39"/>
    <p:sldId id="324" r:id="rId40"/>
    <p:sldId id="288" r:id="rId41"/>
    <p:sldId id="334" r:id="rId42"/>
    <p:sldId id="335" r:id="rId43"/>
    <p:sldId id="325" r:id="rId44"/>
    <p:sldId id="289" r:id="rId45"/>
    <p:sldId id="291" r:id="rId46"/>
    <p:sldId id="293" r:id="rId47"/>
    <p:sldId id="326" r:id="rId48"/>
    <p:sldId id="294" r:id="rId49"/>
    <p:sldId id="274" r:id="rId50"/>
    <p:sldId id="342" r:id="rId51"/>
    <p:sldId id="276" r:id="rId52"/>
    <p:sldId id="295" r:id="rId53"/>
    <p:sldId id="296" r:id="rId54"/>
    <p:sldId id="297" r:id="rId55"/>
    <p:sldId id="299" r:id="rId56"/>
    <p:sldId id="301" r:id="rId57"/>
    <p:sldId id="300" r:id="rId58"/>
    <p:sldId id="304" r:id="rId59"/>
    <p:sldId id="317" r:id="rId60"/>
    <p:sldId id="303" r:id="rId61"/>
    <p:sldId id="333" r:id="rId62"/>
    <p:sldId id="336" r:id="rId63"/>
    <p:sldId id="332" r:id="rId64"/>
    <p:sldId id="302" r:id="rId65"/>
  </p:sldIdLst>
  <p:sldSz cx="9144000" cy="6858000" type="screen4x3"/>
  <p:notesSz cx="7099300" cy="10234613"/>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1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416F"/>
    <a:srgbClr val="BCCFE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16" autoAdjust="0"/>
    <p:restoredTop sz="94713" autoAdjust="0"/>
  </p:normalViewPr>
  <p:slideViewPr>
    <p:cSldViewPr>
      <p:cViewPr varScale="1">
        <p:scale>
          <a:sx n="108" d="100"/>
          <a:sy n="108" d="100"/>
        </p:scale>
        <p:origin x="1140" y="102"/>
      </p:cViewPr>
      <p:guideLst>
        <p:guide orient="horz" pos="2160"/>
        <p:guide pos="2880"/>
      </p:guideLst>
    </p:cSldViewPr>
  </p:slideViewPr>
  <p:outlineViewPr>
    <p:cViewPr>
      <p:scale>
        <a:sx n="33" d="100"/>
        <a:sy n="33" d="100"/>
      </p:scale>
      <p:origin x="0" y="516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berta.dalfre\Documents\Gr&#225;fic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oberta.dalfre\Documents\Gr&#225;fico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C:\Documents%20and%20Settings\tupi.IFLORESTALSP\Meus%20documentos\Downloads\PLANILHA%20ESTIAGEM%20E%20OUTROS%20DADO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lu\Downloads\PLANILHA%20ESTIAGEM%20E%20OUTROS%20DADOS.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Pasta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scatterChart>
        <c:scatterStyle val="lineMarker"/>
        <c:varyColors val="0"/>
        <c:ser>
          <c:idx val="0"/>
          <c:order val="0"/>
          <c:tx>
            <c:strRef>
              <c:f>Planilha1!$G$5</c:f>
              <c:strCache>
                <c:ptCount val="1"/>
                <c:pt idx="0">
                  <c:v>POPULAÇÃO (EM MILHÕES)</c:v>
                </c:pt>
              </c:strCache>
            </c:strRef>
          </c:tx>
          <c:spPr>
            <a:ln w="22225" cap="rnd">
              <a:solidFill>
                <a:schemeClr val="accent1"/>
              </a:solidFill>
            </a:ln>
            <a:effectLst>
              <a:glow rad="139700">
                <a:schemeClr val="accent1">
                  <a:satMod val="175000"/>
                  <a:alpha val="14000"/>
                </a:schemeClr>
              </a:glow>
            </a:effectLst>
          </c:spPr>
          <c:marker>
            <c:symbol val="circle"/>
            <c:size val="3"/>
            <c:spPr>
              <a:solidFill>
                <a:schemeClr val="accent1">
                  <a:lumMod val="60000"/>
                  <a:lumOff val="40000"/>
                </a:schemeClr>
              </a:solidFill>
              <a:ln>
                <a:noFill/>
              </a:ln>
              <a:effectLst>
                <a:glow rad="63500">
                  <a:schemeClr val="accent1">
                    <a:satMod val="175000"/>
                    <a:alpha val="25000"/>
                  </a:schemeClr>
                </a:glow>
              </a:effectLst>
            </c:spPr>
          </c:marker>
          <c:xVal>
            <c:numRef>
              <c:f>Planilha1!$F$6:$F$9</c:f>
              <c:numCache>
                <c:formatCode>General</c:formatCode>
                <c:ptCount val="4"/>
                <c:pt idx="0">
                  <c:v>2015</c:v>
                </c:pt>
                <c:pt idx="1">
                  <c:v>2021</c:v>
                </c:pt>
                <c:pt idx="2">
                  <c:v>2025</c:v>
                </c:pt>
                <c:pt idx="3">
                  <c:v>2035</c:v>
                </c:pt>
              </c:numCache>
            </c:numRef>
          </c:xVal>
          <c:yVal>
            <c:numRef>
              <c:f>Planilha1!$G$6:$G$9</c:f>
              <c:numCache>
                <c:formatCode>General</c:formatCode>
                <c:ptCount val="4"/>
                <c:pt idx="0">
                  <c:v>5.4</c:v>
                </c:pt>
                <c:pt idx="1">
                  <c:v>5.9</c:v>
                </c:pt>
                <c:pt idx="2" formatCode="0.0">
                  <c:v>6</c:v>
                </c:pt>
                <c:pt idx="3">
                  <c:v>6.1</c:v>
                </c:pt>
              </c:numCache>
            </c:numRef>
          </c:yVal>
          <c:smooth val="0"/>
          <c:extLst>
            <c:ext xmlns:c16="http://schemas.microsoft.com/office/drawing/2014/chart" uri="{C3380CC4-5D6E-409C-BE32-E72D297353CC}">
              <c16:uniqueId val="{00000000-CECD-4BD9-B505-A1CC21F5D3EE}"/>
            </c:ext>
          </c:extLst>
        </c:ser>
        <c:dLbls>
          <c:showLegendKey val="0"/>
          <c:showVal val="0"/>
          <c:showCatName val="0"/>
          <c:showSerName val="0"/>
          <c:showPercent val="0"/>
          <c:showBubbleSize val="0"/>
        </c:dLbls>
        <c:axId val="327557728"/>
        <c:axId val="327555232"/>
      </c:scatterChart>
      <c:valAx>
        <c:axId val="327557728"/>
        <c:scaling>
          <c:orientation val="minMax"/>
        </c:scaling>
        <c:delete val="0"/>
        <c:axPos val="b"/>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200" b="1" i="0" u="none" strike="noStrike" kern="1200" cap="none" spc="0" baseline="0">
                <a:ln/>
                <a:solidFill>
                  <a:schemeClr val="bg1"/>
                </a:solidFill>
                <a:effectLst/>
                <a:latin typeface="+mn-lt"/>
                <a:ea typeface="+mn-ea"/>
                <a:cs typeface="+mn-cs"/>
              </a:defRPr>
            </a:pPr>
            <a:endParaRPr lang="pt-BR"/>
          </a:p>
        </c:txPr>
        <c:crossAx val="327555232"/>
        <c:crosses val="autoZero"/>
        <c:crossBetween val="midCat"/>
      </c:valAx>
      <c:valAx>
        <c:axId val="327555232"/>
        <c:scaling>
          <c:orientation val="minMax"/>
        </c:scaling>
        <c:delete val="0"/>
        <c:axPos val="l"/>
        <c:majorGridlines>
          <c:spPr>
            <a:ln w="9525" cap="flat" cmpd="sng" algn="ctr">
              <a:solidFill>
                <a:schemeClr val="dk1">
                  <a:lumMod val="65000"/>
                  <a:lumOff val="35000"/>
                  <a:alpha val="75000"/>
                </a:schemeClr>
              </a:solidFill>
              <a:round/>
            </a:ln>
            <a:effectLst/>
          </c:spPr>
        </c:majorGridlines>
        <c:numFmt formatCode="General" sourceLinked="1"/>
        <c:majorTickMark val="none"/>
        <c:minorTickMark val="none"/>
        <c:tickLblPos val="nextTo"/>
        <c:spPr>
          <a:noFill/>
          <a:ln w="9525" cap="flat" cmpd="sng" algn="ctr">
            <a:solidFill>
              <a:schemeClr val="lt1">
                <a:lumMod val="50000"/>
              </a:schemeClr>
            </a:solidFill>
            <a:round/>
          </a:ln>
          <a:effectLst/>
        </c:spPr>
        <c:txPr>
          <a:bodyPr rot="-60000000" spcFirstLastPara="1" vertOverflow="ellipsis" vert="horz" wrap="square" anchor="ctr" anchorCtr="1"/>
          <a:lstStyle/>
          <a:p>
            <a:pPr>
              <a:defRPr sz="1200" b="1" i="0" u="none" strike="noStrike" kern="1200" cap="none" spc="0" baseline="0">
                <a:ln/>
                <a:solidFill>
                  <a:schemeClr val="bg1"/>
                </a:solidFill>
                <a:effectLst/>
                <a:latin typeface="+mn-lt"/>
                <a:ea typeface="+mn-ea"/>
                <a:cs typeface="+mn-cs"/>
              </a:defRPr>
            </a:pPr>
            <a:endParaRPr lang="pt-BR"/>
          </a:p>
        </c:txPr>
        <c:crossAx val="327557728"/>
        <c:crosses val="autoZero"/>
        <c:crossBetween val="midCat"/>
      </c:valAx>
      <c:spPr>
        <a:noFill/>
        <a:ln>
          <a:noFill/>
        </a:ln>
        <a:effectLst>
          <a:outerShdw blurRad="50800" dist="38100" dir="5400000" algn="t" rotWithShape="0">
            <a:prstClr val="black">
              <a:alpha val="40000"/>
            </a:prstClr>
          </a:outerShdw>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pt-BR" sz="1600" dirty="0">
                <a:solidFill>
                  <a:sysClr val="windowText" lastClr="000000"/>
                </a:solidFill>
              </a:rPr>
              <a:t>Consumo de Água no Mundo</a:t>
            </a:r>
          </a:p>
        </c:rich>
      </c:tx>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pt-B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7A3E-4F01-B910-D44FC3BD4DCB}"/>
              </c:ext>
            </c:extLst>
          </c:dPt>
          <c:dPt>
            <c:idx val="1"/>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3-7A3E-4F01-B910-D44FC3BD4DCB}"/>
              </c:ext>
            </c:extLst>
          </c:dPt>
          <c:dPt>
            <c:idx val="2"/>
            <c:bubble3D val="0"/>
            <c:spPr>
              <a:solidFill>
                <a:schemeClr val="accent1"/>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5-7A3E-4F01-B910-D44FC3BD4DCB}"/>
              </c:ext>
            </c:extLst>
          </c:dPt>
          <c:dLbls>
            <c:dLbl>
              <c:idx val="0"/>
              <c:tx>
                <c:rich>
                  <a:bodyPr/>
                  <a:lstStyle/>
                  <a:p>
                    <a:fld id="{763C20E5-274D-4687-958E-A3917C3B4890}" type="PERCENTAGE">
                      <a:rPr lang="en-US" baseline="0"/>
                      <a:pPr/>
                      <a:t>[PORCENTAGEM]</a:t>
                    </a:fld>
                    <a:endParaRPr lang="pt-B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A3E-4F01-B910-D44FC3BD4DCB}"/>
                </c:ext>
              </c:extLst>
            </c:dLbl>
            <c:dLbl>
              <c:idx val="1"/>
              <c:tx>
                <c:rich>
                  <a:bodyPr/>
                  <a:lstStyle/>
                  <a:p>
                    <a:r>
                      <a:rPr lang="en-US" baseline="0"/>
                      <a:t>
</a:t>
                    </a:r>
                    <a:fld id="{5ACEC3B2-122E-426F-BA5F-AC3C290D5EF5}" type="PERCENTAGE">
                      <a:rPr lang="en-US" baseline="0"/>
                      <a:pPr/>
                      <a:t>[PORCENTAGEM]</a:t>
                    </a:fld>
                    <a:endParaRPr lang="en-US" baseline="0"/>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A3E-4F01-B910-D44FC3BD4DCB}"/>
                </c:ext>
              </c:extLst>
            </c:dLbl>
            <c:dLbl>
              <c:idx val="2"/>
              <c:layout>
                <c:manualLayout>
                  <c:x val="0.2334901050096565"/>
                  <c:y val="-0.17543795766859821"/>
                </c:manualLayout>
              </c:layout>
              <c:tx>
                <c:rich>
                  <a:bodyPr/>
                  <a:lstStyle/>
                  <a:p>
                    <a:r>
                      <a:rPr lang="en-US" baseline="0"/>
                      <a:t>
</a:t>
                    </a:r>
                    <a:fld id="{46DFCEB6-98B6-4DC0-9C5F-96673143D32B}" type="PERCENTAGE">
                      <a:rPr lang="en-US" baseline="0"/>
                      <a:pPr/>
                      <a:t>[PORCENTAGEM]</a:t>
                    </a:fld>
                    <a:endParaRPr lang="en-US" baseline="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A3E-4F01-B910-D44FC3BD4DC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ysClr val="windowText" lastClr="000000"/>
                    </a:solidFill>
                    <a:latin typeface="+mn-lt"/>
                    <a:ea typeface="+mn-ea"/>
                    <a:cs typeface="+mn-cs"/>
                  </a:defRPr>
                </a:pPr>
                <a:endParaRPr lang="pt-BR"/>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Planilha1!$A$69:$A$71</c:f>
              <c:strCache>
                <c:ptCount val="3"/>
                <c:pt idx="0">
                  <c:v>Consumo Humano</c:v>
                </c:pt>
                <c:pt idx="1">
                  <c:v>Industrial</c:v>
                </c:pt>
                <c:pt idx="2">
                  <c:v>Irrigação</c:v>
                </c:pt>
              </c:strCache>
            </c:strRef>
          </c:cat>
          <c:val>
            <c:numRef>
              <c:f>Planilha1!$B$69:$B$71</c:f>
              <c:numCache>
                <c:formatCode>General</c:formatCode>
                <c:ptCount val="3"/>
                <c:pt idx="0">
                  <c:v>7</c:v>
                </c:pt>
                <c:pt idx="1">
                  <c:v>23</c:v>
                </c:pt>
                <c:pt idx="2">
                  <c:v>70</c:v>
                </c:pt>
              </c:numCache>
            </c:numRef>
          </c:val>
          <c:extLst>
            <c:ext xmlns:c16="http://schemas.microsoft.com/office/drawing/2014/chart" uri="{C3380CC4-5D6E-409C-BE32-E72D297353CC}">
              <c16:uniqueId val="{00000006-7A3E-4F01-B910-D44FC3BD4DCB}"/>
            </c:ext>
          </c:extLst>
        </c:ser>
        <c:dLbls>
          <c:dLblPos val="inEnd"/>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5.6019718326549228E-2"/>
          <c:y val="0.79665807311321091"/>
          <c:w val="0.89999988150044141"/>
          <c:h val="7.6507355406448443E-2"/>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r>
              <a:rPr lang="en-US" sz="2400">
                <a:solidFill>
                  <a:sysClr val="windowText" lastClr="000000"/>
                </a:solidFill>
              </a:rPr>
              <a:t>Volume Captação (m³) </a:t>
            </a:r>
          </a:p>
        </c:rich>
      </c:tx>
      <c:layout>
        <c:manualLayout>
          <c:xMode val="edge"/>
          <c:yMode val="edge"/>
          <c:x val="0.40345081483321027"/>
          <c:y val="1.5343124206416165E-2"/>
        </c:manualLayout>
      </c:layout>
      <c:overlay val="0"/>
      <c:spPr>
        <a:noFill/>
        <a:ln>
          <a:noFill/>
        </a:ln>
        <a:effectLst/>
      </c:spPr>
      <c:txPr>
        <a:bodyPr rot="0" spcFirstLastPara="1" vertOverflow="ellipsis" vert="horz" wrap="square" anchor="ctr" anchorCtr="1"/>
        <a:lstStyle/>
        <a:p>
          <a:pPr>
            <a:defRPr sz="2400" b="1" i="0" u="none" strike="noStrike" kern="1200" baseline="0">
              <a:solidFill>
                <a:sysClr val="windowText" lastClr="000000"/>
              </a:solidFill>
              <a:latin typeface="+mn-lt"/>
              <a:ea typeface="+mn-ea"/>
              <a:cs typeface="+mn-cs"/>
            </a:defRPr>
          </a:pPr>
          <a:endParaRPr lang="pt-B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0.17634259259259263"/>
          <c:w val="1"/>
          <c:h val="0.65425712112206713"/>
        </c:manualLayout>
      </c:layout>
      <c:pie3DChart>
        <c:varyColors val="1"/>
        <c:ser>
          <c:idx val="0"/>
          <c:order val="0"/>
          <c:explosion val="1"/>
          <c:dPt>
            <c:idx val="0"/>
            <c:bubble3D val="0"/>
            <c:spPr>
              <a:solidFill>
                <a:schemeClr val="accent4"/>
              </a:solidFill>
              <a:ln>
                <a:noFill/>
              </a:ln>
              <a:effectLst/>
              <a:sp3d/>
            </c:spPr>
            <c:extLst>
              <c:ext xmlns:c16="http://schemas.microsoft.com/office/drawing/2014/chart" uri="{C3380CC4-5D6E-409C-BE32-E72D297353CC}">
                <c16:uniqueId val="{00000001-B40F-4E69-9C56-55EBF63A64B8}"/>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c:ext xmlns:c16="http://schemas.microsoft.com/office/drawing/2014/chart" uri="{C3380CC4-5D6E-409C-BE32-E72D297353CC}">
                <c16:uniqueId val="{00000003-B40F-4E69-9C56-55EBF63A64B8}"/>
              </c:ext>
            </c:extLst>
          </c:dPt>
          <c:dPt>
            <c:idx val="2"/>
            <c:bubble3D val="0"/>
            <c:spPr>
              <a:solidFill>
                <a:schemeClr val="accent5">
                  <a:lumMod val="60000"/>
                  <a:lumOff val="40000"/>
                </a:schemeClr>
              </a:solidFill>
              <a:ln>
                <a:noFill/>
              </a:ln>
              <a:effectLst/>
              <a:sp3d/>
            </c:spPr>
            <c:extLst>
              <c:ext xmlns:c16="http://schemas.microsoft.com/office/drawing/2014/chart" uri="{C3380CC4-5D6E-409C-BE32-E72D297353CC}">
                <c16:uniqueId val="{00000005-B40F-4E69-9C56-55EBF63A64B8}"/>
              </c:ext>
            </c:extLst>
          </c:dPt>
          <c:dPt>
            <c:idx val="3"/>
            <c:bubble3D val="0"/>
            <c:spPr>
              <a:solidFill>
                <a:srgbClr val="C00000"/>
              </a:solidFill>
              <a:ln>
                <a:noFill/>
              </a:ln>
              <a:effectLst/>
              <a:sp3d/>
            </c:spPr>
            <c:extLst>
              <c:ext xmlns:c16="http://schemas.microsoft.com/office/drawing/2014/chart" uri="{C3380CC4-5D6E-409C-BE32-E72D297353CC}">
                <c16:uniqueId val="{00000007-B40F-4E69-9C56-55EBF63A64B8}"/>
              </c:ext>
            </c:extLst>
          </c:dPt>
          <c:dPt>
            <c:idx val="4"/>
            <c:bubble3D val="0"/>
            <c:spPr>
              <a:solidFill>
                <a:srgbClr val="FFC000"/>
              </a:solidFill>
              <a:ln>
                <a:noFill/>
              </a:ln>
              <a:effectLst/>
              <a:sp3d/>
            </c:spPr>
            <c:extLst>
              <c:ext xmlns:c16="http://schemas.microsoft.com/office/drawing/2014/chart" uri="{C3380CC4-5D6E-409C-BE32-E72D297353CC}">
                <c16:uniqueId val="{00000009-B40F-4E69-9C56-55EBF63A64B8}"/>
              </c:ext>
            </c:extLst>
          </c:dPt>
          <c:dPt>
            <c:idx val="5"/>
            <c:bubble3D val="0"/>
            <c:spPr>
              <a:solidFill>
                <a:srgbClr val="FF6699"/>
              </a:solidFill>
              <a:ln>
                <a:noFill/>
              </a:ln>
              <a:effectLst/>
              <a:sp3d/>
            </c:spPr>
            <c:extLst>
              <c:ext xmlns:c16="http://schemas.microsoft.com/office/drawing/2014/chart" uri="{C3380CC4-5D6E-409C-BE32-E72D297353CC}">
                <c16:uniqueId val="{0000000B-B40F-4E69-9C56-55EBF63A64B8}"/>
              </c:ext>
            </c:extLst>
          </c:dPt>
          <c:dLbls>
            <c:dLbl>
              <c:idx val="0"/>
              <c:layout>
                <c:manualLayout>
                  <c:x val="-0.10693549648005901"/>
                  <c:y val="4.875228352788832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40F-4E69-9C56-55EBF63A64B8}"/>
                </c:ext>
              </c:extLst>
            </c:dLbl>
            <c:dLbl>
              <c:idx val="1"/>
              <c:layout>
                <c:manualLayout>
                  <c:x val="-4.8908838339293444E-2"/>
                  <c:y val="2.7860148362033755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40F-4E69-9C56-55EBF63A64B8}"/>
                </c:ext>
              </c:extLst>
            </c:dLbl>
            <c:dLbl>
              <c:idx val="2"/>
              <c:layout>
                <c:manualLayout>
                  <c:x val="8.4159488806747965E-2"/>
                  <c:y val="-0.2244287618450588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40F-4E69-9C56-55EBF63A64B8}"/>
                </c:ext>
              </c:extLst>
            </c:dLbl>
            <c:dLbl>
              <c:idx val="3"/>
              <c:layout>
                <c:manualLayout>
                  <c:x val="0.10681735495277346"/>
                  <c:y val="4.783095719790147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40F-4E69-9C56-55EBF63A64B8}"/>
                </c:ext>
              </c:extLst>
            </c:dLbl>
            <c:dLbl>
              <c:idx val="4"/>
              <c:layout>
                <c:manualLayout>
                  <c:x val="1.8479700512579213E-2"/>
                  <c:y val="5.5884208945162203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40F-4E69-9C56-55EBF63A64B8}"/>
                </c:ext>
              </c:extLst>
            </c:dLbl>
            <c:dLbl>
              <c:idx val="5"/>
              <c:layout>
                <c:manualLayout>
                  <c:x val="1.2146458127746219E-2"/>
                  <c:y val="4.2604151019834488E-2"/>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4.0288279515783641E-2"/>
                      <c:h val="5.1373894217816789E-2"/>
                    </c:manualLayout>
                  </c15:layout>
                </c:ext>
                <c:ext xmlns:c16="http://schemas.microsoft.com/office/drawing/2014/chart" uri="{C3380CC4-5D6E-409C-BE32-E72D297353CC}">
                  <c16:uniqueId val="{0000000B-B40F-4E69-9C56-55EBF63A64B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pt-BR"/>
              </a:p>
            </c:txPr>
            <c:dLblPos val="ct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Planilha1!$K$99:$K$104</c:f>
              <c:strCache>
                <c:ptCount val="6"/>
                <c:pt idx="0">
                  <c:v>Abastecimento Público</c:v>
                </c:pt>
                <c:pt idx="1">
                  <c:v>Esgotamento Sanitário</c:v>
                </c:pt>
                <c:pt idx="2">
                  <c:v>Transposição do Sistema Cantareira</c:v>
                </c:pt>
                <c:pt idx="3">
                  <c:v>Indústria</c:v>
                </c:pt>
                <c:pt idx="4">
                  <c:v>Consumo Humano</c:v>
                </c:pt>
                <c:pt idx="5">
                  <c:v>Outras</c:v>
                </c:pt>
              </c:strCache>
            </c:strRef>
          </c:cat>
          <c:val>
            <c:numRef>
              <c:f>Planilha1!$L$99:$L$104</c:f>
              <c:numCache>
                <c:formatCode>0.00</c:formatCode>
                <c:ptCount val="6"/>
                <c:pt idx="0">
                  <c:v>21</c:v>
                </c:pt>
                <c:pt idx="1">
                  <c:v>1.9</c:v>
                </c:pt>
                <c:pt idx="2">
                  <c:v>62.3</c:v>
                </c:pt>
                <c:pt idx="3">
                  <c:v>11.3</c:v>
                </c:pt>
                <c:pt idx="4">
                  <c:v>1.55</c:v>
                </c:pt>
                <c:pt idx="5">
                  <c:v>1.91</c:v>
                </c:pt>
              </c:numCache>
            </c:numRef>
          </c:val>
          <c:extLst>
            <c:ext xmlns:c16="http://schemas.microsoft.com/office/drawing/2014/chart" uri="{C3380CC4-5D6E-409C-BE32-E72D297353CC}">
              <c16:uniqueId val="{0000000C-B40F-4E69-9C56-55EBF63A64B8}"/>
            </c:ext>
          </c:extLst>
        </c:ser>
        <c:dLbls>
          <c:dLblPos val="ctr"/>
          <c:showLegendKey val="0"/>
          <c:showVal val="0"/>
          <c:showCatName val="0"/>
          <c:showSerName val="0"/>
          <c:showPercent val="1"/>
          <c:showBubbleSize val="0"/>
          <c:showLeaderLines val="1"/>
        </c:dLbls>
      </c:pie3DChart>
      <c:spPr>
        <a:noFill/>
        <a:ln>
          <a:noFill/>
        </a:ln>
        <a:effectLst/>
      </c:spPr>
    </c:plotArea>
    <c:legend>
      <c:legendPos val="b"/>
      <c:layout>
        <c:manualLayout>
          <c:xMode val="edge"/>
          <c:yMode val="edge"/>
          <c:x val="8.4199386342693944E-2"/>
          <c:y val="0.79046129254362152"/>
          <c:w val="0.91255573999403128"/>
          <c:h val="0.20953870745637848"/>
        </c:manualLayout>
      </c:layout>
      <c:overlay val="0"/>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9.1190593046109727E-2"/>
          <c:y val="4.723942815399456E-2"/>
          <c:w val="0.86040109376872986"/>
          <c:h val="0.72470934388088526"/>
        </c:manualLayout>
      </c:layout>
      <c:bar3DChart>
        <c:barDir val="col"/>
        <c:grouping val="clustered"/>
        <c:varyColors val="0"/>
        <c:ser>
          <c:idx val="0"/>
          <c:order val="0"/>
          <c:tx>
            <c:v>Chuva esperada</c:v>
          </c:tx>
          <c:invertIfNegative val="0"/>
          <c:cat>
            <c:strRef>
              <c:f>Plan1!$A$9:$A$11</c:f>
              <c:strCache>
                <c:ptCount val="3"/>
                <c:pt idx="0">
                  <c:v>Piracicaba </c:v>
                </c:pt>
                <c:pt idx="1">
                  <c:v>Campinas</c:v>
                </c:pt>
                <c:pt idx="2">
                  <c:v> Bragança Paulista</c:v>
                </c:pt>
              </c:strCache>
            </c:strRef>
          </c:cat>
          <c:val>
            <c:numRef>
              <c:f>Plan1!$B$9:$B$11</c:f>
              <c:numCache>
                <c:formatCode>General</c:formatCode>
                <c:ptCount val="3"/>
                <c:pt idx="0">
                  <c:v>174.62</c:v>
                </c:pt>
                <c:pt idx="1">
                  <c:v>198.64</c:v>
                </c:pt>
                <c:pt idx="2">
                  <c:v>153.22</c:v>
                </c:pt>
              </c:numCache>
            </c:numRef>
          </c:val>
          <c:extLst>
            <c:ext xmlns:c16="http://schemas.microsoft.com/office/drawing/2014/chart" uri="{C3380CC4-5D6E-409C-BE32-E72D297353CC}">
              <c16:uniqueId val="{00000000-BB7E-4154-A618-B46F8B3DD166}"/>
            </c:ext>
          </c:extLst>
        </c:ser>
        <c:ser>
          <c:idx val="1"/>
          <c:order val="1"/>
          <c:tx>
            <c:v>Chuva em 2014</c:v>
          </c:tx>
          <c:invertIfNegative val="0"/>
          <c:cat>
            <c:strRef>
              <c:f>Plan1!$A$9:$A$11</c:f>
              <c:strCache>
                <c:ptCount val="3"/>
                <c:pt idx="0">
                  <c:v>Piracicaba </c:v>
                </c:pt>
                <c:pt idx="1">
                  <c:v>Campinas</c:v>
                </c:pt>
                <c:pt idx="2">
                  <c:v> Bragança Paulista</c:v>
                </c:pt>
              </c:strCache>
            </c:strRef>
          </c:cat>
          <c:val>
            <c:numRef>
              <c:f>Plan1!$C$9:$C$11</c:f>
              <c:numCache>
                <c:formatCode>General</c:formatCode>
                <c:ptCount val="3"/>
                <c:pt idx="0">
                  <c:v>54.5</c:v>
                </c:pt>
                <c:pt idx="1">
                  <c:v>14.1</c:v>
                </c:pt>
                <c:pt idx="2">
                  <c:v>68.5</c:v>
                </c:pt>
              </c:numCache>
            </c:numRef>
          </c:val>
          <c:extLst>
            <c:ext xmlns:c16="http://schemas.microsoft.com/office/drawing/2014/chart" uri="{C3380CC4-5D6E-409C-BE32-E72D297353CC}">
              <c16:uniqueId val="{00000001-BB7E-4154-A618-B46F8B3DD166}"/>
            </c:ext>
          </c:extLst>
        </c:ser>
        <c:dLbls>
          <c:showLegendKey val="0"/>
          <c:showVal val="0"/>
          <c:showCatName val="0"/>
          <c:showSerName val="0"/>
          <c:showPercent val="0"/>
          <c:showBubbleSize val="0"/>
        </c:dLbls>
        <c:gapWidth val="150"/>
        <c:shape val="box"/>
        <c:axId val="48668672"/>
        <c:axId val="47549248"/>
        <c:axId val="0"/>
      </c:bar3DChart>
      <c:catAx>
        <c:axId val="48668672"/>
        <c:scaling>
          <c:orientation val="minMax"/>
        </c:scaling>
        <c:delete val="0"/>
        <c:axPos val="b"/>
        <c:numFmt formatCode="General" sourceLinked="0"/>
        <c:majorTickMark val="out"/>
        <c:minorTickMark val="none"/>
        <c:tickLblPos val="nextTo"/>
        <c:crossAx val="47549248"/>
        <c:crosses val="autoZero"/>
        <c:auto val="1"/>
        <c:lblAlgn val="ctr"/>
        <c:lblOffset val="100"/>
        <c:noMultiLvlLbl val="0"/>
      </c:catAx>
      <c:valAx>
        <c:axId val="47549248"/>
        <c:scaling>
          <c:orientation val="minMax"/>
        </c:scaling>
        <c:delete val="0"/>
        <c:axPos val="l"/>
        <c:majorGridlines/>
        <c:numFmt formatCode="General" sourceLinked="1"/>
        <c:majorTickMark val="out"/>
        <c:minorTickMark val="none"/>
        <c:tickLblPos val="nextTo"/>
        <c:crossAx val="48668672"/>
        <c:crosses val="autoZero"/>
        <c:crossBetween val="between"/>
      </c:valAx>
    </c:plotArea>
    <c:legend>
      <c:legendPos val="r"/>
      <c:layout>
        <c:manualLayout>
          <c:xMode val="edge"/>
          <c:yMode val="edge"/>
          <c:x val="0.11938227850391617"/>
          <c:y val="0.83297389413352452"/>
          <c:w val="0.70481837241965795"/>
          <c:h val="0.16440516376807843"/>
        </c:manualLayout>
      </c:layout>
      <c:overlay val="0"/>
      <c:txPr>
        <a:bodyPr/>
        <a:lstStyle/>
        <a:p>
          <a:pPr>
            <a:defRPr sz="1200" b="1"/>
          </a:pPr>
          <a:endParaRPr lang="pt-BR"/>
        </a:p>
      </c:txPr>
    </c:legend>
    <c:plotVisOnly val="1"/>
    <c:dispBlanksAs val="gap"/>
    <c:showDLblsOverMax val="0"/>
  </c:chart>
  <c:txPr>
    <a:bodyPr/>
    <a:lstStyle/>
    <a:p>
      <a:pPr>
        <a:defRPr b="1"/>
      </a:pPr>
      <a:endParaRPr lang="pt-B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3038999584684119"/>
          <c:y val="4.649746960240235E-2"/>
          <c:w val="0.85990981219355345"/>
          <c:h val="0.65631639431721189"/>
        </c:manualLayout>
      </c:layout>
      <c:bar3DChart>
        <c:barDir val="col"/>
        <c:grouping val="clustered"/>
        <c:varyColors val="0"/>
        <c:ser>
          <c:idx val="0"/>
          <c:order val="0"/>
          <c:tx>
            <c:v>Vazão esperada</c:v>
          </c:tx>
          <c:invertIfNegative val="0"/>
          <c:cat>
            <c:strRef>
              <c:f>Plan1!$A$13:$A$15</c:f>
              <c:strCache>
                <c:ptCount val="3"/>
                <c:pt idx="0">
                  <c:v>Rio Piracicaba  (em Piracicaba)</c:v>
                </c:pt>
                <c:pt idx="1">
                  <c:v>Rio Atibaia (em Valinhos)</c:v>
                </c:pt>
                <c:pt idx="2">
                  <c:v>Rio Jaguari (em Bragança Paulista)</c:v>
                </c:pt>
              </c:strCache>
            </c:strRef>
          </c:cat>
          <c:val>
            <c:numRef>
              <c:f>Plan1!$B$13:$B$15</c:f>
              <c:numCache>
                <c:formatCode>General</c:formatCode>
                <c:ptCount val="3"/>
                <c:pt idx="0">
                  <c:v>201.5</c:v>
                </c:pt>
                <c:pt idx="1">
                  <c:v>36.57</c:v>
                </c:pt>
                <c:pt idx="2">
                  <c:v>17.95</c:v>
                </c:pt>
              </c:numCache>
            </c:numRef>
          </c:val>
          <c:extLst>
            <c:ext xmlns:c16="http://schemas.microsoft.com/office/drawing/2014/chart" uri="{C3380CC4-5D6E-409C-BE32-E72D297353CC}">
              <c16:uniqueId val="{00000000-5AB2-41BA-815C-A2451336B072}"/>
            </c:ext>
          </c:extLst>
        </c:ser>
        <c:ser>
          <c:idx val="1"/>
          <c:order val="1"/>
          <c:tx>
            <c:v>Vazão em 2014</c:v>
          </c:tx>
          <c:invertIfNegative val="0"/>
          <c:cat>
            <c:strRef>
              <c:f>Plan1!$A$13:$A$15</c:f>
              <c:strCache>
                <c:ptCount val="3"/>
                <c:pt idx="0">
                  <c:v>Rio Piracicaba  (em Piracicaba)</c:v>
                </c:pt>
                <c:pt idx="1">
                  <c:v>Rio Atibaia (em Valinhos)</c:v>
                </c:pt>
                <c:pt idx="2">
                  <c:v>Rio Jaguari (em Bragança Paulista)</c:v>
                </c:pt>
              </c:strCache>
            </c:strRef>
          </c:cat>
          <c:val>
            <c:numRef>
              <c:f>Plan1!$C$13:$C$15</c:f>
              <c:numCache>
                <c:formatCode>General</c:formatCode>
                <c:ptCount val="3"/>
                <c:pt idx="0">
                  <c:v>20.95</c:v>
                </c:pt>
                <c:pt idx="1">
                  <c:v>7.3599999999999994</c:v>
                </c:pt>
                <c:pt idx="2">
                  <c:v>2.12</c:v>
                </c:pt>
              </c:numCache>
            </c:numRef>
          </c:val>
          <c:extLst>
            <c:ext xmlns:c16="http://schemas.microsoft.com/office/drawing/2014/chart" uri="{C3380CC4-5D6E-409C-BE32-E72D297353CC}">
              <c16:uniqueId val="{00000001-5AB2-41BA-815C-A2451336B072}"/>
            </c:ext>
          </c:extLst>
        </c:ser>
        <c:dLbls>
          <c:showLegendKey val="0"/>
          <c:showVal val="0"/>
          <c:showCatName val="0"/>
          <c:showSerName val="0"/>
          <c:showPercent val="0"/>
          <c:showBubbleSize val="0"/>
        </c:dLbls>
        <c:gapWidth val="150"/>
        <c:shape val="box"/>
        <c:axId val="48670208"/>
        <c:axId val="47550976"/>
        <c:axId val="0"/>
      </c:bar3DChart>
      <c:catAx>
        <c:axId val="48670208"/>
        <c:scaling>
          <c:orientation val="minMax"/>
        </c:scaling>
        <c:delete val="0"/>
        <c:axPos val="b"/>
        <c:numFmt formatCode="General" sourceLinked="0"/>
        <c:majorTickMark val="out"/>
        <c:minorTickMark val="none"/>
        <c:tickLblPos val="nextTo"/>
        <c:crossAx val="47550976"/>
        <c:crosses val="autoZero"/>
        <c:auto val="1"/>
        <c:lblAlgn val="ctr"/>
        <c:lblOffset val="100"/>
        <c:noMultiLvlLbl val="0"/>
      </c:catAx>
      <c:valAx>
        <c:axId val="47550976"/>
        <c:scaling>
          <c:orientation val="minMax"/>
        </c:scaling>
        <c:delete val="0"/>
        <c:axPos val="l"/>
        <c:majorGridlines/>
        <c:numFmt formatCode="General" sourceLinked="1"/>
        <c:majorTickMark val="out"/>
        <c:minorTickMark val="none"/>
        <c:tickLblPos val="nextTo"/>
        <c:crossAx val="48670208"/>
        <c:crosses val="autoZero"/>
        <c:crossBetween val="between"/>
      </c:valAx>
    </c:plotArea>
    <c:legend>
      <c:legendPos val="r"/>
      <c:layout>
        <c:manualLayout>
          <c:xMode val="edge"/>
          <c:yMode val="edge"/>
          <c:x val="0.22412711381563663"/>
          <c:y val="0.82071444767927815"/>
          <c:w val="0.53919362141877314"/>
          <c:h val="0.16977019539224267"/>
        </c:manualLayout>
      </c:layout>
      <c:overlay val="0"/>
    </c:legend>
    <c:plotVisOnly val="1"/>
    <c:dispBlanksAs val="gap"/>
    <c:showDLblsOverMax val="0"/>
  </c:chart>
  <c:txPr>
    <a:bodyPr/>
    <a:lstStyle/>
    <a:p>
      <a:pPr>
        <a:defRPr sz="1200" b="1"/>
      </a:pPr>
      <a:endParaRPr lang="pt-B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Planilha1!$F$30</c:f>
              <c:strCache>
                <c:ptCount val="1"/>
                <c:pt idx="0">
                  <c:v>Média Histórica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Planilha1!$E$31:$E$33</c:f>
              <c:strCache>
                <c:ptCount val="3"/>
                <c:pt idx="0">
                  <c:v>Rio Piracicaba (Piracicaba)</c:v>
                </c:pt>
                <c:pt idx="1">
                  <c:v>Rio Jaguari (Bragança Paulista)</c:v>
                </c:pt>
                <c:pt idx="2">
                  <c:v>Rio Atibaia (Valinhos)</c:v>
                </c:pt>
              </c:strCache>
            </c:strRef>
          </c:cat>
          <c:val>
            <c:numRef>
              <c:f>Planilha1!$F$31:$F$33</c:f>
              <c:numCache>
                <c:formatCode>General</c:formatCode>
                <c:ptCount val="3"/>
                <c:pt idx="0">
                  <c:v>69.099999999999994</c:v>
                </c:pt>
                <c:pt idx="1">
                  <c:v>7.5</c:v>
                </c:pt>
                <c:pt idx="2">
                  <c:v>14.8</c:v>
                </c:pt>
              </c:numCache>
            </c:numRef>
          </c:val>
          <c:extLst>
            <c:ext xmlns:c16="http://schemas.microsoft.com/office/drawing/2014/chart" uri="{C3380CC4-5D6E-409C-BE32-E72D297353CC}">
              <c16:uniqueId val="{00000000-1A33-4F37-A972-E5BA69C83B77}"/>
            </c:ext>
          </c:extLst>
        </c:ser>
        <c:ser>
          <c:idx val="1"/>
          <c:order val="1"/>
          <c:tx>
            <c:strRef>
              <c:f>Planilha1!$G$30</c:f>
              <c:strCache>
                <c:ptCount val="1"/>
                <c:pt idx="0">
                  <c:v>Período estiagem 2021</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Planilha1!$E$31:$E$33</c:f>
              <c:strCache>
                <c:ptCount val="3"/>
                <c:pt idx="0">
                  <c:v>Rio Piracicaba (Piracicaba)</c:v>
                </c:pt>
                <c:pt idx="1">
                  <c:v>Rio Jaguari (Bragança Paulista)</c:v>
                </c:pt>
                <c:pt idx="2">
                  <c:v>Rio Atibaia (Valinhos)</c:v>
                </c:pt>
              </c:strCache>
            </c:strRef>
          </c:cat>
          <c:val>
            <c:numRef>
              <c:f>Planilha1!$G$31:$G$33</c:f>
              <c:numCache>
                <c:formatCode>General</c:formatCode>
                <c:ptCount val="3"/>
                <c:pt idx="0">
                  <c:v>26.2</c:v>
                </c:pt>
                <c:pt idx="1">
                  <c:v>1.69</c:v>
                </c:pt>
                <c:pt idx="2">
                  <c:v>11.4</c:v>
                </c:pt>
              </c:numCache>
            </c:numRef>
          </c:val>
          <c:extLst>
            <c:ext xmlns:c16="http://schemas.microsoft.com/office/drawing/2014/chart" uri="{C3380CC4-5D6E-409C-BE32-E72D297353CC}">
              <c16:uniqueId val="{00000001-1A33-4F37-A972-E5BA69C83B77}"/>
            </c:ext>
          </c:extLst>
        </c:ser>
        <c:dLbls>
          <c:showLegendKey val="0"/>
          <c:showVal val="0"/>
          <c:showCatName val="0"/>
          <c:showSerName val="0"/>
          <c:showPercent val="0"/>
          <c:showBubbleSize val="0"/>
        </c:dLbls>
        <c:gapWidth val="100"/>
        <c:overlap val="-24"/>
        <c:axId val="1564591936"/>
        <c:axId val="1564589024"/>
      </c:barChart>
      <c:catAx>
        <c:axId val="156459193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564589024"/>
        <c:crosses val="autoZero"/>
        <c:auto val="1"/>
        <c:lblAlgn val="ctr"/>
        <c:lblOffset val="100"/>
        <c:noMultiLvlLbl val="0"/>
      </c:catAx>
      <c:valAx>
        <c:axId val="1564589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564591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Planilha1!$F$3</c:f>
              <c:strCache>
                <c:ptCount val="1"/>
                <c:pt idx="0">
                  <c:v>Média Histórica</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Planilha1!$E$4:$E$6</c:f>
              <c:strCache>
                <c:ptCount val="3"/>
                <c:pt idx="0">
                  <c:v>Rio Piracicaba (Piracicaba)</c:v>
                </c:pt>
                <c:pt idx="1">
                  <c:v>Rio Jaguari (Bragança Paulista)</c:v>
                </c:pt>
                <c:pt idx="2">
                  <c:v>Rio Atibaia (Valinhos)</c:v>
                </c:pt>
              </c:strCache>
            </c:strRef>
          </c:cat>
          <c:val>
            <c:numRef>
              <c:f>Planilha1!$F$4:$F$6</c:f>
              <c:numCache>
                <c:formatCode>General</c:formatCode>
                <c:ptCount val="3"/>
                <c:pt idx="0">
                  <c:v>160.1</c:v>
                </c:pt>
                <c:pt idx="1">
                  <c:v>11.47</c:v>
                </c:pt>
                <c:pt idx="2">
                  <c:v>29.36</c:v>
                </c:pt>
              </c:numCache>
            </c:numRef>
          </c:val>
          <c:extLst>
            <c:ext xmlns:c16="http://schemas.microsoft.com/office/drawing/2014/chart" uri="{C3380CC4-5D6E-409C-BE32-E72D297353CC}">
              <c16:uniqueId val="{00000000-E514-45FF-8B21-08CFE6DC025B}"/>
            </c:ext>
          </c:extLst>
        </c:ser>
        <c:ser>
          <c:idx val="1"/>
          <c:order val="1"/>
          <c:tx>
            <c:strRef>
              <c:f>Planilha1!$G$3</c:f>
              <c:strCache>
                <c:ptCount val="1"/>
                <c:pt idx="0">
                  <c:v>Março de 2022</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Planilha1!$E$4:$E$6</c:f>
              <c:strCache>
                <c:ptCount val="3"/>
                <c:pt idx="0">
                  <c:v>Rio Piracicaba (Piracicaba)</c:v>
                </c:pt>
                <c:pt idx="1">
                  <c:v>Rio Jaguari (Bragança Paulista)</c:v>
                </c:pt>
                <c:pt idx="2">
                  <c:v>Rio Atibaia (Valinhos)</c:v>
                </c:pt>
              </c:strCache>
            </c:strRef>
          </c:cat>
          <c:val>
            <c:numRef>
              <c:f>Planilha1!$G$4:$G$6</c:f>
              <c:numCache>
                <c:formatCode>General</c:formatCode>
                <c:ptCount val="3"/>
                <c:pt idx="0">
                  <c:v>73.97</c:v>
                </c:pt>
                <c:pt idx="1">
                  <c:v>1.64</c:v>
                </c:pt>
                <c:pt idx="2">
                  <c:v>18.329999999999998</c:v>
                </c:pt>
              </c:numCache>
            </c:numRef>
          </c:val>
          <c:extLst>
            <c:ext xmlns:c16="http://schemas.microsoft.com/office/drawing/2014/chart" uri="{C3380CC4-5D6E-409C-BE32-E72D297353CC}">
              <c16:uniqueId val="{00000001-E514-45FF-8B21-08CFE6DC025B}"/>
            </c:ext>
          </c:extLst>
        </c:ser>
        <c:dLbls>
          <c:showLegendKey val="0"/>
          <c:showVal val="0"/>
          <c:showCatName val="0"/>
          <c:showSerName val="0"/>
          <c:showPercent val="0"/>
          <c:showBubbleSize val="0"/>
        </c:dLbls>
        <c:gapWidth val="100"/>
        <c:overlap val="-24"/>
        <c:axId val="1546558848"/>
        <c:axId val="1546573824"/>
      </c:barChart>
      <c:catAx>
        <c:axId val="154655884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546573824"/>
        <c:crosses val="autoZero"/>
        <c:auto val="1"/>
        <c:lblAlgn val="ctr"/>
        <c:lblOffset val="100"/>
        <c:noMultiLvlLbl val="0"/>
      </c:catAx>
      <c:valAx>
        <c:axId val="1546573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crossAx val="1546558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5">
  <cs:axisTitle>
    <cs:lnRef idx="0"/>
    <cs:fillRef idx="0"/>
    <cs:effectRef idx="0"/>
    <cs:fontRef idx="minor">
      <a:schemeClr val="lt1">
        <a:lumMod val="75000"/>
      </a:schemeClr>
    </cs:fontRef>
    <cs:defRPr sz="900" b="1" kern="1200"/>
  </cs:axisTitle>
  <cs:categoryAxis>
    <cs:lnRef idx="0"/>
    <cs:fillRef idx="0"/>
    <cs:effectRef idx="0"/>
    <cs:fontRef idx="minor">
      <a:schemeClr val="lt1">
        <a:lumMod val="75000"/>
      </a:schemeClr>
    </cs:fontRef>
    <cs:defRPr sz="900"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900" kern="1200"/>
  </cs:chartArea>
  <cs:dataLabel>
    <cs:lnRef idx="0"/>
    <cs:fillRef idx="0"/>
    <cs:effectRef idx="0"/>
    <cs:fontRef idx="minor">
      <a:schemeClr val="lt1">
        <a:lumMod val="75000"/>
      </a:schemeClr>
    </cs:fontRef>
    <cs:defRPr sz="900"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3"/>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900"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dk1">
            <a:lumMod val="65000"/>
            <a:lumOff val="35000"/>
            <a:alpha val="75000"/>
          </a:schemeClr>
        </a:solidFill>
        <a:round/>
      </a:ln>
    </cs:spPr>
  </cs:gridlineMajor>
  <cs:gridlineMinor>
    <cs:lnRef idx="0"/>
    <cs:fillRef idx="0"/>
    <cs:effectRef idx="0"/>
    <cs:fontRef idx="minor">
      <a:schemeClr val="tx1"/>
    </cs:fontRef>
    <cs:spPr>
      <a:ln w="9525" cap="flat" cmpd="sng" algn="ctr">
        <a:solidFill>
          <a:schemeClr val="dk1">
            <a:lumMod val="65000"/>
            <a:lumOff val="35000"/>
            <a:alpha val="25000"/>
          </a:schemeClr>
        </a:soli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900"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400"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900"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spPr>
      <a:ln w="9525" cap="flat" cmpd="sng" algn="ctr">
        <a:solidFill>
          <a:schemeClr val="lt1">
            <a:lumMod val="50000"/>
          </a:schemeClr>
        </a:solidFill>
        <a:round/>
      </a:ln>
    </cs:spPr>
    <cs:defRPr sz="900" kern="1200"/>
    <cs:bodyPr/>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6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omments/modernComment_120_0.xml><?xml version="1.0" encoding="utf-8"?>
<p188:cmLst xmlns:a="http://schemas.openxmlformats.org/drawingml/2006/main" xmlns:r="http://schemas.openxmlformats.org/officeDocument/2006/relationships" xmlns:p188="http://schemas.microsoft.com/office/powerpoint/2018/8/main">
  <p188:cm id="{CAE4D42D-98EA-4D2D-9DD6-FAB4800EA9BD}" authorId="{00000000-0000-0000-0000-000000000000}" status="resolved" created="2022-05-23T19:52:20.386" complete="100000">
    <pc:sldMkLst xmlns:pc="http://schemas.microsoft.com/office/powerpoint/2013/main/command">
      <pc:docMk/>
      <pc:sldMk cId="0" sldId="288"/>
    </pc:sldMkLst>
    <p188:replyLst>
      <p188:reply id="{2A78955C-404F-4ACD-A731-9B4D196B348D}" authorId="{00000000-0000-0000-0000-000000000000}" created="2022-05-23T19:52:49.211">
        <p188:txBody>
          <a:bodyPr/>
          <a:lstStyle/>
          <a:p>
            <a:r>
              <a:rPr lang="pt-BR"/>
              <a:t>Acho importante colocar o link para o site da SABESP, para que o professor consiga verificar o armazenamento atualizado do Cantareira:</a:t>
            </a:r>
          </a:p>
        </p188:txBody>
      </p188:reply>
    </p188:replyLst>
    <p188:txBody>
      <a:bodyPr/>
      <a:lstStyle/>
      <a:p>
        <a:r>
          <a:rPr lang="pt-BR"/>
          <a:t>https://mananciais.sabesp.com.br/Situacao</a:t>
        </a:r>
      </a:p>
    </p188:txBody>
  </p188:cm>
</p188:cmLst>
</file>

<file path=ppt/diagrams/_rels/data1.xml.rels><?xml version="1.0" encoding="UTF-8" standalone="yes"?>
<Relationships xmlns="http://schemas.openxmlformats.org/package/2006/relationships"><Relationship Id="rId3" Type="http://schemas.openxmlformats.org/officeDocument/2006/relationships/hyperlink" Target="https://agua.org.br/biblioteca/" TargetMode="External"/><Relationship Id="rId7" Type="http://schemas.openxmlformats.org/officeDocument/2006/relationships/hyperlink" Target="https://capacitacao.ead.unesp.br/" TargetMode="External"/><Relationship Id="rId2" Type="http://schemas.openxmlformats.org/officeDocument/2006/relationships/hyperlink" Target="https://drive.google.com/file/d/1FvTCm_f98w13PK9pWD_-zGGEEbbtJPM7/view" TargetMode="External"/><Relationship Id="rId1" Type="http://schemas.openxmlformats.org/officeDocument/2006/relationships/hyperlink" Target="https://movimentopcj.org.br/" TargetMode="External"/><Relationship Id="rId6" Type="http://schemas.openxmlformats.org/officeDocument/2006/relationships/hyperlink" Target="http://www.sspcj.org.br/" TargetMode="External"/><Relationship Id="rId5" Type="http://schemas.openxmlformats.org/officeDocument/2006/relationships/hyperlink" Target="https://capacitacao.ead.unesp.br/index.php/temas/71-educacao-capacitacao/245-programacao-cursos-e-eventos-de-capacitacao" TargetMode="External"/><Relationship Id="rId4" Type="http://schemas.openxmlformats.org/officeDocument/2006/relationships/hyperlink" Target="https://semeandoagua.ipe.org.br/revistinha/"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agua.org.br/biblioteca/" TargetMode="External"/><Relationship Id="rId7" Type="http://schemas.openxmlformats.org/officeDocument/2006/relationships/hyperlink" Target="https://capacitacao.ead.unesp.br/" TargetMode="External"/><Relationship Id="rId2" Type="http://schemas.openxmlformats.org/officeDocument/2006/relationships/hyperlink" Target="https://drive.google.com/file/d/1FvTCm_f98w13PK9pWD_-zGGEEbbtJPM7/view" TargetMode="External"/><Relationship Id="rId1" Type="http://schemas.openxmlformats.org/officeDocument/2006/relationships/hyperlink" Target="https://movimentopcj.org.br/" TargetMode="External"/><Relationship Id="rId6" Type="http://schemas.openxmlformats.org/officeDocument/2006/relationships/hyperlink" Target="http://www.sspcj.org.br/" TargetMode="External"/><Relationship Id="rId5" Type="http://schemas.openxmlformats.org/officeDocument/2006/relationships/hyperlink" Target="https://capacitacao.ead.unesp.br/index.php/temas/71-educacao-capacitacao/245-programacao-cursos-e-eventos-de-capacitacao" TargetMode="External"/><Relationship Id="rId4" Type="http://schemas.openxmlformats.org/officeDocument/2006/relationships/hyperlink" Target="https://semeandoagua.ipe.org.br/revistinh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3AA22C-E670-40CB-B774-B4D7E1BB34FF}"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86F3C5A2-ECED-474F-B4A2-24F1E96B1131}">
      <dgm:prSet/>
      <dgm:spPr/>
      <dgm:t>
        <a:bodyPr/>
        <a:lstStyle/>
        <a:p>
          <a:r>
            <a:rPr lang="pt-BR" b="1">
              <a:hlinkClick xmlns:r="http://schemas.openxmlformats.org/officeDocument/2006/relationships" r:id="rId1"/>
            </a:rPr>
            <a:t>Movimento PCJ</a:t>
          </a:r>
          <a:r>
            <a:rPr lang="pt-BR" b="1">
              <a:hlinkClick xmlns:r="http://schemas.openxmlformats.org/officeDocument/2006/relationships" r:id="rId2"/>
            </a:rPr>
            <a:t>;</a:t>
          </a:r>
          <a:endParaRPr lang="en-US"/>
        </a:p>
      </dgm:t>
    </dgm:pt>
    <dgm:pt modelId="{7DD89AA2-2A25-427E-AF7D-147BB8BBBE0A}" type="parTrans" cxnId="{A0E5220B-2B4B-43B3-BAF1-BBD4E14A82FF}">
      <dgm:prSet/>
      <dgm:spPr/>
      <dgm:t>
        <a:bodyPr/>
        <a:lstStyle/>
        <a:p>
          <a:endParaRPr lang="en-US"/>
        </a:p>
      </dgm:t>
    </dgm:pt>
    <dgm:pt modelId="{09EB00AC-FAAB-4B44-8E69-33ADB1F15917}" type="sibTrans" cxnId="{A0E5220B-2B4B-43B3-BAF1-BBD4E14A82FF}">
      <dgm:prSet/>
      <dgm:spPr/>
      <dgm:t>
        <a:bodyPr/>
        <a:lstStyle/>
        <a:p>
          <a:endParaRPr lang="en-US"/>
        </a:p>
      </dgm:t>
    </dgm:pt>
    <dgm:pt modelId="{F8AC101D-7316-4ADE-A0B8-635E69C81A69}">
      <dgm:prSet/>
      <dgm:spPr/>
      <dgm:t>
        <a:bodyPr/>
        <a:lstStyle/>
        <a:p>
          <a:r>
            <a:rPr lang="pt-BR" b="1">
              <a:hlinkClick xmlns:r="http://schemas.openxmlformats.org/officeDocument/2006/relationships" r:id="rId2"/>
            </a:rPr>
            <a:t>Folder Informativo </a:t>
          </a:r>
          <a:r>
            <a:rPr lang="pt-BR" b="1"/>
            <a:t>– Movimento PCJ pelo uso eficiente da água (2021);</a:t>
          </a:r>
          <a:endParaRPr lang="en-US"/>
        </a:p>
      </dgm:t>
    </dgm:pt>
    <dgm:pt modelId="{CA2F954E-2A55-45F5-9FD8-5F723B475AF8}" type="parTrans" cxnId="{79A781CF-A3C6-4D3E-9930-10BE3BAEDD97}">
      <dgm:prSet/>
      <dgm:spPr/>
      <dgm:t>
        <a:bodyPr/>
        <a:lstStyle/>
        <a:p>
          <a:endParaRPr lang="en-US"/>
        </a:p>
      </dgm:t>
    </dgm:pt>
    <dgm:pt modelId="{8460FC3D-D266-458B-8ABF-6DDCF9305DD1}" type="sibTrans" cxnId="{79A781CF-A3C6-4D3E-9930-10BE3BAEDD97}">
      <dgm:prSet/>
      <dgm:spPr/>
      <dgm:t>
        <a:bodyPr/>
        <a:lstStyle/>
        <a:p>
          <a:endParaRPr lang="en-US"/>
        </a:p>
      </dgm:t>
    </dgm:pt>
    <dgm:pt modelId="{E6BACFD7-09EA-4B31-A02F-5322E8083747}">
      <dgm:prSet/>
      <dgm:spPr/>
      <dgm:t>
        <a:bodyPr/>
        <a:lstStyle/>
        <a:p>
          <a:r>
            <a:rPr lang="pt-BR" b="1" dirty="0">
              <a:hlinkClick xmlns:r="http://schemas.openxmlformats.org/officeDocument/2006/relationships" r:id="rId3"/>
            </a:rPr>
            <a:t>Biblioteca Digital</a:t>
          </a:r>
          <a:r>
            <a:rPr lang="pt-BR" b="1" dirty="0"/>
            <a:t> do Consórcio PCJ;</a:t>
          </a:r>
          <a:endParaRPr lang="en-US" dirty="0"/>
        </a:p>
      </dgm:t>
    </dgm:pt>
    <dgm:pt modelId="{C0B5A60A-FCCA-4398-901B-8E28619C1C29}" type="parTrans" cxnId="{AB7CC1E6-7855-44D2-95DC-0F72590D8BF8}">
      <dgm:prSet/>
      <dgm:spPr/>
      <dgm:t>
        <a:bodyPr/>
        <a:lstStyle/>
        <a:p>
          <a:endParaRPr lang="en-US"/>
        </a:p>
      </dgm:t>
    </dgm:pt>
    <dgm:pt modelId="{8D0C1B2C-6159-44C7-A8EF-708487F43524}" type="sibTrans" cxnId="{AB7CC1E6-7855-44D2-95DC-0F72590D8BF8}">
      <dgm:prSet/>
      <dgm:spPr/>
      <dgm:t>
        <a:bodyPr/>
        <a:lstStyle/>
        <a:p>
          <a:endParaRPr lang="en-US"/>
        </a:p>
      </dgm:t>
    </dgm:pt>
    <dgm:pt modelId="{96348E31-0D6B-4B1A-B269-DBB08863318D}">
      <dgm:prSet/>
      <dgm:spPr/>
      <dgm:t>
        <a:bodyPr/>
        <a:lstStyle/>
        <a:p>
          <a:r>
            <a:rPr lang="pt-BR" b="1">
              <a:hlinkClick xmlns:r="http://schemas.openxmlformats.org/officeDocument/2006/relationships" r:id="rId4"/>
            </a:rPr>
            <a:t>Projeto Semeando Água </a:t>
          </a:r>
          <a:r>
            <a:rPr lang="pt-BR" b="1"/>
            <a:t>do IPÊ;</a:t>
          </a:r>
          <a:endParaRPr lang="en-US"/>
        </a:p>
      </dgm:t>
    </dgm:pt>
    <dgm:pt modelId="{FCB02C65-6E80-4F67-9362-252111739797}" type="parTrans" cxnId="{EB16914E-B931-4EDF-9723-363A982F5662}">
      <dgm:prSet/>
      <dgm:spPr/>
      <dgm:t>
        <a:bodyPr/>
        <a:lstStyle/>
        <a:p>
          <a:endParaRPr lang="en-US"/>
        </a:p>
      </dgm:t>
    </dgm:pt>
    <dgm:pt modelId="{49BD5A1A-9467-424F-924D-148BC0546A55}" type="sibTrans" cxnId="{EB16914E-B931-4EDF-9723-363A982F5662}">
      <dgm:prSet/>
      <dgm:spPr/>
      <dgm:t>
        <a:bodyPr/>
        <a:lstStyle/>
        <a:p>
          <a:endParaRPr lang="en-US"/>
        </a:p>
      </dgm:t>
    </dgm:pt>
    <dgm:pt modelId="{36F61B5D-BF45-40B9-9D01-BECAEB6F22F3}">
      <dgm:prSet/>
      <dgm:spPr/>
      <dgm:t>
        <a:bodyPr/>
        <a:lstStyle/>
        <a:p>
          <a:r>
            <a:rPr lang="pt-BR" b="1">
              <a:hlinkClick xmlns:r="http://schemas.openxmlformats.org/officeDocument/2006/relationships" r:id="rId5"/>
            </a:rPr>
            <a:t>Cursos e Eventos</a:t>
          </a:r>
          <a:r>
            <a:rPr lang="pt-BR" b="1"/>
            <a:t> de Capacitação da ANA;</a:t>
          </a:r>
          <a:endParaRPr lang="en-US"/>
        </a:p>
      </dgm:t>
    </dgm:pt>
    <dgm:pt modelId="{D5F323F8-9C5E-44F3-9764-EFE8A5D56E7E}" type="parTrans" cxnId="{3F13630C-0F17-4521-B452-C7C472C22D9A}">
      <dgm:prSet/>
      <dgm:spPr/>
      <dgm:t>
        <a:bodyPr/>
        <a:lstStyle/>
        <a:p>
          <a:endParaRPr lang="en-US"/>
        </a:p>
      </dgm:t>
    </dgm:pt>
    <dgm:pt modelId="{F0CE351A-470A-487B-ADC2-BAB7C25A74CD}" type="sibTrans" cxnId="{3F13630C-0F17-4521-B452-C7C472C22D9A}">
      <dgm:prSet/>
      <dgm:spPr/>
      <dgm:t>
        <a:bodyPr/>
        <a:lstStyle/>
        <a:p>
          <a:endParaRPr lang="en-US"/>
        </a:p>
      </dgm:t>
    </dgm:pt>
    <dgm:pt modelId="{90F690D4-C6FD-414D-BAE7-46787ED0F8CB}">
      <dgm:prSet/>
      <dgm:spPr/>
      <dgm:t>
        <a:bodyPr/>
        <a:lstStyle/>
        <a:p>
          <a:r>
            <a:rPr lang="pt-BR" b="1">
              <a:hlinkClick xmlns:r="http://schemas.openxmlformats.org/officeDocument/2006/relationships" r:id="rId6"/>
            </a:rPr>
            <a:t>Sala de Situação PCJ;</a:t>
          </a:r>
          <a:endParaRPr lang="en-US"/>
        </a:p>
      </dgm:t>
    </dgm:pt>
    <dgm:pt modelId="{E509D7E8-7DDA-42CD-B1C0-F2871DF3335C}" type="parTrans" cxnId="{8AB73A65-F65C-4CBF-AC9F-7E3E517BF683}">
      <dgm:prSet/>
      <dgm:spPr/>
      <dgm:t>
        <a:bodyPr/>
        <a:lstStyle/>
        <a:p>
          <a:endParaRPr lang="en-US"/>
        </a:p>
      </dgm:t>
    </dgm:pt>
    <dgm:pt modelId="{7FE21C9D-A952-48D0-8431-4A1673C8F208}" type="sibTrans" cxnId="{8AB73A65-F65C-4CBF-AC9F-7E3E517BF683}">
      <dgm:prSet/>
      <dgm:spPr/>
      <dgm:t>
        <a:bodyPr/>
        <a:lstStyle/>
        <a:p>
          <a:endParaRPr lang="en-US"/>
        </a:p>
      </dgm:t>
    </dgm:pt>
    <dgm:pt modelId="{8977050F-D356-4B73-B1B4-C7410244AE5F}">
      <dgm:prSet/>
      <dgm:spPr/>
      <dgm:t>
        <a:bodyPr/>
        <a:lstStyle/>
        <a:p>
          <a:r>
            <a:rPr lang="pt-BR" b="1" dirty="0">
              <a:hlinkClick xmlns:r="http://schemas.openxmlformats.org/officeDocument/2006/relationships" r:id="rId7"/>
            </a:rPr>
            <a:t>Cursos e Capacitação para os professores</a:t>
          </a:r>
          <a:r>
            <a:rPr lang="pt-BR" b="1" dirty="0"/>
            <a:t>;</a:t>
          </a:r>
          <a:endParaRPr lang="en-US" dirty="0"/>
        </a:p>
      </dgm:t>
    </dgm:pt>
    <dgm:pt modelId="{DC143B21-7D91-4ECB-A7DB-CE92BFEF6D73}" type="parTrans" cxnId="{C71EBBCF-CE23-4071-B310-865AE4560B97}">
      <dgm:prSet/>
      <dgm:spPr/>
      <dgm:t>
        <a:bodyPr/>
        <a:lstStyle/>
        <a:p>
          <a:endParaRPr lang="pt-BR"/>
        </a:p>
      </dgm:t>
    </dgm:pt>
    <dgm:pt modelId="{84101A52-08B0-42F1-A68A-BC1742969CAF}" type="sibTrans" cxnId="{C71EBBCF-CE23-4071-B310-865AE4560B97}">
      <dgm:prSet/>
      <dgm:spPr/>
      <dgm:t>
        <a:bodyPr/>
        <a:lstStyle/>
        <a:p>
          <a:endParaRPr lang="pt-BR"/>
        </a:p>
      </dgm:t>
    </dgm:pt>
    <dgm:pt modelId="{3ACF6496-CF47-435B-A7E6-0DC6929A9AF1}" type="pres">
      <dgm:prSet presAssocID="{2C3AA22C-E670-40CB-B774-B4D7E1BB34FF}" presName="linear" presStyleCnt="0">
        <dgm:presLayoutVars>
          <dgm:animLvl val="lvl"/>
          <dgm:resizeHandles val="exact"/>
        </dgm:presLayoutVars>
      </dgm:prSet>
      <dgm:spPr/>
    </dgm:pt>
    <dgm:pt modelId="{58BF1295-F713-4A7B-9C22-6A6F1E20C95F}" type="pres">
      <dgm:prSet presAssocID="{86F3C5A2-ECED-474F-B4A2-24F1E96B1131}" presName="parentText" presStyleLbl="node1" presStyleIdx="0" presStyleCnt="7">
        <dgm:presLayoutVars>
          <dgm:chMax val="0"/>
          <dgm:bulletEnabled val="1"/>
        </dgm:presLayoutVars>
      </dgm:prSet>
      <dgm:spPr/>
    </dgm:pt>
    <dgm:pt modelId="{36F1F8C8-A7BF-42F5-94BA-ABA3207985BF}" type="pres">
      <dgm:prSet presAssocID="{09EB00AC-FAAB-4B44-8E69-33ADB1F15917}" presName="spacer" presStyleCnt="0"/>
      <dgm:spPr/>
    </dgm:pt>
    <dgm:pt modelId="{B25921AF-9016-49DC-942B-6231B2356B64}" type="pres">
      <dgm:prSet presAssocID="{F8AC101D-7316-4ADE-A0B8-635E69C81A69}" presName="parentText" presStyleLbl="node1" presStyleIdx="1" presStyleCnt="7">
        <dgm:presLayoutVars>
          <dgm:chMax val="0"/>
          <dgm:bulletEnabled val="1"/>
        </dgm:presLayoutVars>
      </dgm:prSet>
      <dgm:spPr/>
    </dgm:pt>
    <dgm:pt modelId="{2609F646-9AE0-471E-9DAF-6BAC5000C9E8}" type="pres">
      <dgm:prSet presAssocID="{8460FC3D-D266-458B-8ABF-6DDCF9305DD1}" presName="spacer" presStyleCnt="0"/>
      <dgm:spPr/>
    </dgm:pt>
    <dgm:pt modelId="{AB078BC1-B276-4351-A32A-B75FAF6127DC}" type="pres">
      <dgm:prSet presAssocID="{E6BACFD7-09EA-4B31-A02F-5322E8083747}" presName="parentText" presStyleLbl="node1" presStyleIdx="2" presStyleCnt="7">
        <dgm:presLayoutVars>
          <dgm:chMax val="0"/>
          <dgm:bulletEnabled val="1"/>
        </dgm:presLayoutVars>
      </dgm:prSet>
      <dgm:spPr/>
    </dgm:pt>
    <dgm:pt modelId="{35E5E870-4829-4157-811B-E0EE220C4EBC}" type="pres">
      <dgm:prSet presAssocID="{8D0C1B2C-6159-44C7-A8EF-708487F43524}" presName="spacer" presStyleCnt="0"/>
      <dgm:spPr/>
    </dgm:pt>
    <dgm:pt modelId="{24C09FDC-ED48-4864-A225-35208435C92A}" type="pres">
      <dgm:prSet presAssocID="{96348E31-0D6B-4B1A-B269-DBB08863318D}" presName="parentText" presStyleLbl="node1" presStyleIdx="3" presStyleCnt="7">
        <dgm:presLayoutVars>
          <dgm:chMax val="0"/>
          <dgm:bulletEnabled val="1"/>
        </dgm:presLayoutVars>
      </dgm:prSet>
      <dgm:spPr/>
    </dgm:pt>
    <dgm:pt modelId="{48DF3E58-ACE8-45F9-9A50-2F8846B417C1}" type="pres">
      <dgm:prSet presAssocID="{49BD5A1A-9467-424F-924D-148BC0546A55}" presName="spacer" presStyleCnt="0"/>
      <dgm:spPr/>
    </dgm:pt>
    <dgm:pt modelId="{93FA9239-0090-4E7F-BEBD-1158B3904C41}" type="pres">
      <dgm:prSet presAssocID="{36F61B5D-BF45-40B9-9D01-BECAEB6F22F3}" presName="parentText" presStyleLbl="node1" presStyleIdx="4" presStyleCnt="7">
        <dgm:presLayoutVars>
          <dgm:chMax val="0"/>
          <dgm:bulletEnabled val="1"/>
        </dgm:presLayoutVars>
      </dgm:prSet>
      <dgm:spPr/>
    </dgm:pt>
    <dgm:pt modelId="{54FD5AB4-A017-440F-8792-7C867965443D}" type="pres">
      <dgm:prSet presAssocID="{F0CE351A-470A-487B-ADC2-BAB7C25A74CD}" presName="spacer" presStyleCnt="0"/>
      <dgm:spPr/>
    </dgm:pt>
    <dgm:pt modelId="{88777ED4-3C4E-4F84-A82A-C366F9A4B611}" type="pres">
      <dgm:prSet presAssocID="{90F690D4-C6FD-414D-BAE7-46787ED0F8CB}" presName="parentText" presStyleLbl="node1" presStyleIdx="5" presStyleCnt="7">
        <dgm:presLayoutVars>
          <dgm:chMax val="0"/>
          <dgm:bulletEnabled val="1"/>
        </dgm:presLayoutVars>
      </dgm:prSet>
      <dgm:spPr/>
    </dgm:pt>
    <dgm:pt modelId="{868A4EC6-89C7-459E-84BB-57659FC83A4B}" type="pres">
      <dgm:prSet presAssocID="{7FE21C9D-A952-48D0-8431-4A1673C8F208}" presName="spacer" presStyleCnt="0"/>
      <dgm:spPr/>
    </dgm:pt>
    <dgm:pt modelId="{99981BC5-1E99-4719-B11E-E8C6A024013A}" type="pres">
      <dgm:prSet presAssocID="{8977050F-D356-4B73-B1B4-C7410244AE5F}" presName="parentText" presStyleLbl="node1" presStyleIdx="6" presStyleCnt="7">
        <dgm:presLayoutVars>
          <dgm:chMax val="0"/>
          <dgm:bulletEnabled val="1"/>
        </dgm:presLayoutVars>
      </dgm:prSet>
      <dgm:spPr/>
    </dgm:pt>
  </dgm:ptLst>
  <dgm:cxnLst>
    <dgm:cxn modelId="{782A3F05-1965-4CD4-813B-CA047F0EEFAD}" type="presOf" srcId="{E6BACFD7-09EA-4B31-A02F-5322E8083747}" destId="{AB078BC1-B276-4351-A32A-B75FAF6127DC}" srcOrd="0" destOrd="0" presId="urn:microsoft.com/office/officeart/2005/8/layout/vList2"/>
    <dgm:cxn modelId="{D19C120B-03B3-436B-B00D-69A580D3B148}" type="presOf" srcId="{8977050F-D356-4B73-B1B4-C7410244AE5F}" destId="{99981BC5-1E99-4719-B11E-E8C6A024013A}" srcOrd="0" destOrd="0" presId="urn:microsoft.com/office/officeart/2005/8/layout/vList2"/>
    <dgm:cxn modelId="{A0E5220B-2B4B-43B3-BAF1-BBD4E14A82FF}" srcId="{2C3AA22C-E670-40CB-B774-B4D7E1BB34FF}" destId="{86F3C5A2-ECED-474F-B4A2-24F1E96B1131}" srcOrd="0" destOrd="0" parTransId="{7DD89AA2-2A25-427E-AF7D-147BB8BBBE0A}" sibTransId="{09EB00AC-FAAB-4B44-8E69-33ADB1F15917}"/>
    <dgm:cxn modelId="{B5F5AA0B-B3C8-41A8-91BC-E64E8DE318E2}" type="presOf" srcId="{F8AC101D-7316-4ADE-A0B8-635E69C81A69}" destId="{B25921AF-9016-49DC-942B-6231B2356B64}" srcOrd="0" destOrd="0" presId="urn:microsoft.com/office/officeart/2005/8/layout/vList2"/>
    <dgm:cxn modelId="{3F13630C-0F17-4521-B452-C7C472C22D9A}" srcId="{2C3AA22C-E670-40CB-B774-B4D7E1BB34FF}" destId="{36F61B5D-BF45-40B9-9D01-BECAEB6F22F3}" srcOrd="4" destOrd="0" parTransId="{D5F323F8-9C5E-44F3-9764-EFE8A5D56E7E}" sibTransId="{F0CE351A-470A-487B-ADC2-BAB7C25A74CD}"/>
    <dgm:cxn modelId="{A2D72012-F14A-4BC0-AC08-476C97469AD5}" type="presOf" srcId="{36F61B5D-BF45-40B9-9D01-BECAEB6F22F3}" destId="{93FA9239-0090-4E7F-BEBD-1158B3904C41}" srcOrd="0" destOrd="0" presId="urn:microsoft.com/office/officeart/2005/8/layout/vList2"/>
    <dgm:cxn modelId="{8AB73A65-F65C-4CBF-AC9F-7E3E517BF683}" srcId="{2C3AA22C-E670-40CB-B774-B4D7E1BB34FF}" destId="{90F690D4-C6FD-414D-BAE7-46787ED0F8CB}" srcOrd="5" destOrd="0" parTransId="{E509D7E8-7DDA-42CD-B1C0-F2871DF3335C}" sibTransId="{7FE21C9D-A952-48D0-8431-4A1673C8F208}"/>
    <dgm:cxn modelId="{EB16914E-B931-4EDF-9723-363A982F5662}" srcId="{2C3AA22C-E670-40CB-B774-B4D7E1BB34FF}" destId="{96348E31-0D6B-4B1A-B269-DBB08863318D}" srcOrd="3" destOrd="0" parTransId="{FCB02C65-6E80-4F67-9362-252111739797}" sibTransId="{49BD5A1A-9467-424F-924D-148BC0546A55}"/>
    <dgm:cxn modelId="{90EEBB72-510C-4E55-9EB3-07FBD05E8FCB}" type="presOf" srcId="{96348E31-0D6B-4B1A-B269-DBB08863318D}" destId="{24C09FDC-ED48-4864-A225-35208435C92A}" srcOrd="0" destOrd="0" presId="urn:microsoft.com/office/officeart/2005/8/layout/vList2"/>
    <dgm:cxn modelId="{9092F35A-56E4-437D-8471-1332675FD281}" type="presOf" srcId="{86F3C5A2-ECED-474F-B4A2-24F1E96B1131}" destId="{58BF1295-F713-4A7B-9C22-6A6F1E20C95F}" srcOrd="0" destOrd="0" presId="urn:microsoft.com/office/officeart/2005/8/layout/vList2"/>
    <dgm:cxn modelId="{F97357B1-85CB-47ED-84F5-95F859C9A3DB}" type="presOf" srcId="{2C3AA22C-E670-40CB-B774-B4D7E1BB34FF}" destId="{3ACF6496-CF47-435B-A7E6-0DC6929A9AF1}" srcOrd="0" destOrd="0" presId="urn:microsoft.com/office/officeart/2005/8/layout/vList2"/>
    <dgm:cxn modelId="{79A781CF-A3C6-4D3E-9930-10BE3BAEDD97}" srcId="{2C3AA22C-E670-40CB-B774-B4D7E1BB34FF}" destId="{F8AC101D-7316-4ADE-A0B8-635E69C81A69}" srcOrd="1" destOrd="0" parTransId="{CA2F954E-2A55-45F5-9FD8-5F723B475AF8}" sibTransId="{8460FC3D-D266-458B-8ABF-6DDCF9305DD1}"/>
    <dgm:cxn modelId="{C71EBBCF-CE23-4071-B310-865AE4560B97}" srcId="{2C3AA22C-E670-40CB-B774-B4D7E1BB34FF}" destId="{8977050F-D356-4B73-B1B4-C7410244AE5F}" srcOrd="6" destOrd="0" parTransId="{DC143B21-7D91-4ECB-A7DB-CE92BFEF6D73}" sibTransId="{84101A52-08B0-42F1-A68A-BC1742969CAF}"/>
    <dgm:cxn modelId="{AA7858D4-634A-4DAD-80C3-DD2E17E9E440}" type="presOf" srcId="{90F690D4-C6FD-414D-BAE7-46787ED0F8CB}" destId="{88777ED4-3C4E-4F84-A82A-C366F9A4B611}" srcOrd="0" destOrd="0" presId="urn:microsoft.com/office/officeart/2005/8/layout/vList2"/>
    <dgm:cxn modelId="{AB7CC1E6-7855-44D2-95DC-0F72590D8BF8}" srcId="{2C3AA22C-E670-40CB-B774-B4D7E1BB34FF}" destId="{E6BACFD7-09EA-4B31-A02F-5322E8083747}" srcOrd="2" destOrd="0" parTransId="{C0B5A60A-FCCA-4398-901B-8E28619C1C29}" sibTransId="{8D0C1B2C-6159-44C7-A8EF-708487F43524}"/>
    <dgm:cxn modelId="{CB182D1A-FDB2-444C-86A6-AE5D04413A99}" type="presParOf" srcId="{3ACF6496-CF47-435B-A7E6-0DC6929A9AF1}" destId="{58BF1295-F713-4A7B-9C22-6A6F1E20C95F}" srcOrd="0" destOrd="0" presId="urn:microsoft.com/office/officeart/2005/8/layout/vList2"/>
    <dgm:cxn modelId="{DC2327A0-96C4-4F19-AAB2-C4FBDFAA43F5}" type="presParOf" srcId="{3ACF6496-CF47-435B-A7E6-0DC6929A9AF1}" destId="{36F1F8C8-A7BF-42F5-94BA-ABA3207985BF}" srcOrd="1" destOrd="0" presId="urn:microsoft.com/office/officeart/2005/8/layout/vList2"/>
    <dgm:cxn modelId="{2B9FEEE5-0AE9-4B69-9A67-BADAC7ECDBF2}" type="presParOf" srcId="{3ACF6496-CF47-435B-A7E6-0DC6929A9AF1}" destId="{B25921AF-9016-49DC-942B-6231B2356B64}" srcOrd="2" destOrd="0" presId="urn:microsoft.com/office/officeart/2005/8/layout/vList2"/>
    <dgm:cxn modelId="{AFB0EE11-D6C1-4AA0-9282-BAC13FA8C218}" type="presParOf" srcId="{3ACF6496-CF47-435B-A7E6-0DC6929A9AF1}" destId="{2609F646-9AE0-471E-9DAF-6BAC5000C9E8}" srcOrd="3" destOrd="0" presId="urn:microsoft.com/office/officeart/2005/8/layout/vList2"/>
    <dgm:cxn modelId="{40342E0B-2F7A-4A26-B486-285A0867AF28}" type="presParOf" srcId="{3ACF6496-CF47-435B-A7E6-0DC6929A9AF1}" destId="{AB078BC1-B276-4351-A32A-B75FAF6127DC}" srcOrd="4" destOrd="0" presId="urn:microsoft.com/office/officeart/2005/8/layout/vList2"/>
    <dgm:cxn modelId="{662CB5C0-C1A4-4080-A7CD-648A5C94FC62}" type="presParOf" srcId="{3ACF6496-CF47-435B-A7E6-0DC6929A9AF1}" destId="{35E5E870-4829-4157-811B-E0EE220C4EBC}" srcOrd="5" destOrd="0" presId="urn:microsoft.com/office/officeart/2005/8/layout/vList2"/>
    <dgm:cxn modelId="{159A20BF-AFFA-4DE8-8B4E-2C151DB0D365}" type="presParOf" srcId="{3ACF6496-CF47-435B-A7E6-0DC6929A9AF1}" destId="{24C09FDC-ED48-4864-A225-35208435C92A}" srcOrd="6" destOrd="0" presId="urn:microsoft.com/office/officeart/2005/8/layout/vList2"/>
    <dgm:cxn modelId="{42109DEA-2F05-48CE-825E-FF9DF2C3583F}" type="presParOf" srcId="{3ACF6496-CF47-435B-A7E6-0DC6929A9AF1}" destId="{48DF3E58-ACE8-45F9-9A50-2F8846B417C1}" srcOrd="7" destOrd="0" presId="urn:microsoft.com/office/officeart/2005/8/layout/vList2"/>
    <dgm:cxn modelId="{65B6FF25-ACEA-42A6-B55C-B1F6EA46A3B0}" type="presParOf" srcId="{3ACF6496-CF47-435B-A7E6-0DC6929A9AF1}" destId="{93FA9239-0090-4E7F-BEBD-1158B3904C41}" srcOrd="8" destOrd="0" presId="urn:microsoft.com/office/officeart/2005/8/layout/vList2"/>
    <dgm:cxn modelId="{249380DD-7DC3-4F62-8023-CA614D7D004B}" type="presParOf" srcId="{3ACF6496-CF47-435B-A7E6-0DC6929A9AF1}" destId="{54FD5AB4-A017-440F-8792-7C867965443D}" srcOrd="9" destOrd="0" presId="urn:microsoft.com/office/officeart/2005/8/layout/vList2"/>
    <dgm:cxn modelId="{A520FCFB-98DB-47C9-9106-B45B7A9B8F45}" type="presParOf" srcId="{3ACF6496-CF47-435B-A7E6-0DC6929A9AF1}" destId="{88777ED4-3C4E-4F84-A82A-C366F9A4B611}" srcOrd="10" destOrd="0" presId="urn:microsoft.com/office/officeart/2005/8/layout/vList2"/>
    <dgm:cxn modelId="{B4579B88-1AB7-4671-93C0-CDD5752A9ECF}" type="presParOf" srcId="{3ACF6496-CF47-435B-A7E6-0DC6929A9AF1}" destId="{868A4EC6-89C7-459E-84BB-57659FC83A4B}" srcOrd="11" destOrd="0" presId="urn:microsoft.com/office/officeart/2005/8/layout/vList2"/>
    <dgm:cxn modelId="{B72E6322-CFEE-4632-A278-4406B3BD6E9F}" type="presParOf" srcId="{3ACF6496-CF47-435B-A7E6-0DC6929A9AF1}" destId="{99981BC5-1E99-4719-B11E-E8C6A024013A}"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BF1295-F713-4A7B-9C22-6A6F1E20C95F}">
      <dsp:nvSpPr>
        <dsp:cNvPr id="0" name=""/>
        <dsp:cNvSpPr/>
      </dsp:nvSpPr>
      <dsp:spPr>
        <a:xfrm>
          <a:off x="0" y="33450"/>
          <a:ext cx="8909558" cy="4797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a:hlinkClick xmlns:r="http://schemas.openxmlformats.org/officeDocument/2006/relationships" r:id="rId1"/>
            </a:rPr>
            <a:t>Movimento PCJ</a:t>
          </a:r>
          <a:r>
            <a:rPr lang="pt-BR" sz="2000" b="1" kern="1200">
              <a:hlinkClick xmlns:r="http://schemas.openxmlformats.org/officeDocument/2006/relationships" r:id="rId2"/>
            </a:rPr>
            <a:t>;</a:t>
          </a:r>
          <a:endParaRPr lang="en-US" sz="2000" kern="1200"/>
        </a:p>
      </dsp:txBody>
      <dsp:txXfrm>
        <a:off x="23417" y="56867"/>
        <a:ext cx="8862724" cy="432866"/>
      </dsp:txXfrm>
    </dsp:sp>
    <dsp:sp modelId="{B25921AF-9016-49DC-942B-6231B2356B64}">
      <dsp:nvSpPr>
        <dsp:cNvPr id="0" name=""/>
        <dsp:cNvSpPr/>
      </dsp:nvSpPr>
      <dsp:spPr>
        <a:xfrm>
          <a:off x="0" y="570750"/>
          <a:ext cx="8909558" cy="4797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a:hlinkClick xmlns:r="http://schemas.openxmlformats.org/officeDocument/2006/relationships" r:id="rId2"/>
            </a:rPr>
            <a:t>Folder Informativo </a:t>
          </a:r>
          <a:r>
            <a:rPr lang="pt-BR" sz="2000" b="1" kern="1200"/>
            <a:t>– Movimento PCJ pelo uso eficiente da água (2021);</a:t>
          </a:r>
          <a:endParaRPr lang="en-US" sz="2000" kern="1200"/>
        </a:p>
      </dsp:txBody>
      <dsp:txXfrm>
        <a:off x="23417" y="594167"/>
        <a:ext cx="8862724" cy="432866"/>
      </dsp:txXfrm>
    </dsp:sp>
    <dsp:sp modelId="{AB078BC1-B276-4351-A32A-B75FAF6127DC}">
      <dsp:nvSpPr>
        <dsp:cNvPr id="0" name=""/>
        <dsp:cNvSpPr/>
      </dsp:nvSpPr>
      <dsp:spPr>
        <a:xfrm>
          <a:off x="0" y="1108051"/>
          <a:ext cx="8909558" cy="4797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dirty="0">
              <a:hlinkClick xmlns:r="http://schemas.openxmlformats.org/officeDocument/2006/relationships" r:id="rId3"/>
            </a:rPr>
            <a:t>Biblioteca Digital</a:t>
          </a:r>
          <a:r>
            <a:rPr lang="pt-BR" sz="2000" b="1" kern="1200" dirty="0"/>
            <a:t> do Consórcio PCJ;</a:t>
          </a:r>
          <a:endParaRPr lang="en-US" sz="2000" kern="1200" dirty="0"/>
        </a:p>
      </dsp:txBody>
      <dsp:txXfrm>
        <a:off x="23417" y="1131468"/>
        <a:ext cx="8862724" cy="432866"/>
      </dsp:txXfrm>
    </dsp:sp>
    <dsp:sp modelId="{24C09FDC-ED48-4864-A225-35208435C92A}">
      <dsp:nvSpPr>
        <dsp:cNvPr id="0" name=""/>
        <dsp:cNvSpPr/>
      </dsp:nvSpPr>
      <dsp:spPr>
        <a:xfrm>
          <a:off x="0" y="1645351"/>
          <a:ext cx="8909558" cy="4797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a:hlinkClick xmlns:r="http://schemas.openxmlformats.org/officeDocument/2006/relationships" r:id="rId4"/>
            </a:rPr>
            <a:t>Projeto Semeando Água </a:t>
          </a:r>
          <a:r>
            <a:rPr lang="pt-BR" sz="2000" b="1" kern="1200"/>
            <a:t>do IPÊ;</a:t>
          </a:r>
          <a:endParaRPr lang="en-US" sz="2000" kern="1200"/>
        </a:p>
      </dsp:txBody>
      <dsp:txXfrm>
        <a:off x="23417" y="1668768"/>
        <a:ext cx="8862724" cy="432866"/>
      </dsp:txXfrm>
    </dsp:sp>
    <dsp:sp modelId="{93FA9239-0090-4E7F-BEBD-1158B3904C41}">
      <dsp:nvSpPr>
        <dsp:cNvPr id="0" name=""/>
        <dsp:cNvSpPr/>
      </dsp:nvSpPr>
      <dsp:spPr>
        <a:xfrm>
          <a:off x="0" y="2182651"/>
          <a:ext cx="8909558" cy="4797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a:hlinkClick xmlns:r="http://schemas.openxmlformats.org/officeDocument/2006/relationships" r:id="rId5"/>
            </a:rPr>
            <a:t>Cursos e Eventos</a:t>
          </a:r>
          <a:r>
            <a:rPr lang="pt-BR" sz="2000" b="1" kern="1200"/>
            <a:t> de Capacitação da ANA;</a:t>
          </a:r>
          <a:endParaRPr lang="en-US" sz="2000" kern="1200"/>
        </a:p>
      </dsp:txBody>
      <dsp:txXfrm>
        <a:off x="23417" y="2206068"/>
        <a:ext cx="8862724" cy="432866"/>
      </dsp:txXfrm>
    </dsp:sp>
    <dsp:sp modelId="{88777ED4-3C4E-4F84-A82A-C366F9A4B611}">
      <dsp:nvSpPr>
        <dsp:cNvPr id="0" name=""/>
        <dsp:cNvSpPr/>
      </dsp:nvSpPr>
      <dsp:spPr>
        <a:xfrm>
          <a:off x="0" y="2719951"/>
          <a:ext cx="8909558" cy="4797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a:hlinkClick xmlns:r="http://schemas.openxmlformats.org/officeDocument/2006/relationships" r:id="rId6"/>
            </a:rPr>
            <a:t>Sala de Situação PCJ;</a:t>
          </a:r>
          <a:endParaRPr lang="en-US" sz="2000" kern="1200"/>
        </a:p>
      </dsp:txBody>
      <dsp:txXfrm>
        <a:off x="23417" y="2743368"/>
        <a:ext cx="8862724" cy="432866"/>
      </dsp:txXfrm>
    </dsp:sp>
    <dsp:sp modelId="{99981BC5-1E99-4719-B11E-E8C6A024013A}">
      <dsp:nvSpPr>
        <dsp:cNvPr id="0" name=""/>
        <dsp:cNvSpPr/>
      </dsp:nvSpPr>
      <dsp:spPr>
        <a:xfrm>
          <a:off x="0" y="3257251"/>
          <a:ext cx="8909558" cy="47970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pt-BR" sz="2000" b="1" kern="1200" dirty="0">
              <a:hlinkClick xmlns:r="http://schemas.openxmlformats.org/officeDocument/2006/relationships" r:id="rId7"/>
            </a:rPr>
            <a:t>Cursos e Capacitação para os professores</a:t>
          </a:r>
          <a:r>
            <a:rPr lang="pt-BR" sz="2000" b="1" kern="1200" dirty="0"/>
            <a:t>;</a:t>
          </a:r>
          <a:endParaRPr lang="en-US" sz="2000" kern="1200" dirty="0"/>
        </a:p>
      </dsp:txBody>
      <dsp:txXfrm>
        <a:off x="23417" y="3280668"/>
        <a:ext cx="8862724"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pt-BR"/>
          </a:p>
        </p:txBody>
      </p:sp>
      <p:sp>
        <p:nvSpPr>
          <p:cNvPr id="3" name="Espaço Reservado para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FF70DED-A1F0-42D9-827D-D459288FCB6B}" type="datetimeFigureOut">
              <a:rPr lang="pt-BR" smtClean="0"/>
              <a:pPr/>
              <a:t>27/06/2022</a:t>
            </a:fld>
            <a:endParaRPr lang="pt-BR"/>
          </a:p>
        </p:txBody>
      </p:sp>
      <p:sp>
        <p:nvSpPr>
          <p:cNvPr id="4" name="Espaço Reservado para Imagem de Slide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pt-BR"/>
          </a:p>
        </p:txBody>
      </p:sp>
      <p:sp>
        <p:nvSpPr>
          <p:cNvPr id="5" name="Espaço Reservado para Anotações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pt-BR"/>
          </a:p>
        </p:txBody>
      </p:sp>
      <p:sp>
        <p:nvSpPr>
          <p:cNvPr id="7" name="Espaço Reservado para Número de Slide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4D9A0672-B9CD-4FA5-A8F9-887D35B83EB8}" type="slidenum">
              <a:rPr lang="pt-BR" smtClean="0"/>
              <a:pPr/>
              <a:t>‹nº›</a:t>
            </a:fld>
            <a:endParaRPr lang="pt-BR"/>
          </a:p>
        </p:txBody>
      </p:sp>
    </p:spTree>
    <p:extLst>
      <p:ext uri="{BB962C8B-B14F-4D97-AF65-F5344CB8AC3E}">
        <p14:creationId xmlns:p14="http://schemas.microsoft.com/office/powerpoint/2010/main" val="2944883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231969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D9A0672-B9CD-4FA5-A8F9-887D35B83EB8}" type="slidenum">
              <a:rPr lang="pt-BR" smtClean="0"/>
              <a:pPr/>
              <a:t>22</a:t>
            </a:fld>
            <a:endParaRPr lang="pt-BR"/>
          </a:p>
        </p:txBody>
      </p:sp>
    </p:spTree>
    <p:extLst>
      <p:ext uri="{BB962C8B-B14F-4D97-AF65-F5344CB8AC3E}">
        <p14:creationId xmlns:p14="http://schemas.microsoft.com/office/powerpoint/2010/main" val="3823972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D9A0672-B9CD-4FA5-A8F9-887D35B83EB8}" type="slidenum">
              <a:rPr lang="pt-BR" smtClean="0"/>
              <a:pPr/>
              <a:t>32</a:t>
            </a:fld>
            <a:endParaRPr lang="pt-BR"/>
          </a:p>
        </p:txBody>
      </p:sp>
    </p:spTree>
    <p:extLst>
      <p:ext uri="{BB962C8B-B14F-4D97-AF65-F5344CB8AC3E}">
        <p14:creationId xmlns:p14="http://schemas.microsoft.com/office/powerpoint/2010/main" val="3754104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D9A0672-B9CD-4FA5-A8F9-887D35B83EB8}" type="slidenum">
              <a:rPr lang="pt-BR" smtClean="0"/>
              <a:pPr/>
              <a:t>33</a:t>
            </a:fld>
            <a:endParaRPr lang="pt-BR"/>
          </a:p>
        </p:txBody>
      </p:sp>
    </p:spTree>
    <p:extLst>
      <p:ext uri="{BB962C8B-B14F-4D97-AF65-F5344CB8AC3E}">
        <p14:creationId xmlns:p14="http://schemas.microsoft.com/office/powerpoint/2010/main" val="24953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D9A0672-B9CD-4FA5-A8F9-887D35B83EB8}" type="slidenum">
              <a:rPr lang="pt-BR" smtClean="0"/>
              <a:pPr/>
              <a:t>34</a:t>
            </a:fld>
            <a:endParaRPr lang="pt-BR"/>
          </a:p>
        </p:txBody>
      </p:sp>
    </p:spTree>
    <p:extLst>
      <p:ext uri="{BB962C8B-B14F-4D97-AF65-F5344CB8AC3E}">
        <p14:creationId xmlns:p14="http://schemas.microsoft.com/office/powerpoint/2010/main" val="310373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D9A0672-B9CD-4FA5-A8F9-887D35B83EB8}" type="slidenum">
              <a:rPr lang="pt-BR" smtClean="0"/>
              <a:pPr/>
              <a:t>35</a:t>
            </a:fld>
            <a:endParaRPr lang="pt-BR"/>
          </a:p>
        </p:txBody>
      </p:sp>
    </p:spTree>
    <p:extLst>
      <p:ext uri="{BB962C8B-B14F-4D97-AF65-F5344CB8AC3E}">
        <p14:creationId xmlns:p14="http://schemas.microsoft.com/office/powerpoint/2010/main" val="36613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4D9A0672-B9CD-4FA5-A8F9-887D35B83EB8}" type="slidenum">
              <a:rPr lang="pt-BR" smtClean="0"/>
              <a:pPr/>
              <a:t>56</a:t>
            </a:fld>
            <a:endParaRPr lang="pt-BR"/>
          </a:p>
        </p:txBody>
      </p:sp>
    </p:spTree>
    <p:extLst>
      <p:ext uri="{BB962C8B-B14F-4D97-AF65-F5344CB8AC3E}">
        <p14:creationId xmlns:p14="http://schemas.microsoft.com/office/powerpoint/2010/main" val="1426262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r>
              <a:rPr lang="pt-BR" dirty="0"/>
              <a:t>Contatos com o ilustrador:</a:t>
            </a:r>
            <a:r>
              <a:rPr lang="pt-BR" baseline="0" dirty="0"/>
              <a:t> alexpetena@terra.com.br</a:t>
            </a:r>
            <a:endParaRPr lang="pt-BR" dirty="0"/>
          </a:p>
        </p:txBody>
      </p:sp>
      <p:sp>
        <p:nvSpPr>
          <p:cNvPr id="4" name="Espaço Reservado para Número de Slide 3"/>
          <p:cNvSpPr>
            <a:spLocks noGrp="1"/>
          </p:cNvSpPr>
          <p:nvPr>
            <p:ph type="sldNum" sz="quarter" idx="10"/>
          </p:nvPr>
        </p:nvSpPr>
        <p:spPr/>
        <p:txBody>
          <a:bodyPr/>
          <a:lstStyle/>
          <a:p>
            <a:fld id="{4D9A0672-B9CD-4FA5-A8F9-887D35B83EB8}" type="slidenum">
              <a:rPr lang="pt-BR" smtClean="0"/>
              <a:pPr/>
              <a:t>61</a:t>
            </a:fld>
            <a:endParaRPr lang="pt-BR"/>
          </a:p>
        </p:txBody>
      </p:sp>
    </p:spTree>
    <p:extLst>
      <p:ext uri="{BB962C8B-B14F-4D97-AF65-F5344CB8AC3E}">
        <p14:creationId xmlns:p14="http://schemas.microsoft.com/office/powerpoint/2010/main" val="2853686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estilo do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457200" y="1600200"/>
            <a:ext cx="40386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Rectangle 4"/>
          <p:cNvSpPr>
            <a:spLocks noGrp="1" noChangeArrowheads="1"/>
          </p:cNvSpPr>
          <p:nvPr>
            <p:ph type="dt" sz="half" idx="10"/>
          </p:nvPr>
        </p:nvSpPr>
        <p:spPr/>
        <p:txBody>
          <a:bodyPr/>
          <a:lstStyle>
            <a:lvl1pPr>
              <a:defRPr/>
            </a:lvl1pPr>
          </a:lstStyle>
          <a:p>
            <a:pPr>
              <a:defRPr/>
            </a:pPr>
            <a:endParaRPr lang="pt-BR"/>
          </a:p>
        </p:txBody>
      </p:sp>
      <p:sp>
        <p:nvSpPr>
          <p:cNvPr id="6" name="Rectangle 5"/>
          <p:cNvSpPr>
            <a:spLocks noGrp="1" noChangeArrowheads="1"/>
          </p:cNvSpPr>
          <p:nvPr>
            <p:ph type="ftr" sz="quarter" idx="11"/>
          </p:nvPr>
        </p:nvSpPr>
        <p:spPr/>
        <p:txBody>
          <a:bodyPr/>
          <a:lstStyle>
            <a:lvl1pPr>
              <a:defRPr/>
            </a:lvl1pPr>
          </a:lstStyle>
          <a:p>
            <a:pPr>
              <a:defRPr/>
            </a:pPr>
            <a:endParaRPr lang="pt-BR"/>
          </a:p>
        </p:txBody>
      </p:sp>
      <p:sp>
        <p:nvSpPr>
          <p:cNvPr id="7" name="Rectangle 6"/>
          <p:cNvSpPr>
            <a:spLocks noGrp="1" noChangeArrowheads="1"/>
          </p:cNvSpPr>
          <p:nvPr>
            <p:ph type="sldNum" sz="quarter" idx="12"/>
          </p:nvPr>
        </p:nvSpPr>
        <p:spPr/>
        <p:txBody>
          <a:bodyPr/>
          <a:lstStyle>
            <a:lvl1pPr>
              <a:defRPr/>
            </a:lvl1pPr>
          </a:lstStyle>
          <a:p>
            <a:pPr>
              <a:defRPr/>
            </a:pPr>
            <a:fld id="{E3DE3297-41F5-440E-B340-21B628338193}" type="slidenum">
              <a:rPr lang="pt-BR"/>
              <a:pPr>
                <a:defRP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2"/>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4"/>
          <p:cNvSpPr>
            <a:spLocks noGrp="1"/>
          </p:cNvSpPr>
          <p:nvPr>
            <p:ph type="dt" sz="half" idx="10"/>
          </p:nvPr>
        </p:nvSpPr>
        <p:spPr/>
        <p:txBody>
          <a:bodyPr/>
          <a:lstStyle/>
          <a:p>
            <a:fld id="{BCD89C21-841B-435B-9501-D6F62C5725F8}" type="datetimeFigureOut">
              <a:rPr lang="pt-BR" smtClean="0"/>
              <a:pPr/>
              <a:t>27/06/2022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E2A0B33-E626-4E36-8ACA-9BB563A11C51}"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estilo do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D89C21-841B-435B-9501-D6F62C5725F8}" type="datetimeFigureOut">
              <a:rPr lang="pt-BR" smtClean="0"/>
              <a:pPr/>
              <a:t>27/06/2022</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A0B33-E626-4E36-8ACA-9BB563A11C51}"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pt.wikipedia.org/wiki/Rio_Piracicaba_%28rio_de_Minas_Gerais%29"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seade.gov.br/"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mananciais.sabesp.com.br/HidroMapas" TargetMode="External"/><Relationship Id="rId2" Type="http://schemas.openxmlformats.org/officeDocument/2006/relationships/hyperlink" Target="htpp://www.mananciais.org.br/"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hyperlink" Target="https://agencia.baciaspcj.org.br/wp-content/uploads/Relatorio-de-Situacao-dos-Recursos-Hidricos-nas-Bacias-PCJ-2021-Ano-Base-2020.pdf" TargetMode="External"/><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hyperlink" Target="mailto:se.pcj@comites.baciaspcj.org.br" TargetMode="External"/><Relationship Id="rId2" Type="http://schemas.openxmlformats.org/officeDocument/2006/relationships/hyperlink" Target="http://www.comitespcj.org.br/" TargetMode="Externa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movimentopcj.org.br/" TargetMode="External"/><Relationship Id="rId4" Type="http://schemas.openxmlformats.org/officeDocument/2006/relationships/hyperlink" Target="mailto:ctea@comites.baciaspcj.org.br" TargetMode="Externa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hyperlink" Target="https://online.fliphtml5.com/ezoyn/ydsc/?1639055403058#p=20" TargetMode="Externa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abesnacional.com.br/XP/XP-EasyArtigos/Site/Uploads/Evento32/TrabalhosCompletosPDF/IV-089.pdf"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hyperlink" Target="https://tratamentodeagua.com.br/pcj-chuva-consumo-agua/"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2.bauru.sp.gov.br/arquivos/arquivos_site/sec_educacao/atividades_pedagogica_distancia/1;Infantil/42;EMEI%20Manoel%20de%20Almeida%20Brand%C3%A3o/3;PROF.%C2%AA%20CLAUDIA/Semana%2011%20-%2010%20a%2014%20de%20maio%20-%20Atividades%20INF%205A%20-%20Professora%20Cl%C3%A1udia.pdf"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agenciasn.com.br/arquivos/4390"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hyperlink" Target="http://www.sspcj.org.br/index.php/boletimmensa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chart" Target="../charts/chart6.xml"/></Relationships>
</file>

<file path=ppt/slides/_rels/slide33.xml.rels><?xml version="1.0" encoding="UTF-8" standalone="yes"?>
<Relationships xmlns="http://schemas.openxmlformats.org/package/2006/relationships"><Relationship Id="rId3" Type="http://schemas.openxmlformats.org/officeDocument/2006/relationships/hyperlink" Target="http://www.sspcj.org.br/index.php/boletimmensa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hyperlink" Target="http://www.sspcj.org.br/images/downloads/SSPCJ_boletimMensal_202203.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3" Type="http://schemas.openxmlformats.org/officeDocument/2006/relationships/hyperlink" Target="https://www.sspcj.org.br/images/downloads/SSPCJ_boletimMensal_202102.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8/10/relationships/comments" Target="../comments/modernComment_120_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mananciais.sabesp.com.br/Situacao"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siteipe.s3.sa-east-1.amazonaws.com/Publica%C3%A7%C3%B5es+site+Semeando+Agua/DESTAQUES/DESTAQUES+NOVOS/REVISTINHA_SEMEANDO_AGUA_DESTAQUE.pdf"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hyperlink" Target="https://movimentopcj.org.br/" TargetMode="External"/><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akke.co/sua-escola-e-uma-empresa-saiba-como-lidar-com-isso/" TargetMode="External"/><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youtube.com/watch?v=PYOuhFlWYyQ"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escolakids.uol.com.br/geografia/tipos-de-escola.htm"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agencia.baciaspcj.org.br/" TargetMode="External"/><Relationship Id="rId2" Type="http://schemas.openxmlformats.org/officeDocument/2006/relationships/hyperlink" Target="https://ech2o.aprh.pt/peghidrica/pt/" TargetMode="Externa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s://www.comitespcj.org.br/index.php?option=com_content&amp;view=article&amp;id=425:gt-estiagem-documentos&amp;catid=38:ct-pl-planejamento&amp;Itemid=195" TargetMode="External"/><Relationship Id="rId4" Type="http://schemas.openxmlformats.org/officeDocument/2006/relationships/hyperlink" Target="https://www.comitespcj.org.br/"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rive.google.com/file/d/1RUE-Xg7rjXDKlGJS3bs8sS7wKEB6Oxqx/view" TargetMode="External"/><Relationship Id="rId2" Type="http://schemas.openxmlformats.org/officeDocument/2006/relationships/hyperlink" Target="http://www.comitespcj.org.br/"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youtube.com/watch?v=CRuFVQDderU&amp;t=1099s"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Layout" Target="../diagrams/layout1.xml"/><Relationship Id="rId7" Type="http://schemas.openxmlformats.org/officeDocument/2006/relationships/image" Target="../media/image5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hyperlink" Target="http://ventosdoleste.com.br/2010/07/uso-consciente-da-agua/" TargetMode="Externa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8" Type="http://schemas.openxmlformats.org/officeDocument/2006/relationships/hyperlink" Target="https://www.scielo.br/j/asoc/a/KdzKSBv4p9s5WmJQ7nT4Dss/?lang=pt" TargetMode="External"/><Relationship Id="rId3" Type="http://schemas.openxmlformats.org/officeDocument/2006/relationships/hyperlink" Target="https://www.comitespcj.org.br/index.php?option=com_content&amp;view=article&amp;id=957:pb-pcj-2020-2035&amp;catid=148:plano-das-bacias&amp;Itemid=332" TargetMode="External"/><Relationship Id="rId7" Type="http://schemas.openxmlformats.org/officeDocument/2006/relationships/hyperlink" Target="https://relatorio-conjuntura-ana-2021.webflow.io/" TargetMode="External"/><Relationship Id="rId2" Type="http://schemas.openxmlformats.org/officeDocument/2006/relationships/hyperlink" Target="https://aun.webhostusp.sti.usp.br/index.php/2019/02/19/disponibilidade-hidrica-de-sao-paulo-e-dez-vezes-menor-que-recomendada-pela-onu/" TargetMode="External"/><Relationship Id="rId1" Type="http://schemas.openxmlformats.org/officeDocument/2006/relationships/slideLayout" Target="../slideLayouts/slideLayout2.xml"/><Relationship Id="rId6" Type="http://schemas.openxmlformats.org/officeDocument/2006/relationships/hyperlink" Target="https://drive.google.com/file/d/1C2xubrpYbRqoHKMmUWSGBJbjSGfWMavJ/view" TargetMode="External"/><Relationship Id="rId11" Type="http://schemas.openxmlformats.org/officeDocument/2006/relationships/image" Target="../media/image3.jpeg"/><Relationship Id="rId5" Type="http://schemas.openxmlformats.org/officeDocument/2006/relationships/hyperlink" Target="https://drive.google.com/file/d/1vdI5eg676iWMYCNJprxgD5k4IWjNu4oY/view" TargetMode="External"/><Relationship Id="rId10" Type="http://schemas.openxmlformats.org/officeDocument/2006/relationships/hyperlink" Target="https://z1portal.com.br/salto-cidade-cria-plano-de-racionamento-de-agua-para-enfrentar-periodo-de-estiagem" TargetMode="External"/><Relationship Id="rId4" Type="http://schemas.openxmlformats.org/officeDocument/2006/relationships/hyperlink" Target="https://mananciais.sabesp.com.br/Situacao" TargetMode="External"/><Relationship Id="rId9"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agencia.baciaspcj.org.br/bacias-pcj/" TargetMode="Externa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agencia.baciaspcj.org.br/bacias-pcj/localizacao/"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1.bin"/><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Agrupar 20">
            <a:extLst>
              <a:ext uri="{FF2B5EF4-FFF2-40B4-BE49-F238E27FC236}">
                <a16:creationId xmlns:a16="http://schemas.microsoft.com/office/drawing/2014/main" id="{F2B1A754-D3F4-7AC3-9032-3AD732E80487}"/>
              </a:ext>
            </a:extLst>
          </p:cNvPr>
          <p:cNvGrpSpPr/>
          <p:nvPr/>
        </p:nvGrpSpPr>
        <p:grpSpPr>
          <a:xfrm>
            <a:off x="0" y="-2"/>
            <a:ext cx="9144000" cy="6858002"/>
            <a:chOff x="0" y="-2"/>
            <a:chExt cx="9144000" cy="6858002"/>
          </a:xfrm>
        </p:grpSpPr>
        <p:sp>
          <p:nvSpPr>
            <p:cNvPr id="4" name="Retângulo 3">
              <a:extLst>
                <a:ext uri="{FF2B5EF4-FFF2-40B4-BE49-F238E27FC236}">
                  <a16:creationId xmlns:a16="http://schemas.microsoft.com/office/drawing/2014/main" id="{49E33BDC-50A5-411B-C0C0-0C81EFBB5382}"/>
                </a:ext>
              </a:extLst>
            </p:cNvPr>
            <p:cNvSpPr/>
            <p:nvPr/>
          </p:nvSpPr>
          <p:spPr>
            <a:xfrm>
              <a:off x="0" y="-1"/>
              <a:ext cx="91440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descr="Desenho de uma montanha&#10;&#10;Descrição gerada automaticamente com confiança baixa">
              <a:extLst>
                <a:ext uri="{FF2B5EF4-FFF2-40B4-BE49-F238E27FC236}">
                  <a16:creationId xmlns:a16="http://schemas.microsoft.com/office/drawing/2014/main" id="{0A30C213-A490-559F-DA16-3E692ADE5E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0890"/>
            <a:stretch/>
          </p:blipFill>
          <p:spPr>
            <a:xfrm rot="5400000">
              <a:off x="2407257" y="121257"/>
              <a:ext cx="6858001" cy="6615484"/>
            </a:xfrm>
            <a:prstGeom prst="rect">
              <a:avLst/>
            </a:prstGeom>
          </p:spPr>
        </p:pic>
        <p:sp>
          <p:nvSpPr>
            <p:cNvPr id="9" name="Retângulo 8">
              <a:extLst>
                <a:ext uri="{FF2B5EF4-FFF2-40B4-BE49-F238E27FC236}">
                  <a16:creationId xmlns:a16="http://schemas.microsoft.com/office/drawing/2014/main" id="{0D61F0B8-172C-D614-400F-5A89001BB38D}"/>
                </a:ext>
              </a:extLst>
            </p:cNvPr>
            <p:cNvSpPr/>
            <p:nvPr/>
          </p:nvSpPr>
          <p:spPr>
            <a:xfrm>
              <a:off x="2528515" y="14458"/>
              <a:ext cx="6615485" cy="6843542"/>
            </a:xfrm>
            <a:prstGeom prst="rect">
              <a:avLst/>
            </a:prstGeom>
            <a:solidFill>
              <a:schemeClr val="tx2">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sp>
        <p:nvSpPr>
          <p:cNvPr id="3" name="Subtítulo 2"/>
          <p:cNvSpPr>
            <a:spLocks noGrp="1"/>
          </p:cNvSpPr>
          <p:nvPr>
            <p:ph type="subTitle" idx="1"/>
          </p:nvPr>
        </p:nvSpPr>
        <p:spPr>
          <a:xfrm>
            <a:off x="715303" y="2311468"/>
            <a:ext cx="5615608" cy="1872208"/>
          </a:xfrm>
        </p:spPr>
        <p:txBody>
          <a:bodyPr>
            <a:noAutofit/>
          </a:bodyPr>
          <a:lstStyle/>
          <a:p>
            <a:pPr algn="l"/>
            <a:r>
              <a:rPr lang="pt-BR" sz="4000" b="1" dirty="0">
                <a:solidFill>
                  <a:schemeClr val="bg1"/>
                </a:solidFill>
                <a:effectLst>
                  <a:outerShdw blurRad="38100" dist="38100" dir="2700000" algn="tl">
                    <a:srgbClr val="000000">
                      <a:alpha val="43137"/>
                    </a:srgbClr>
                  </a:outerShdw>
                </a:effectLst>
                <a:latin typeface="Arial Black" panose="020B0A04020102020204" pitchFamily="34" charset="0"/>
              </a:rPr>
              <a:t>ORIENTAÇÃO TÉCNICA PARA AS REDES DE ENSINO DAS BACIAS PCJ</a:t>
            </a:r>
          </a:p>
        </p:txBody>
      </p:sp>
      <p:grpSp>
        <p:nvGrpSpPr>
          <p:cNvPr id="22" name="Agrupar 21">
            <a:extLst>
              <a:ext uri="{FF2B5EF4-FFF2-40B4-BE49-F238E27FC236}">
                <a16:creationId xmlns:a16="http://schemas.microsoft.com/office/drawing/2014/main" id="{41EC7F74-2907-36D5-E9E4-DAC012FBEB79}"/>
              </a:ext>
            </a:extLst>
          </p:cNvPr>
          <p:cNvGrpSpPr/>
          <p:nvPr/>
        </p:nvGrpSpPr>
        <p:grpSpPr>
          <a:xfrm>
            <a:off x="7178519" y="366782"/>
            <a:ext cx="1653862" cy="1944686"/>
            <a:chOff x="7178519" y="366782"/>
            <a:chExt cx="1653862" cy="1944686"/>
          </a:xfrm>
        </p:grpSpPr>
        <p:sp>
          <p:nvSpPr>
            <p:cNvPr id="5" name="Retângulo: Cantos Arredondados 4">
              <a:extLst>
                <a:ext uri="{FF2B5EF4-FFF2-40B4-BE49-F238E27FC236}">
                  <a16:creationId xmlns:a16="http://schemas.microsoft.com/office/drawing/2014/main" id="{52DBA086-3E85-FA1A-541D-CFA69CC163CC}"/>
                </a:ext>
              </a:extLst>
            </p:cNvPr>
            <p:cNvSpPr/>
            <p:nvPr/>
          </p:nvSpPr>
          <p:spPr>
            <a:xfrm>
              <a:off x="7178519" y="366782"/>
              <a:ext cx="1653862" cy="1944686"/>
            </a:xfrm>
            <a:prstGeom prst="roundRect">
              <a:avLst>
                <a:gd name="adj" fmla="val 937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pt-BR">
                <a:effectLst>
                  <a:outerShdw blurRad="50800" dist="38100" dir="2700000" algn="tl" rotWithShape="0">
                    <a:prstClr val="black">
                      <a:alpha val="40000"/>
                    </a:prstClr>
                  </a:outerShdw>
                  <a:reflection blurRad="6350" stA="55000" endA="300" endPos="45500" dir="5400000" sy="-100000" algn="bl" rotWithShape="0"/>
                </a:effectLst>
              </a:endParaRPr>
            </a:p>
          </p:txBody>
        </p:sp>
        <p:pic>
          <p:nvPicPr>
            <p:cNvPr id="11" name="Imagem 10" descr="Logotipo, nome da empresa&#10;&#10;Descrição gerada automaticamente">
              <a:extLst>
                <a:ext uri="{FF2B5EF4-FFF2-40B4-BE49-F238E27FC236}">
                  <a16:creationId xmlns:a16="http://schemas.microsoft.com/office/drawing/2014/main" id="{9320EB8D-416D-414C-B49B-BBEEA6E20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09309" y="563504"/>
              <a:ext cx="1392282" cy="1558357"/>
            </a:xfrm>
            <a:prstGeom prst="rect">
              <a:avLst/>
            </a:prstGeom>
          </p:spPr>
        </p:pic>
      </p:grpSp>
      <p:sp>
        <p:nvSpPr>
          <p:cNvPr id="2" name="CaixaDeTexto 1"/>
          <p:cNvSpPr txBox="1"/>
          <p:nvPr/>
        </p:nvSpPr>
        <p:spPr>
          <a:xfrm>
            <a:off x="704034" y="5412071"/>
            <a:ext cx="6767737" cy="923330"/>
          </a:xfrm>
          <a:prstGeom prst="rect">
            <a:avLst/>
          </a:prstGeom>
          <a:noFill/>
        </p:spPr>
        <p:txBody>
          <a:bodyPr wrap="square" rtlCol="0">
            <a:spAutoFit/>
          </a:bodyPr>
          <a:lstStyle/>
          <a:p>
            <a:r>
              <a:rPr lang="pt-BR" b="1" dirty="0">
                <a:solidFill>
                  <a:schemeClr val="bg1"/>
                </a:solidFill>
                <a:latin typeface="Arial" panose="020B0604020202020204" pitchFamily="34" charset="0"/>
                <a:cs typeface="Arial" panose="020B0604020202020204" pitchFamily="34" charset="0"/>
              </a:rPr>
              <a:t>Subsídios para reflexão sobre estiagem nas Bacias Hidrográficas dos Rios Piracicaba, Capivari e Jundiaí (PCJ), suas causas, impactos e ações de enfrentamento</a:t>
            </a:r>
          </a:p>
        </p:txBody>
      </p:sp>
      <p:cxnSp>
        <p:nvCxnSpPr>
          <p:cNvPr id="15" name="Conector reto 14">
            <a:extLst>
              <a:ext uri="{FF2B5EF4-FFF2-40B4-BE49-F238E27FC236}">
                <a16:creationId xmlns:a16="http://schemas.microsoft.com/office/drawing/2014/main" id="{80036F8D-6A3C-4C52-A042-797F8A49F0CA}"/>
              </a:ext>
            </a:extLst>
          </p:cNvPr>
          <p:cNvCxnSpPr>
            <a:cxnSpLocks/>
          </p:cNvCxnSpPr>
          <p:nvPr/>
        </p:nvCxnSpPr>
        <p:spPr>
          <a:xfrm>
            <a:off x="539552" y="2492896"/>
            <a:ext cx="0" cy="3717291"/>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713" name="Rectangle 287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m 7">
            <a:extLst>
              <a:ext uri="{FF2B5EF4-FFF2-40B4-BE49-F238E27FC236}">
                <a16:creationId xmlns:a16="http://schemas.microsoft.com/office/drawing/2014/main" id="{4E8EAF87-AE73-4C50-F6A6-B1DF1F60903D}"/>
              </a:ext>
            </a:extLst>
          </p:cNvPr>
          <p:cNvPicPr>
            <a:picLocks noChangeAspect="1"/>
          </p:cNvPicPr>
          <p:nvPr/>
        </p:nvPicPr>
        <p:blipFill rotWithShape="1">
          <a:blip r:embed="rId2">
            <a:alphaModFix amt="80000"/>
            <a:extLst>
              <a:ext uri="{BEBA8EAE-BF5A-486C-A8C5-ECC9F3942E4B}">
                <a14:imgProps xmlns:a14="http://schemas.microsoft.com/office/drawing/2010/main">
                  <a14:imgLayer r:embed="rId3">
                    <a14:imgEffect>
                      <a14:sharpenSoften amount="5000"/>
                    </a14:imgEffect>
                    <a14:imgEffect>
                      <a14:brightnessContrast bright="14000" contrast="-3000"/>
                    </a14:imgEffect>
                  </a14:imgLayer>
                </a14:imgProps>
              </a:ext>
            </a:extLst>
          </a:blip>
          <a:srcRect l="5818" r="18306" b="-2"/>
          <a:stretch/>
        </p:blipFill>
        <p:spPr>
          <a:xfrm>
            <a:off x="2339752" y="10"/>
            <a:ext cx="6804246" cy="6857990"/>
          </a:xfrm>
          <a:prstGeom prst="rect">
            <a:avLst/>
          </a:prstGeom>
          <a:effectLst>
            <a:outerShdw blurRad="1270000" dist="50800" dir="5400000" sx="8000" sy="8000" algn="ctr" rotWithShape="0">
              <a:srgbClr val="000000">
                <a:alpha val="94000"/>
              </a:srgbClr>
            </a:outerShdw>
          </a:effectLst>
        </p:spPr>
      </p:pic>
      <p:sp>
        <p:nvSpPr>
          <p:cNvPr id="28715" name="Rectangle 287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674" name="Rectangle 2"/>
          <p:cNvSpPr>
            <a:spLocks noGrp="1" noChangeArrowheads="1"/>
          </p:cNvSpPr>
          <p:nvPr>
            <p:ph type="title"/>
          </p:nvPr>
        </p:nvSpPr>
        <p:spPr>
          <a:xfrm>
            <a:off x="89756" y="-99392"/>
            <a:ext cx="7938628" cy="1678496"/>
          </a:xfrm>
        </p:spPr>
        <p:txBody>
          <a:bodyPr vert="horz" lIns="91440" tIns="45720" rIns="91440" bIns="45720" rtlCol="0" anchor="ctr">
            <a:normAutofit/>
          </a:bodyPr>
          <a:lstStyle/>
          <a:p>
            <a:pPr>
              <a:lnSpc>
                <a:spcPct val="90000"/>
              </a:lnSpc>
            </a:pPr>
            <a:r>
              <a:rPr lang="en-US"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cs typeface="Arial" panose="020B0604020202020204" pitchFamily="34" charset="0"/>
              </a:rPr>
              <a:t> PRINCIPAIS CARACTERÍSTICAS DAS BACIAS PCJ</a:t>
            </a:r>
          </a:p>
        </p:txBody>
      </p:sp>
      <p:sp>
        <p:nvSpPr>
          <p:cNvPr id="28675" name="Rectangle 5"/>
          <p:cNvSpPr>
            <a:spLocks noChangeArrowheads="1"/>
          </p:cNvSpPr>
          <p:nvPr/>
        </p:nvSpPr>
        <p:spPr bwMode="auto">
          <a:xfrm>
            <a:off x="95581" y="1296144"/>
            <a:ext cx="8568952" cy="5273578"/>
          </a:xfrm>
          <a:prstGeom prst="rect">
            <a:avLst/>
          </a:prstGeom>
        </p:spPr>
        <p:txBody>
          <a:bodyPr vert="horz" lIns="91440" tIns="45720" rIns="91440" bIns="45720" rtlCol="0">
            <a:noAutofit/>
          </a:bodyPr>
          <a:lstStyle/>
          <a:p>
            <a:pPr marL="342900" indent="-228600" algn="just">
              <a:lnSpc>
                <a:spcPct val="90000"/>
              </a:lnSpc>
              <a:spcAft>
                <a:spcPts val="600"/>
              </a:spcAft>
              <a:buClr>
                <a:schemeClr val="accent1"/>
              </a:buClr>
              <a:buSzPct val="150000"/>
              <a:buFont typeface="Arial" panose="020B0604020202020204" pitchFamily="34" charset="0"/>
              <a:buChar char="•"/>
            </a:pPr>
            <a:r>
              <a:rPr lang="en-US" sz="2100" b="1" dirty="0">
                <a:latin typeface="Arial" panose="020B0604020202020204" pitchFamily="34" charset="0"/>
                <a:cs typeface="Arial" panose="020B0604020202020204" pitchFamily="34" charset="0"/>
              </a:rPr>
              <a:t>População de quase 6 milhões de pessoas;</a:t>
            </a:r>
          </a:p>
          <a:p>
            <a:pPr marL="342900" indent="-228600" algn="just">
              <a:lnSpc>
                <a:spcPct val="90000"/>
              </a:lnSpc>
              <a:spcAft>
                <a:spcPts val="600"/>
              </a:spcAft>
              <a:buClr>
                <a:schemeClr val="accent1"/>
              </a:buClr>
              <a:buSzPct val="150000"/>
              <a:buFont typeface="Arial" panose="020B0604020202020204" pitchFamily="34" charset="0"/>
              <a:buChar char="•"/>
            </a:pPr>
            <a:endParaRPr lang="en-US" sz="2100" b="1" dirty="0">
              <a:latin typeface="Arial" panose="020B0604020202020204" pitchFamily="34" charset="0"/>
              <a:cs typeface="Arial" panose="020B0604020202020204" pitchFamily="34" charset="0"/>
            </a:endParaRPr>
          </a:p>
          <a:p>
            <a:pPr marL="342900" indent="-228600" algn="just">
              <a:lnSpc>
                <a:spcPct val="90000"/>
              </a:lnSpc>
              <a:spcAft>
                <a:spcPts val="600"/>
              </a:spcAft>
              <a:buClr>
                <a:schemeClr val="accent1"/>
              </a:buClr>
              <a:buSzPct val="150000"/>
              <a:buFont typeface="Arial" panose="020B0604020202020204" pitchFamily="34" charset="0"/>
              <a:buChar char="•"/>
            </a:pPr>
            <a:r>
              <a:rPr lang="en-US" sz="2100" b="1" dirty="0">
                <a:latin typeface="Arial" panose="020B0604020202020204" pitchFamily="34" charset="0"/>
                <a:cs typeface="Arial" panose="020B0604020202020204" pitchFamily="34" charset="0"/>
              </a:rPr>
              <a:t>Concentra cerca de 5% de toda a riqueza produzida no país (PIB);</a:t>
            </a:r>
          </a:p>
          <a:p>
            <a:pPr marL="342900" indent="-228600" algn="just">
              <a:lnSpc>
                <a:spcPct val="90000"/>
              </a:lnSpc>
              <a:spcAft>
                <a:spcPts val="600"/>
              </a:spcAft>
              <a:buClr>
                <a:schemeClr val="accent1"/>
              </a:buClr>
              <a:buSzPct val="150000"/>
              <a:buFont typeface="Arial" panose="020B0604020202020204" pitchFamily="34" charset="0"/>
              <a:buChar char="•"/>
            </a:pPr>
            <a:endParaRPr lang="en-US" sz="2100" b="1" dirty="0">
              <a:latin typeface="Arial" panose="020B0604020202020204" pitchFamily="34" charset="0"/>
              <a:cs typeface="Arial" panose="020B0604020202020204" pitchFamily="34" charset="0"/>
            </a:endParaRPr>
          </a:p>
          <a:p>
            <a:pPr marL="342900" indent="-228600" algn="just">
              <a:lnSpc>
                <a:spcPct val="90000"/>
              </a:lnSpc>
              <a:spcAft>
                <a:spcPts val="600"/>
              </a:spcAft>
              <a:buClr>
                <a:schemeClr val="accent1"/>
              </a:buClr>
              <a:buSzPct val="150000"/>
              <a:buFont typeface="Arial" panose="020B0604020202020204" pitchFamily="34" charset="0"/>
              <a:buChar char="•"/>
            </a:pPr>
            <a:r>
              <a:rPr lang="en-US" sz="2100" b="1" dirty="0">
                <a:latin typeface="Arial" panose="020B0604020202020204" pitchFamily="34" charset="0"/>
                <a:cs typeface="Arial" panose="020B0604020202020204" pitchFamily="34" charset="0"/>
              </a:rPr>
              <a:t>Importante polo de ciência, tecnologia e inovação;</a:t>
            </a:r>
          </a:p>
          <a:p>
            <a:pPr marL="342900" indent="-228600" algn="just">
              <a:lnSpc>
                <a:spcPct val="90000"/>
              </a:lnSpc>
              <a:spcAft>
                <a:spcPts val="600"/>
              </a:spcAft>
              <a:buClr>
                <a:schemeClr val="accent1"/>
              </a:buClr>
              <a:buSzPct val="150000"/>
              <a:buFont typeface="Arial" panose="020B0604020202020204" pitchFamily="34" charset="0"/>
              <a:buChar char="•"/>
            </a:pPr>
            <a:endParaRPr lang="en-US" sz="2100" b="1" dirty="0">
              <a:latin typeface="Arial" panose="020B0604020202020204" pitchFamily="34" charset="0"/>
              <a:cs typeface="Arial" panose="020B0604020202020204" pitchFamily="34" charset="0"/>
            </a:endParaRPr>
          </a:p>
          <a:p>
            <a:pPr marL="342900" indent="-228600" algn="just">
              <a:lnSpc>
                <a:spcPct val="90000"/>
              </a:lnSpc>
              <a:spcAft>
                <a:spcPts val="600"/>
              </a:spcAft>
              <a:buClr>
                <a:schemeClr val="accent1"/>
              </a:buClr>
              <a:buSzPct val="150000"/>
              <a:buFont typeface="Arial" panose="020B0604020202020204" pitchFamily="34" charset="0"/>
              <a:buChar char="•"/>
            </a:pPr>
            <a:r>
              <a:rPr lang="en-US" sz="2100" b="1" dirty="0">
                <a:latin typeface="Arial" panose="020B0604020202020204" pitchFamily="34" charset="0"/>
                <a:cs typeface="Arial" panose="020B0604020202020204" pitchFamily="34" charset="0"/>
              </a:rPr>
              <a:t>Possui grandes áreas de </a:t>
            </a:r>
            <a:r>
              <a:rPr lang="en-US" sz="2100" b="1" dirty="0" err="1">
                <a:latin typeface="Arial" panose="020B0604020202020204" pitchFamily="34" charset="0"/>
                <a:cs typeface="Arial" panose="020B0604020202020204" pitchFamily="34" charset="0"/>
              </a:rPr>
              <a:t>cultivo</a:t>
            </a:r>
            <a:r>
              <a:rPr lang="en-US" sz="2100" b="1" dirty="0">
                <a:latin typeface="Arial" panose="020B0604020202020204" pitchFamily="34" charset="0"/>
                <a:cs typeface="Arial" panose="020B0604020202020204" pitchFamily="34" charset="0"/>
              </a:rPr>
              <a:t> de </a:t>
            </a:r>
            <a:r>
              <a:rPr lang="en-US" sz="2100" b="1" dirty="0" err="1">
                <a:latin typeface="Arial" panose="020B0604020202020204" pitchFamily="34" charset="0"/>
                <a:cs typeface="Arial" panose="020B0604020202020204" pitchFamily="34" charset="0"/>
              </a:rPr>
              <a:t>cana</a:t>
            </a:r>
            <a:r>
              <a:rPr lang="en-US" sz="2100" b="1" dirty="0">
                <a:latin typeface="Arial" panose="020B0604020202020204" pitchFamily="34" charset="0"/>
                <a:cs typeface="Arial" panose="020B0604020202020204" pitchFamily="34" charset="0"/>
              </a:rPr>
              <a:t>-de-</a:t>
            </a:r>
            <a:r>
              <a:rPr lang="en-US" sz="2100" b="1" dirty="0" err="1">
                <a:latin typeface="Arial" panose="020B0604020202020204" pitchFamily="34" charset="0"/>
                <a:cs typeface="Arial" panose="020B0604020202020204" pitchFamily="34" charset="0"/>
              </a:rPr>
              <a:t>açúcar</a:t>
            </a:r>
            <a:r>
              <a:rPr lang="en-US" sz="2100" b="1" dirty="0">
                <a:latin typeface="Arial" panose="020B0604020202020204" pitchFamily="34" charset="0"/>
                <a:cs typeface="Arial" panose="020B0604020202020204" pitchFamily="34" charset="0"/>
              </a:rPr>
              <a:t> e pastagens;</a:t>
            </a:r>
          </a:p>
          <a:p>
            <a:pPr marL="342900" indent="-228600" algn="just">
              <a:lnSpc>
                <a:spcPct val="90000"/>
              </a:lnSpc>
              <a:spcAft>
                <a:spcPts val="600"/>
              </a:spcAft>
              <a:buClr>
                <a:schemeClr val="accent1"/>
              </a:buClr>
              <a:buSzPct val="150000"/>
              <a:buFont typeface="Arial" panose="020B0604020202020204" pitchFamily="34" charset="0"/>
              <a:buChar char="•"/>
            </a:pPr>
            <a:endParaRPr lang="en-US" sz="2100" b="1" dirty="0">
              <a:latin typeface="Arial" panose="020B0604020202020204" pitchFamily="34" charset="0"/>
              <a:cs typeface="Arial" panose="020B0604020202020204" pitchFamily="34" charset="0"/>
            </a:endParaRPr>
          </a:p>
          <a:p>
            <a:pPr marL="342900" indent="-228600" algn="just">
              <a:lnSpc>
                <a:spcPct val="90000"/>
              </a:lnSpc>
              <a:spcAft>
                <a:spcPts val="600"/>
              </a:spcAft>
              <a:buClr>
                <a:schemeClr val="accent1"/>
              </a:buClr>
              <a:buSzPct val="150000"/>
              <a:buFont typeface="Arial" panose="020B0604020202020204" pitchFamily="34" charset="0"/>
              <a:buChar char="•"/>
            </a:pPr>
            <a:r>
              <a:rPr lang="en-US" sz="2100" b="1" dirty="0" err="1">
                <a:latin typeface="Arial" panose="020B0604020202020204" pitchFamily="34" charset="0"/>
                <a:cs typeface="Arial" panose="020B0604020202020204" pitchFamily="34" charset="0"/>
              </a:rPr>
              <a:t>Detentora</a:t>
            </a:r>
            <a:r>
              <a:rPr lang="en-US" sz="2100" b="1" dirty="0">
                <a:latin typeface="Arial" panose="020B0604020202020204" pitchFamily="34" charset="0"/>
                <a:cs typeface="Arial" panose="020B0604020202020204" pitchFamily="34" charset="0"/>
              </a:rPr>
              <a:t> de </a:t>
            </a:r>
            <a:r>
              <a:rPr lang="en-US" sz="2100" b="1" dirty="0" err="1">
                <a:latin typeface="Arial" panose="020B0604020202020204" pitchFamily="34" charset="0"/>
                <a:cs typeface="Arial" panose="020B0604020202020204" pitchFamily="34" charset="0"/>
              </a:rPr>
              <a:t>grande</a:t>
            </a:r>
            <a:r>
              <a:rPr lang="en-US" sz="2100" b="1" dirty="0">
                <a:latin typeface="Arial" panose="020B0604020202020204" pitchFamily="34" charset="0"/>
                <a:cs typeface="Arial" panose="020B0604020202020204" pitchFamily="34" charset="0"/>
              </a:rPr>
              <a:t> </a:t>
            </a:r>
            <a:r>
              <a:rPr lang="en-US" sz="2100" b="1" dirty="0" err="1">
                <a:latin typeface="Arial" panose="020B0604020202020204" pitchFamily="34" charset="0"/>
                <a:cs typeface="Arial" panose="020B0604020202020204" pitchFamily="34" charset="0"/>
              </a:rPr>
              <a:t>parte</a:t>
            </a:r>
            <a:r>
              <a:rPr lang="en-US" sz="2100" b="1" dirty="0">
                <a:latin typeface="Arial" panose="020B0604020202020204" pitchFamily="34" charset="0"/>
                <a:cs typeface="Arial" panose="020B0604020202020204" pitchFamily="34" charset="0"/>
              </a:rPr>
              <a:t> das </a:t>
            </a:r>
            <a:r>
              <a:rPr lang="en-US" sz="2100" b="1" dirty="0" err="1">
                <a:latin typeface="Arial" panose="020B0604020202020204" pitchFamily="34" charset="0"/>
                <a:cs typeface="Arial" panose="020B0604020202020204" pitchFamily="34" charset="0"/>
              </a:rPr>
              <a:t>represas</a:t>
            </a:r>
            <a:r>
              <a:rPr lang="en-US" sz="2100" b="1" dirty="0">
                <a:latin typeface="Arial" panose="020B0604020202020204" pitchFamily="34" charset="0"/>
                <a:cs typeface="Arial" panose="020B0604020202020204" pitchFamily="34" charset="0"/>
              </a:rPr>
              <a:t> do Sistema Cantareira;</a:t>
            </a:r>
          </a:p>
          <a:p>
            <a:pPr marL="342900" indent="-228600" algn="just">
              <a:lnSpc>
                <a:spcPct val="90000"/>
              </a:lnSpc>
              <a:spcAft>
                <a:spcPts val="600"/>
              </a:spcAft>
              <a:buClr>
                <a:schemeClr val="accent1"/>
              </a:buClr>
              <a:buSzPct val="150000"/>
              <a:buFont typeface="Arial" panose="020B0604020202020204" pitchFamily="34" charset="0"/>
              <a:buChar char="•"/>
            </a:pPr>
            <a:endParaRPr lang="en-US" sz="2100" b="1" dirty="0">
              <a:latin typeface="Arial" panose="020B0604020202020204" pitchFamily="34" charset="0"/>
              <a:cs typeface="Arial" panose="020B0604020202020204" pitchFamily="34" charset="0"/>
            </a:endParaRPr>
          </a:p>
          <a:p>
            <a:pPr marL="342900" indent="-228600" algn="just">
              <a:lnSpc>
                <a:spcPct val="90000"/>
              </a:lnSpc>
              <a:spcAft>
                <a:spcPts val="600"/>
              </a:spcAft>
              <a:buClr>
                <a:schemeClr val="accent1"/>
              </a:buClr>
              <a:buSzPct val="150000"/>
              <a:buFont typeface="Arial" panose="020B0604020202020204" pitchFamily="34" charset="0"/>
              <a:buChar char="•"/>
            </a:pPr>
            <a:r>
              <a:rPr lang="en-US" sz="2100" b="1" dirty="0">
                <a:latin typeface="Arial" panose="020B0604020202020204" pitchFamily="34" charset="0"/>
                <a:cs typeface="Arial" panose="020B0604020202020204" pitchFamily="34" charset="0"/>
              </a:rPr>
              <a:t>A região recebeu parcela significativa da desconcentração populacional e industrial da capital paulista.</a:t>
            </a:r>
          </a:p>
        </p:txBody>
      </p:sp>
      <p:sp>
        <p:nvSpPr>
          <p:cNvPr id="9" name="CaixaDeTexto 8">
            <a:extLst>
              <a:ext uri="{FF2B5EF4-FFF2-40B4-BE49-F238E27FC236}">
                <a16:creationId xmlns:a16="http://schemas.microsoft.com/office/drawing/2014/main" id="{51701B11-80A8-588E-4B4D-E10FFF1CDC71}"/>
              </a:ext>
            </a:extLst>
          </p:cNvPr>
          <p:cNvSpPr txBox="1"/>
          <p:nvPr/>
        </p:nvSpPr>
        <p:spPr>
          <a:xfrm>
            <a:off x="5630714" y="6385056"/>
            <a:ext cx="3546164" cy="369332"/>
          </a:xfrm>
          <a:prstGeom prst="rect">
            <a:avLst/>
          </a:prstGeom>
          <a:noFill/>
        </p:spPr>
        <p:txBody>
          <a:bodyPr wrap="none" rtlCol="0">
            <a:spAutoFit/>
          </a:bodyPr>
          <a:lstStyle/>
          <a:p>
            <a:r>
              <a:rPr lang="pt-BR" dirty="0">
                <a:solidFill>
                  <a:srgbClr val="000000"/>
                </a:solidFill>
                <a:latin typeface="Arial" panose="020B0604020202020204" pitchFamily="34" charset="0"/>
              </a:rPr>
              <a:t> </a:t>
            </a:r>
            <a:r>
              <a:rPr lang="pt-BR" sz="1000" b="0" i="0" dirty="0">
                <a:solidFill>
                  <a:srgbClr val="000000"/>
                </a:solidFill>
                <a:effectLst/>
                <a:latin typeface="Arial" panose="020B0604020202020204" pitchFamily="34" charset="0"/>
              </a:rPr>
              <a:t>Fonte: </a:t>
            </a:r>
            <a:r>
              <a:rPr lang="pt-BR" sz="1000" b="0" i="0" dirty="0">
                <a:solidFill>
                  <a:srgbClr val="000000"/>
                </a:solidFill>
                <a:effectLst/>
                <a:latin typeface="Arial" panose="020B0604020202020204" pitchFamily="34" charset="0"/>
                <a:hlinkClick r:id="rId4"/>
              </a:rPr>
              <a:t>Rio Piracicaba </a:t>
            </a:r>
            <a:r>
              <a:rPr lang="pt-BR" sz="1000" b="0" i="0" dirty="0">
                <a:effectLst/>
                <a:latin typeface="Arial" panose="020B0604020202020204" pitchFamily="34" charset="0"/>
              </a:rPr>
              <a:t>entre </a:t>
            </a:r>
            <a:r>
              <a:rPr lang="pt-BR" sz="1000" b="0" i="0" u="none" strike="noStrike" dirty="0">
                <a:effectLst/>
                <a:latin typeface="Arial" panose="020B0604020202020204" pitchFamily="34" charset="0"/>
              </a:rPr>
              <a:t>Timóteo</a:t>
            </a:r>
            <a:r>
              <a:rPr lang="pt-BR" sz="1000" b="0" i="0" dirty="0">
                <a:effectLst/>
                <a:latin typeface="Arial" panose="020B0604020202020204" pitchFamily="34" charset="0"/>
              </a:rPr>
              <a:t> e </a:t>
            </a:r>
            <a:r>
              <a:rPr lang="pt-BR" sz="1000" b="0" i="0" u="none" strike="noStrike" dirty="0">
                <a:effectLst/>
                <a:latin typeface="Arial" panose="020B0604020202020204" pitchFamily="34" charset="0"/>
              </a:rPr>
              <a:t>Coronel Fabriciano.</a:t>
            </a:r>
            <a:endParaRPr lang="pt-BR" sz="1000" dirty="0"/>
          </a:p>
        </p:txBody>
      </p:sp>
      <p:pic>
        <p:nvPicPr>
          <p:cNvPr id="10" name="Imagem 9" descr="Logotipo, nome da empresa&#10;&#10;Descrição gerada automaticamente">
            <a:extLst>
              <a:ext uri="{FF2B5EF4-FFF2-40B4-BE49-F238E27FC236}">
                <a16:creationId xmlns:a16="http://schemas.microsoft.com/office/drawing/2014/main" id="{8F71C29E-C1BD-3F00-4A96-A27A320CB7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a:xfrm>
            <a:off x="454904" y="57224"/>
            <a:ext cx="7501472" cy="1368412"/>
          </a:xfrm>
        </p:spPr>
        <p:txBody>
          <a:bodyPr>
            <a:normAutofit/>
          </a:bodyPr>
          <a:lstStyle/>
          <a:p>
            <a:r>
              <a:rPr lang="pt-BR" sz="36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CRESCIMENTO POPULACIONAL NAS BACIAS PCJ</a:t>
            </a:r>
          </a:p>
        </p:txBody>
      </p:sp>
      <p:sp>
        <p:nvSpPr>
          <p:cNvPr id="6" name="CaixaDeTexto 5"/>
          <p:cNvSpPr txBox="1"/>
          <p:nvPr/>
        </p:nvSpPr>
        <p:spPr>
          <a:xfrm>
            <a:off x="780119" y="6237312"/>
            <a:ext cx="7392281" cy="369332"/>
          </a:xfrm>
          <a:prstGeom prst="rect">
            <a:avLst/>
          </a:prstGeom>
          <a:noFill/>
        </p:spPr>
        <p:txBody>
          <a:bodyPr wrap="square" rtlCol="0">
            <a:spAutoFit/>
          </a:bodyPr>
          <a:lstStyle/>
          <a:p>
            <a:r>
              <a:rPr lang="pt-BR" sz="900" b="1" dirty="0">
                <a:latin typeface="Arial" panose="020B0604020202020204" pitchFamily="34" charset="0"/>
              </a:rPr>
              <a:t>Fonte: Fundação </a:t>
            </a:r>
            <a:r>
              <a:rPr lang="pt-BR" sz="900" b="1" dirty="0">
                <a:latin typeface="Arial" panose="020B0604020202020204" pitchFamily="34" charset="0"/>
                <a:hlinkClick r:id="rId2"/>
              </a:rPr>
              <a:t>SEADE</a:t>
            </a:r>
            <a:r>
              <a:rPr lang="pt-BR" sz="900" b="1" dirty="0">
                <a:latin typeface="Arial" panose="020B0604020202020204" pitchFamily="34" charset="0"/>
              </a:rPr>
              <a:t>.</a:t>
            </a:r>
            <a:br>
              <a:rPr lang="pt-BR" sz="900" b="1" dirty="0">
                <a:latin typeface="Arial" panose="020B0604020202020204" pitchFamily="34" charset="0"/>
              </a:rPr>
            </a:br>
            <a:r>
              <a:rPr lang="pt-BR" sz="900" b="1" dirty="0">
                <a:latin typeface="Arial" panose="020B0604020202020204" pitchFamily="34" charset="0"/>
              </a:rPr>
              <a:t>*Municípios pertencentes a UGRHI 5 (porção paulista das Bacias PCJ).</a:t>
            </a:r>
          </a:p>
        </p:txBody>
      </p:sp>
      <p:graphicFrame>
        <p:nvGraphicFramePr>
          <p:cNvPr id="5" name="Gráfico 4">
            <a:extLst>
              <a:ext uri="{FF2B5EF4-FFF2-40B4-BE49-F238E27FC236}">
                <a16:creationId xmlns:a16="http://schemas.microsoft.com/office/drawing/2014/main" id="{094FD8CC-F0E1-3EEF-4E1B-0544CC5603FA}"/>
              </a:ext>
            </a:extLst>
          </p:cNvPr>
          <p:cNvGraphicFramePr>
            <a:graphicFrameLocks/>
          </p:cNvGraphicFramePr>
          <p:nvPr>
            <p:extLst>
              <p:ext uri="{D42A27DB-BD31-4B8C-83A1-F6EECF244321}">
                <p14:modId xmlns:p14="http://schemas.microsoft.com/office/powerpoint/2010/main" val="1936791057"/>
              </p:ext>
            </p:extLst>
          </p:nvPr>
        </p:nvGraphicFramePr>
        <p:xfrm>
          <a:off x="827584" y="1628800"/>
          <a:ext cx="7667625" cy="4190777"/>
        </p:xfrm>
        <a:graphic>
          <a:graphicData uri="http://schemas.openxmlformats.org/drawingml/2006/chart">
            <c:chart xmlns:c="http://schemas.openxmlformats.org/drawingml/2006/chart" xmlns:r="http://schemas.openxmlformats.org/officeDocument/2006/relationships" r:id="rId3"/>
          </a:graphicData>
        </a:graphic>
      </p:graphicFrame>
      <p:sp>
        <p:nvSpPr>
          <p:cNvPr id="2" name="CaixaDeTexto 1">
            <a:extLst>
              <a:ext uri="{FF2B5EF4-FFF2-40B4-BE49-F238E27FC236}">
                <a16:creationId xmlns:a16="http://schemas.microsoft.com/office/drawing/2014/main" id="{49BBE76A-88B8-7C43-7C52-924BC4F8A728}"/>
              </a:ext>
            </a:extLst>
          </p:cNvPr>
          <p:cNvSpPr txBox="1"/>
          <p:nvPr/>
        </p:nvSpPr>
        <p:spPr>
          <a:xfrm rot="16200000">
            <a:off x="-709046" y="3498069"/>
            <a:ext cx="2409510" cy="261610"/>
          </a:xfrm>
          <a:prstGeom prst="rect">
            <a:avLst/>
          </a:prstGeom>
          <a:noFill/>
        </p:spPr>
        <p:txBody>
          <a:bodyPr wrap="square" rtlCol="0">
            <a:spAutoFit/>
          </a:bodyPr>
          <a:lstStyle/>
          <a:p>
            <a:r>
              <a:rPr lang="pt-BR" sz="1100" b="1" dirty="0">
                <a:latin typeface="Arial" panose="020B0604020202020204" pitchFamily="34" charset="0"/>
                <a:cs typeface="Arial" panose="020B0604020202020204" pitchFamily="34" charset="0"/>
              </a:rPr>
              <a:t>EM MILHÕES DE HABITANTES </a:t>
            </a:r>
          </a:p>
        </p:txBody>
      </p:sp>
      <p:pic>
        <p:nvPicPr>
          <p:cNvPr id="7" name="Imagem 6" descr="Logotipo, nome da empresa&#10;&#10;Descrição gerada automaticamente">
            <a:extLst>
              <a:ext uri="{FF2B5EF4-FFF2-40B4-BE49-F238E27FC236}">
                <a16:creationId xmlns:a16="http://schemas.microsoft.com/office/drawing/2014/main" id="{8A99FDCB-184B-2BF8-4AB6-94BBD9D8A0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8540" y="0"/>
            <a:ext cx="9115460" cy="1143000"/>
          </a:xfrm>
        </p:spPr>
        <p:txBody>
          <a:bodyPr>
            <a:noAutofit/>
          </a:bodyPr>
          <a:lstStyle/>
          <a:p>
            <a:r>
              <a:rPr lang="pt-BR"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COMITÊS PCJ</a:t>
            </a:r>
          </a:p>
        </p:txBody>
      </p:sp>
      <p:sp>
        <p:nvSpPr>
          <p:cNvPr id="16387" name="Rectangle 3"/>
          <p:cNvSpPr>
            <a:spLocks noGrp="1" noChangeArrowheads="1"/>
          </p:cNvSpPr>
          <p:nvPr>
            <p:ph type="body" sz="half" idx="1"/>
          </p:nvPr>
        </p:nvSpPr>
        <p:spPr>
          <a:xfrm>
            <a:off x="5868144" y="1916832"/>
            <a:ext cx="2880320" cy="3997910"/>
          </a:xfrm>
          <a:ln w="28575">
            <a:noFill/>
          </a:ln>
        </p:spPr>
        <p:txBody>
          <a:bodyPr anchor="ctr">
            <a:noAutofit/>
          </a:bodyPr>
          <a:lstStyle/>
          <a:p>
            <a:pPr algn="just">
              <a:buFont typeface="Wingdings" panose="05000000000000000000" pitchFamily="2" charset="2"/>
              <a:buChar char="ü"/>
            </a:pPr>
            <a:r>
              <a:rPr lang="pt-BR" sz="1800" dirty="0">
                <a:latin typeface="Arial" panose="020B0604020202020204" pitchFamily="34" charset="0"/>
              </a:rPr>
              <a:t>Comitê de bacia é um colegiado no qual toda a sociedade está representada por órgãos e entidades;</a:t>
            </a:r>
          </a:p>
          <a:p>
            <a:pPr algn="just">
              <a:buFont typeface="Wingdings" panose="05000000000000000000" pitchFamily="2" charset="2"/>
              <a:buChar char="ü"/>
            </a:pPr>
            <a:r>
              <a:rPr kumimoji="0" lang="pt-BR" sz="1800" i="0" u="none" strike="noStrike" kern="1200" cap="none" normalizeH="0" baseline="0" noProof="0" dirty="0">
                <a:ln>
                  <a:noFill/>
                </a:ln>
                <a:effectLst/>
                <a:uLnTx/>
                <a:uFillTx/>
                <a:latin typeface="Arial"/>
                <a:cs typeface="Arial"/>
              </a:rPr>
              <a:t>Na nossa</a:t>
            </a:r>
            <a:r>
              <a:rPr kumimoji="0" lang="pt-BR" sz="1800" i="0" u="none" strike="noStrike" kern="1200" cap="none" normalizeH="0" noProof="0" dirty="0">
                <a:ln>
                  <a:noFill/>
                </a:ln>
                <a:effectLst/>
                <a:uLnTx/>
                <a:uFillTx/>
                <a:latin typeface="Arial"/>
                <a:cs typeface="Arial"/>
              </a:rPr>
              <a:t> região, temos os </a:t>
            </a:r>
            <a:r>
              <a:rPr kumimoji="0" lang="pt-BR" sz="1800" b="1" i="0" u="none" strike="noStrike" kern="1200" cap="none" normalizeH="0" noProof="0" dirty="0">
                <a:ln>
                  <a:noFill/>
                </a:ln>
                <a:effectLst>
                  <a:outerShdw blurRad="38100" dist="38100" dir="2700000" algn="tl">
                    <a:srgbClr val="000000">
                      <a:alpha val="43137"/>
                    </a:srgbClr>
                  </a:outerShdw>
                </a:effectLst>
                <a:uLnTx/>
                <a:uFillTx/>
                <a:latin typeface="Arial"/>
                <a:cs typeface="Arial"/>
              </a:rPr>
              <a:t>Comitês PCJ</a:t>
            </a:r>
            <a:r>
              <a:rPr kumimoji="0" lang="pt-BR" sz="1800" i="0" u="none" strike="noStrike" kern="1200" cap="none" normalizeH="0" noProof="0" dirty="0">
                <a:ln>
                  <a:noFill/>
                </a:ln>
                <a:effectLst/>
                <a:uLnTx/>
                <a:uFillTx/>
                <a:latin typeface="Arial"/>
                <a:cs typeface="Arial"/>
              </a:rPr>
              <a:t>, que são três comitês que funcionam de forma integrada</a:t>
            </a:r>
            <a:r>
              <a:rPr lang="pt-BR" sz="1800" dirty="0">
                <a:latin typeface="Arial"/>
                <a:cs typeface="Arial"/>
              </a:rPr>
              <a:t>, como apresentado na figura ao lado.</a:t>
            </a:r>
            <a:endParaRPr lang="pt-BR" sz="1800" dirty="0">
              <a:latin typeface="Comic Sans MS" pitchFamily="66" charset="0"/>
            </a:endParaRPr>
          </a:p>
        </p:txBody>
      </p:sp>
      <p:sp>
        <p:nvSpPr>
          <p:cNvPr id="6" name="Rectangle 3"/>
          <p:cNvSpPr txBox="1">
            <a:spLocks noChangeArrowheads="1"/>
          </p:cNvSpPr>
          <p:nvPr/>
        </p:nvSpPr>
        <p:spPr>
          <a:xfrm>
            <a:off x="-180528" y="2016242"/>
            <a:ext cx="4376273" cy="504056"/>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kumimoji="0" lang="pt-BR" sz="24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kumimoji="0" lang="pt-BR" sz="24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kumimoji="0" lang="pt-BR" sz="24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pt-BR" sz="2400" b="0" i="0" u="none" strike="noStrike" kern="1200" cap="none" spc="0" normalizeH="0" baseline="0" noProof="0" dirty="0">
              <a:ln>
                <a:noFill/>
              </a:ln>
              <a:solidFill>
                <a:schemeClr val="tx1"/>
              </a:solidFill>
              <a:effectLst/>
              <a:uLnTx/>
              <a:uFillTx/>
              <a:latin typeface="Comic Sans MS" pitchFamily="66"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pt-BR" sz="2400" b="0" i="0" u="none" strike="noStrike" kern="1200" cap="none" spc="0" normalizeH="0" baseline="0" noProof="0" dirty="0">
              <a:ln>
                <a:noFill/>
              </a:ln>
              <a:solidFill>
                <a:schemeClr val="tx1"/>
              </a:solidFill>
              <a:effectLst/>
              <a:uLnTx/>
              <a:uFillTx/>
              <a:latin typeface="Comic Sans MS" pitchFamily="66" charset="0"/>
              <a:ea typeface="+mn-ea"/>
              <a:cs typeface="+mn-cs"/>
            </a:endParaRPr>
          </a:p>
        </p:txBody>
      </p:sp>
      <p:pic>
        <p:nvPicPr>
          <p:cNvPr id="5" name="Imagem 4" descr="Diagrama&#10;&#10;Descrição gerada automaticamente">
            <a:extLst>
              <a:ext uri="{FF2B5EF4-FFF2-40B4-BE49-F238E27FC236}">
                <a16:creationId xmlns:a16="http://schemas.microsoft.com/office/drawing/2014/main" id="{6ECB0A85-0772-41FA-A705-BD299CC710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949" y="1700808"/>
            <a:ext cx="5578666" cy="3997911"/>
          </a:xfrm>
          <a:prstGeom prst="rect">
            <a:avLst/>
          </a:prstGeom>
        </p:spPr>
      </p:pic>
      <p:sp>
        <p:nvSpPr>
          <p:cNvPr id="7" name="CaixaDeTexto 6">
            <a:extLst>
              <a:ext uri="{FF2B5EF4-FFF2-40B4-BE49-F238E27FC236}">
                <a16:creationId xmlns:a16="http://schemas.microsoft.com/office/drawing/2014/main" id="{499FE3D9-0DA1-F3FA-441E-4F7AC70CA457}"/>
              </a:ext>
            </a:extLst>
          </p:cNvPr>
          <p:cNvSpPr txBox="1"/>
          <p:nvPr/>
        </p:nvSpPr>
        <p:spPr>
          <a:xfrm>
            <a:off x="1259632" y="6071861"/>
            <a:ext cx="7084708" cy="369332"/>
          </a:xfrm>
          <a:prstGeom prst="rect">
            <a:avLst/>
          </a:prstGeom>
          <a:noFill/>
        </p:spPr>
        <p:txBody>
          <a:bodyPr wrap="square">
            <a:spAutoFit/>
          </a:bodyPr>
          <a:lstStyle/>
          <a:p>
            <a:pPr algn="ctr"/>
            <a:r>
              <a:rPr lang="pt-BR" sz="1800" b="1" dirty="0">
                <a:latin typeface="Arial" panose="020B0604020202020204" pitchFamily="34" charset="0"/>
              </a:rPr>
              <a:t>Acesse o site dos Comitês PCJ: </a:t>
            </a:r>
            <a:r>
              <a:rPr lang="pt-BR" sz="1800" b="1" u="sng" dirty="0">
                <a:solidFill>
                  <a:schemeClr val="tx2"/>
                </a:solidFill>
                <a:latin typeface="Arial" panose="020B0604020202020204" pitchFamily="34" charset="0"/>
              </a:rPr>
              <a:t>http://www.comitespcj.org.br</a:t>
            </a:r>
          </a:p>
        </p:txBody>
      </p:sp>
      <p:pic>
        <p:nvPicPr>
          <p:cNvPr id="8" name="Imagem 7" descr="Logotipo, nome da empresa&#10;&#10;Descrição gerada automaticamente">
            <a:extLst>
              <a:ext uri="{FF2B5EF4-FFF2-40B4-BE49-F238E27FC236}">
                <a16:creationId xmlns:a16="http://schemas.microsoft.com/office/drawing/2014/main" id="{4AB07447-D194-80FB-0FFF-ED91BD43C5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aixaDeTexto 9"/>
          <p:cNvSpPr txBox="1">
            <a:spLocks noChangeArrowheads="1"/>
          </p:cNvSpPr>
          <p:nvPr/>
        </p:nvSpPr>
        <p:spPr bwMode="auto">
          <a:xfrm>
            <a:off x="150093" y="3105834"/>
            <a:ext cx="3024336" cy="646331"/>
          </a:xfrm>
          <a:prstGeom prst="rect">
            <a:avLst/>
          </a:prstGeom>
          <a:noFill/>
          <a:ln w="9525">
            <a:noFill/>
            <a:miter lim="800000"/>
            <a:headEnd/>
            <a:tailEnd/>
          </a:ln>
        </p:spPr>
        <p:txBody>
          <a:bodyPr wrap="square">
            <a:spAutoFit/>
          </a:bodyPr>
          <a:lstStyle/>
          <a:p>
            <a:pPr algn="ctr"/>
            <a:r>
              <a:rPr lang="pt-BR" b="1" dirty="0">
                <a:solidFill>
                  <a:schemeClr val="tx2">
                    <a:lumMod val="75000"/>
                  </a:schemeClr>
                </a:solidFill>
                <a:latin typeface="Arial" panose="020B0604020202020204" pitchFamily="34" charset="0"/>
              </a:rPr>
              <a:t>As reuniões são abertas! </a:t>
            </a:r>
          </a:p>
          <a:p>
            <a:pPr algn="ctr"/>
            <a:r>
              <a:rPr lang="pt-BR" b="1" dirty="0">
                <a:solidFill>
                  <a:schemeClr val="tx2">
                    <a:lumMod val="75000"/>
                  </a:schemeClr>
                </a:solidFill>
                <a:latin typeface="Arial" panose="020B0604020202020204" pitchFamily="34" charset="0"/>
              </a:rPr>
              <a:t>Todos são bem-vindos! </a:t>
            </a:r>
          </a:p>
        </p:txBody>
      </p:sp>
      <p:pic>
        <p:nvPicPr>
          <p:cNvPr id="4" name="Imagem 3">
            <a:extLst>
              <a:ext uri="{FF2B5EF4-FFF2-40B4-BE49-F238E27FC236}">
                <a16:creationId xmlns:a16="http://schemas.microsoft.com/office/drawing/2014/main" id="{847F9C0E-4B68-4682-8A68-F4AE4DCF3310}"/>
              </a:ext>
            </a:extLst>
          </p:cNvPr>
          <p:cNvPicPr>
            <a:picLocks noChangeAspect="1"/>
          </p:cNvPicPr>
          <p:nvPr/>
        </p:nvPicPr>
        <p:blipFill>
          <a:blip r:embed="rId3"/>
          <a:stretch>
            <a:fillRect/>
          </a:stretch>
        </p:blipFill>
        <p:spPr>
          <a:xfrm>
            <a:off x="3174429" y="182445"/>
            <a:ext cx="5934075" cy="6105525"/>
          </a:xfrm>
          <a:prstGeom prst="rect">
            <a:avLst/>
          </a:prstGeom>
        </p:spPr>
      </p:pic>
      <p:sp>
        <p:nvSpPr>
          <p:cNvPr id="50" name="Rectangle 2">
            <a:extLst>
              <a:ext uri="{FF2B5EF4-FFF2-40B4-BE49-F238E27FC236}">
                <a16:creationId xmlns:a16="http://schemas.microsoft.com/office/drawing/2014/main" id="{0374B3E3-C99F-4B48-B5E9-431D26E9A742}"/>
              </a:ext>
            </a:extLst>
          </p:cNvPr>
          <p:cNvSpPr txBox="1">
            <a:spLocks noChangeArrowheads="1"/>
          </p:cNvSpPr>
          <p:nvPr/>
        </p:nvSpPr>
        <p:spPr>
          <a:xfrm>
            <a:off x="372492" y="421230"/>
            <a:ext cx="4199508" cy="12961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t-BR" sz="36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ESTRUTURA DOS</a:t>
            </a:r>
          </a:p>
          <a:p>
            <a:r>
              <a:rPr lang="pt-BR" sz="36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COMITÊS PCJ  </a:t>
            </a:r>
          </a:p>
        </p:txBody>
      </p:sp>
      <p:sp>
        <p:nvSpPr>
          <p:cNvPr id="2" name="Retângulo 1"/>
          <p:cNvSpPr/>
          <p:nvPr/>
        </p:nvSpPr>
        <p:spPr>
          <a:xfrm>
            <a:off x="539552" y="6319603"/>
            <a:ext cx="8352928" cy="307777"/>
          </a:xfrm>
          <a:prstGeom prst="rect">
            <a:avLst/>
          </a:prstGeom>
        </p:spPr>
        <p:txBody>
          <a:bodyPr wrap="square">
            <a:spAutoFit/>
          </a:bodyPr>
          <a:lstStyle/>
          <a:p>
            <a:r>
              <a:rPr lang="pt-BR" sz="1400" b="1" dirty="0">
                <a:latin typeface="Arial" panose="020B0604020202020204" pitchFamily="34" charset="0"/>
              </a:rPr>
              <a:t>Acesse a agenda completa de reuniões no site dos Comitês PCJ: </a:t>
            </a:r>
            <a:r>
              <a:rPr lang="pt-BR" sz="1400" b="1" u="sng" dirty="0">
                <a:solidFill>
                  <a:schemeClr val="tx2"/>
                </a:solidFill>
                <a:latin typeface="Arial" panose="020B0604020202020204" pitchFamily="34" charset="0"/>
              </a:rPr>
              <a:t>http://www.comitespcj.org.br</a:t>
            </a:r>
          </a:p>
        </p:txBody>
      </p:sp>
      <p:pic>
        <p:nvPicPr>
          <p:cNvPr id="6" name="Imagem 5" descr="Logotipo, nome da empresa&#10;&#10;Descrição gerada automaticamente">
            <a:extLst>
              <a:ext uri="{FF2B5EF4-FFF2-40B4-BE49-F238E27FC236}">
                <a16:creationId xmlns:a16="http://schemas.microsoft.com/office/drawing/2014/main" id="{86428E17-F76E-63E2-4060-B7BDE5E66A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68697" y="4797152"/>
            <a:ext cx="8551775" cy="1728192"/>
          </a:xfrm>
        </p:spPr>
        <p:txBody>
          <a:bodyPr anchor="ctr">
            <a:noAutofit/>
          </a:bodyPr>
          <a:lstStyle/>
          <a:p>
            <a:pPr marL="90488" indent="0" algn="just">
              <a:lnSpc>
                <a:spcPct val="120000"/>
              </a:lnSpc>
              <a:buNone/>
              <a:tabLst>
                <a:tab pos="0" algn="l"/>
              </a:tabLst>
            </a:pPr>
            <a:r>
              <a:rPr lang="pt-BR" sz="1800" b="1" dirty="0">
                <a:latin typeface="Arial" panose="020B0604020202020204" pitchFamily="34" charset="0"/>
              </a:rPr>
              <a:t>O Sistema Cantareira é um </a:t>
            </a:r>
            <a:r>
              <a:rPr lang="pt-BR" sz="1800" b="1" dirty="0">
                <a:solidFill>
                  <a:schemeClr val="tx2"/>
                </a:solidFill>
                <a:effectLst>
                  <a:outerShdw blurRad="38100" dist="38100" dir="2700000" algn="tl">
                    <a:srgbClr val="000000">
                      <a:alpha val="43137"/>
                    </a:srgbClr>
                  </a:outerShdw>
                </a:effectLst>
                <a:latin typeface="Arial" panose="020B0604020202020204" pitchFamily="34" charset="0"/>
              </a:rPr>
              <a:t>conjunto de represas localizadas nas cabeceiras </a:t>
            </a:r>
            <a:r>
              <a:rPr lang="pt-BR" sz="1800" b="1" dirty="0">
                <a:latin typeface="Arial" panose="020B0604020202020204" pitchFamily="34" charset="0"/>
              </a:rPr>
              <a:t>da Bacia do Rio Piracicaba. De toda a água armazenada neste sistema, até 33 m</a:t>
            </a:r>
            <a:r>
              <a:rPr lang="pt-BR" sz="1800" b="1" baseline="30000" dirty="0">
                <a:latin typeface="Arial" panose="020B0604020202020204" pitchFamily="34" charset="0"/>
              </a:rPr>
              <a:t>3</a:t>
            </a:r>
            <a:r>
              <a:rPr lang="pt-BR" sz="1800" b="1" dirty="0">
                <a:latin typeface="Arial" panose="020B0604020202020204" pitchFamily="34" charset="0"/>
              </a:rPr>
              <a:t>/s são destinados ao abastecimento de aproximadamente 10 milhões de habitantes da Região Metropolitana de São Paulo e até 10m</a:t>
            </a:r>
            <a:r>
              <a:rPr lang="pt-BR" sz="1800" b="1" baseline="30000" dirty="0">
                <a:latin typeface="Arial" panose="020B0604020202020204" pitchFamily="34" charset="0"/>
              </a:rPr>
              <a:t>3</a:t>
            </a:r>
            <a:r>
              <a:rPr lang="pt-BR" sz="1800" b="1" dirty="0">
                <a:latin typeface="Arial" panose="020B0604020202020204" pitchFamily="34" charset="0"/>
              </a:rPr>
              <a:t>/s complementam o abastecimento de 3,5 milhões de habitantes das Bacias PCJ.  </a:t>
            </a:r>
          </a:p>
        </p:txBody>
      </p:sp>
      <p:sp>
        <p:nvSpPr>
          <p:cNvPr id="4" name="Rectangle 2"/>
          <p:cNvSpPr txBox="1">
            <a:spLocks noChangeArrowheads="1"/>
          </p:cNvSpPr>
          <p:nvPr/>
        </p:nvSpPr>
        <p:spPr>
          <a:xfrm>
            <a:off x="443841" y="17542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6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highlight>
                  <a:srgbClr val="BCCFE6"/>
                </a:highlight>
                <a:uLnTx/>
                <a:uFillTx/>
                <a:latin typeface="Arial" panose="020B0604020202020204" pitchFamily="34" charset="0"/>
              </a:rPr>
              <a:t>O SISTEMA CANTAREIRA</a:t>
            </a:r>
          </a:p>
        </p:txBody>
      </p:sp>
      <p:pic>
        <p:nvPicPr>
          <p:cNvPr id="2" name="Imagem 1">
            <a:extLst>
              <a:ext uri="{FF2B5EF4-FFF2-40B4-BE49-F238E27FC236}">
                <a16:creationId xmlns:a16="http://schemas.microsoft.com/office/drawing/2014/main" id="{98CA387D-03D7-4197-873C-2E9165AC1D6C}"/>
              </a:ext>
            </a:extLst>
          </p:cNvPr>
          <p:cNvPicPr>
            <a:picLocks noChangeAspect="1"/>
          </p:cNvPicPr>
          <p:nvPr/>
        </p:nvPicPr>
        <p:blipFill>
          <a:blip r:embed="rId2"/>
          <a:stretch>
            <a:fillRect/>
          </a:stretch>
        </p:blipFill>
        <p:spPr>
          <a:xfrm>
            <a:off x="1943708" y="908720"/>
            <a:ext cx="5256584" cy="3694469"/>
          </a:xfrm>
          <a:prstGeom prst="rect">
            <a:avLst/>
          </a:prstGeom>
          <a:ln>
            <a:noFill/>
          </a:ln>
          <a:effectLst>
            <a:outerShdw blurRad="292100" dist="139700" dir="2700000" algn="tl" rotWithShape="0">
              <a:srgbClr val="333333">
                <a:alpha val="65000"/>
              </a:srgbClr>
            </a:outerShdw>
          </a:effectLst>
        </p:spPr>
      </p:pic>
      <p:pic>
        <p:nvPicPr>
          <p:cNvPr id="5" name="Imagem 4" descr="Logotipo, nome da empresa&#10;&#10;Descrição gerada automaticamente">
            <a:extLst>
              <a:ext uri="{FF2B5EF4-FFF2-40B4-BE49-F238E27FC236}">
                <a16:creationId xmlns:a16="http://schemas.microsoft.com/office/drawing/2014/main" id="{3E9FD6AB-D765-8B2E-33B7-F1FC138DCB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1D054F32-359B-8868-4AA3-62E63E201EBE}"/>
              </a:ext>
            </a:extLst>
          </p:cNvPr>
          <p:cNvSpPr txBox="1">
            <a:spLocks noChangeArrowheads="1"/>
          </p:cNvSpPr>
          <p:nvPr/>
        </p:nvSpPr>
        <p:spPr>
          <a:xfrm>
            <a:off x="457200" y="271733"/>
            <a:ext cx="7499176" cy="1143000"/>
          </a:xfrm>
          <a:prstGeom prst="rect">
            <a:avLst/>
          </a:prstGeom>
        </p:spPr>
        <p:txBody>
          <a:bodyPr lIns="91440" tIns="45720" rIns="91440" bIns="45720" anchor="t">
            <a:normAutofit/>
          </a:bodyPr>
          <a:lstStyle/>
          <a:p>
            <a:pPr algn="ctr">
              <a:spcBef>
                <a:spcPct val="0"/>
              </a:spcBef>
              <a:defRPr/>
            </a:pPr>
            <a:r>
              <a:rPr lang="pt-BR" sz="3100" b="1" dirty="0">
                <a:solidFill>
                  <a:schemeClr val="tx2">
                    <a:lumMod val="75000"/>
                  </a:schemeClr>
                </a:solidFill>
                <a:effectLst>
                  <a:outerShdw blurRad="38100" dist="38100" dir="2700000" algn="tl">
                    <a:srgbClr val="000000">
                      <a:alpha val="43137"/>
                    </a:srgbClr>
                  </a:outerShdw>
                </a:effectLst>
                <a:highlight>
                  <a:srgbClr val="BCCFE6"/>
                </a:highlight>
                <a:latin typeface="Arial"/>
                <a:cs typeface="Arial"/>
              </a:rPr>
              <a:t>LOCALIZAÇÃO DO SISTEMA</a:t>
            </a:r>
            <a:r>
              <a:rPr kumimoji="0" lang="pt-BR" sz="31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highlight>
                  <a:srgbClr val="BCCFE6"/>
                </a:highlight>
                <a:uLnTx/>
                <a:uFillTx/>
                <a:latin typeface="Arial"/>
                <a:cs typeface="Arial"/>
              </a:rPr>
              <a:t> CANTAREIRA</a:t>
            </a:r>
          </a:p>
        </p:txBody>
      </p:sp>
      <p:sp>
        <p:nvSpPr>
          <p:cNvPr id="12" name="CaixaDeTexto 11">
            <a:extLst>
              <a:ext uri="{FF2B5EF4-FFF2-40B4-BE49-F238E27FC236}">
                <a16:creationId xmlns:a16="http://schemas.microsoft.com/office/drawing/2014/main" id="{17DB8ACC-4BC5-1573-78DF-331D194E4F50}"/>
              </a:ext>
            </a:extLst>
          </p:cNvPr>
          <p:cNvSpPr txBox="1"/>
          <p:nvPr/>
        </p:nvSpPr>
        <p:spPr>
          <a:xfrm>
            <a:off x="237888" y="6220749"/>
            <a:ext cx="42407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300" dirty="0">
                <a:latin typeface="Arial"/>
                <a:cs typeface="Arial"/>
              </a:rPr>
              <a:t>Fonte: </a:t>
            </a:r>
            <a:r>
              <a:rPr lang="pt-BR" sz="1300" dirty="0">
                <a:latin typeface="Arial"/>
                <a:cs typeface="Arial"/>
                <a:hlinkClick r:id="rId2"/>
              </a:rPr>
              <a:t>Site mananciais</a:t>
            </a:r>
            <a:r>
              <a:rPr lang="pt-BR" sz="1300" dirty="0">
                <a:latin typeface="Arial"/>
                <a:cs typeface="Arial"/>
              </a:rPr>
              <a:t>.</a:t>
            </a:r>
          </a:p>
          <a:p>
            <a:r>
              <a:rPr lang="pt-BR" sz="1300" dirty="0">
                <a:latin typeface="Arial"/>
                <a:cs typeface="Arial"/>
              </a:rPr>
              <a:t>Situação dos mananciais em </a:t>
            </a:r>
            <a:r>
              <a:rPr lang="pt-BR" sz="1300" dirty="0">
                <a:latin typeface="Arial"/>
                <a:cs typeface="Arial"/>
                <a:hlinkClick r:id="rId3"/>
              </a:rPr>
              <a:t>27/05/2022</a:t>
            </a:r>
            <a:r>
              <a:rPr lang="pt-BR" sz="1300" dirty="0">
                <a:latin typeface="Arial"/>
                <a:cs typeface="Arial"/>
              </a:rPr>
              <a:t>. </a:t>
            </a:r>
          </a:p>
          <a:p>
            <a:pPr algn="l"/>
            <a:endParaRPr lang="pt-BR" dirty="0">
              <a:cs typeface="Calibri"/>
            </a:endParaRPr>
          </a:p>
        </p:txBody>
      </p:sp>
      <p:pic>
        <p:nvPicPr>
          <p:cNvPr id="3" name="Imagem 2">
            <a:extLst>
              <a:ext uri="{FF2B5EF4-FFF2-40B4-BE49-F238E27FC236}">
                <a16:creationId xmlns:a16="http://schemas.microsoft.com/office/drawing/2014/main" id="{6D14CD61-DEB8-635B-800B-E2FEB18C2D50}"/>
              </a:ext>
            </a:extLst>
          </p:cNvPr>
          <p:cNvPicPr>
            <a:picLocks noChangeAspect="1"/>
          </p:cNvPicPr>
          <p:nvPr/>
        </p:nvPicPr>
        <p:blipFill rotWithShape="1">
          <a:blip r:embed="rId4"/>
          <a:srcRect l="7584" t="3717"/>
          <a:stretch/>
        </p:blipFill>
        <p:spPr>
          <a:xfrm>
            <a:off x="4492800" y="2461582"/>
            <a:ext cx="4575236" cy="3730141"/>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52D8200D-3513-8E69-3DD8-2FE6AAF89952}"/>
              </a:ext>
            </a:extLst>
          </p:cNvPr>
          <p:cNvPicPr>
            <a:picLocks noChangeAspect="1"/>
          </p:cNvPicPr>
          <p:nvPr/>
        </p:nvPicPr>
        <p:blipFill>
          <a:blip r:embed="rId5"/>
          <a:stretch>
            <a:fillRect/>
          </a:stretch>
        </p:blipFill>
        <p:spPr>
          <a:xfrm>
            <a:off x="179512" y="1556792"/>
            <a:ext cx="5166196" cy="3446591"/>
          </a:xfrm>
          <a:prstGeom prst="rect">
            <a:avLst/>
          </a:prstGeom>
          <a:ln>
            <a:noFill/>
          </a:ln>
          <a:effectLst>
            <a:outerShdw blurRad="190500" algn="tl" rotWithShape="0">
              <a:srgbClr val="000000">
                <a:alpha val="70000"/>
              </a:srgbClr>
            </a:outerShdw>
          </a:effectLst>
        </p:spPr>
      </p:pic>
      <p:sp>
        <p:nvSpPr>
          <p:cNvPr id="7" name="Seta: Curva para a Direita 6">
            <a:extLst>
              <a:ext uri="{FF2B5EF4-FFF2-40B4-BE49-F238E27FC236}">
                <a16:creationId xmlns:a16="http://schemas.microsoft.com/office/drawing/2014/main" id="{B875D3B0-3082-A143-F0DC-A538C5DC36D1}"/>
              </a:ext>
            </a:extLst>
          </p:cNvPr>
          <p:cNvSpPr/>
          <p:nvPr/>
        </p:nvSpPr>
        <p:spPr>
          <a:xfrm rot="19957559">
            <a:off x="3165887" y="4912855"/>
            <a:ext cx="994998" cy="1347269"/>
          </a:xfrm>
          <a:prstGeom prst="curvedRightArrow">
            <a:avLst>
              <a:gd name="adj1" fmla="val 13154"/>
              <a:gd name="adj2" fmla="val 31672"/>
              <a:gd name="adj3" fmla="val 250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pt-BR" dirty="0">
              <a:solidFill>
                <a:schemeClr val="tx1"/>
              </a:solidFill>
            </a:endParaRPr>
          </a:p>
        </p:txBody>
      </p:sp>
      <p:pic>
        <p:nvPicPr>
          <p:cNvPr id="8" name="Imagem 7" descr="Logotipo, nome da empresa&#10;&#10;Descrição gerada automaticamente">
            <a:extLst>
              <a:ext uri="{FF2B5EF4-FFF2-40B4-BE49-F238E27FC236}">
                <a16:creationId xmlns:a16="http://schemas.microsoft.com/office/drawing/2014/main" id="{8F3AA4EC-A665-A9B3-963C-B73492F7B1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3497317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96390" y="143472"/>
            <a:ext cx="4572000" cy="1143000"/>
          </a:xfrm>
        </p:spPr>
        <p:txBody>
          <a:bodyPr>
            <a:normAutofit/>
          </a:bodyPr>
          <a:lstStyle/>
          <a:p>
            <a:r>
              <a:rPr lang="pt-BR"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DESAFIO</a:t>
            </a:r>
          </a:p>
        </p:txBody>
      </p:sp>
      <p:sp>
        <p:nvSpPr>
          <p:cNvPr id="13" name="Retângulo 12"/>
          <p:cNvSpPr/>
          <p:nvPr/>
        </p:nvSpPr>
        <p:spPr>
          <a:xfrm>
            <a:off x="323527" y="1306250"/>
            <a:ext cx="8317725" cy="1015663"/>
          </a:xfrm>
          <a:prstGeom prst="rect">
            <a:avLst/>
          </a:prstGeom>
          <a:noFill/>
        </p:spPr>
        <p:txBody>
          <a:bodyPr wrap="square" lIns="91440" tIns="45720" rIns="91440" bIns="45720" anchor="t">
            <a:spAutoFit/>
          </a:bodyPr>
          <a:lstStyle/>
          <a:p>
            <a:pPr algn="ctr"/>
            <a:r>
              <a:rPr lang="pt-BR" sz="3000" b="1" dirty="0">
                <a:solidFill>
                  <a:srgbClr val="1B416F"/>
                </a:solidFill>
                <a:effectLst>
                  <a:outerShdw blurRad="38100" dist="38100" dir="2700000" algn="tl">
                    <a:srgbClr val="000000">
                      <a:alpha val="43137"/>
                    </a:srgbClr>
                  </a:outerShdw>
                </a:effectLst>
                <a:latin typeface="Arial"/>
                <a:cs typeface="Arial"/>
              </a:rPr>
              <a:t>Há alguma coisa que você usa/consome que não precisa de água para ser produzida?!</a:t>
            </a:r>
          </a:p>
        </p:txBody>
      </p:sp>
      <p:pic>
        <p:nvPicPr>
          <p:cNvPr id="9" name="Imagem 9" descr="Uma imagem contendo Forma&#10;&#10;Descrição gerada automaticamente">
            <a:extLst>
              <a:ext uri="{FF2B5EF4-FFF2-40B4-BE49-F238E27FC236}">
                <a16:creationId xmlns:a16="http://schemas.microsoft.com/office/drawing/2014/main" id="{60C31E99-578E-8926-D31A-41D435F77B4A}"/>
              </a:ext>
            </a:extLst>
          </p:cNvPr>
          <p:cNvPicPr>
            <a:picLocks noChangeAspect="1"/>
          </p:cNvPicPr>
          <p:nvPr/>
        </p:nvPicPr>
        <p:blipFill>
          <a:blip r:embed="rId2"/>
          <a:stretch>
            <a:fillRect/>
          </a:stretch>
        </p:blipFill>
        <p:spPr>
          <a:xfrm>
            <a:off x="551660" y="2353619"/>
            <a:ext cx="8089592" cy="4221706"/>
          </a:xfrm>
          <a:prstGeom prst="rect">
            <a:avLst/>
          </a:prstGeom>
        </p:spPr>
      </p:pic>
      <p:pic>
        <p:nvPicPr>
          <p:cNvPr id="5" name="Imagem 4" descr="Logotipo, nome da empresa&#10;&#10;Descrição gerada automaticamente">
            <a:extLst>
              <a:ext uri="{FF2B5EF4-FFF2-40B4-BE49-F238E27FC236}">
                <a16:creationId xmlns:a16="http://schemas.microsoft.com/office/drawing/2014/main" id="{39AF5CC1-1DA7-92A3-B71C-F8A8D0BEDE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696" y="780104"/>
            <a:ext cx="3312367" cy="3714776"/>
          </a:xfrm>
        </p:spPr>
        <p:txBody>
          <a:bodyPr>
            <a:normAutofit fontScale="90000"/>
          </a:bodyPr>
          <a:lstStyle/>
          <a:p>
            <a:r>
              <a:rPr lang="pt-BR"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ÁGUA VIRTUAL</a:t>
            </a:r>
            <a:br>
              <a:rPr lang="pt-BR" dirty="0"/>
            </a:br>
            <a:br>
              <a:rPr lang="pt-BR" dirty="0"/>
            </a:br>
            <a:r>
              <a:rPr lang="pt-BR" sz="2700" b="1" dirty="0">
                <a:solidFill>
                  <a:srgbClr val="1B416F"/>
                </a:solidFill>
                <a:latin typeface="Arial" panose="020B0604020202020204" pitchFamily="34" charset="0"/>
              </a:rPr>
              <a:t>Verifique ao lado a quantidade de água, em litros, necessária para a produção de alguns itens:</a:t>
            </a:r>
            <a:endParaRPr lang="pt-BR" sz="3600" b="1" dirty="0">
              <a:solidFill>
                <a:srgbClr val="1B416F"/>
              </a:solidFill>
              <a:latin typeface="Arial" panose="020B0604020202020204" pitchFamily="34" charset="0"/>
            </a:endParaRPr>
          </a:p>
        </p:txBody>
      </p:sp>
      <p:sp>
        <p:nvSpPr>
          <p:cNvPr id="5" name="CaixaDeTexto 4"/>
          <p:cNvSpPr txBox="1"/>
          <p:nvPr/>
        </p:nvSpPr>
        <p:spPr>
          <a:xfrm>
            <a:off x="4493364" y="5949280"/>
            <a:ext cx="4286280" cy="577081"/>
          </a:xfrm>
          <a:prstGeom prst="rect">
            <a:avLst/>
          </a:prstGeom>
          <a:noFill/>
        </p:spPr>
        <p:txBody>
          <a:bodyPr wrap="square" rtlCol="0">
            <a:spAutoFit/>
          </a:bodyPr>
          <a:lstStyle/>
          <a:p>
            <a:pPr algn="ctr"/>
            <a:r>
              <a:rPr lang="pt-BR" sz="1050" b="1" dirty="0">
                <a:latin typeface="Arial" panose="020B0604020202020204" pitchFamily="34" charset="0"/>
              </a:rPr>
              <a:t>Fonte: BRAGA, Adriana .</a:t>
            </a:r>
            <a:r>
              <a:rPr lang="pt-BR" sz="1050" b="1" dirty="0" err="1">
                <a:latin typeface="Arial" panose="020B0604020202020204" pitchFamily="34" charset="0"/>
              </a:rPr>
              <a:t>et</a:t>
            </a:r>
            <a:r>
              <a:rPr lang="pt-BR" sz="1050" b="1" dirty="0">
                <a:latin typeface="Arial" panose="020B0604020202020204" pitchFamily="34" charset="0"/>
              </a:rPr>
              <a:t> </a:t>
            </a:r>
            <a:r>
              <a:rPr lang="pt-BR" sz="1050" b="1" dirty="0" err="1">
                <a:latin typeface="Arial" panose="020B0604020202020204" pitchFamily="34" charset="0"/>
              </a:rPr>
              <a:t>al</a:t>
            </a:r>
            <a:r>
              <a:rPr lang="pt-BR" sz="1050" b="1" dirty="0">
                <a:latin typeface="Arial" panose="020B0604020202020204" pitchFamily="34" charset="0"/>
              </a:rPr>
              <a:t> . Educação Ambiental para gestão de recursos hídricos: livro de orientação do educador. Americana: Consórcio PCJ, 2003.</a:t>
            </a:r>
          </a:p>
        </p:txBody>
      </p:sp>
      <p:pic>
        <p:nvPicPr>
          <p:cNvPr id="7" name="Imagem 6" descr="produtos.jpg"/>
          <p:cNvPicPr>
            <a:picLocks noChangeAspect="1"/>
          </p:cNvPicPr>
          <p:nvPr/>
        </p:nvPicPr>
        <p:blipFill>
          <a:blip r:embed="rId2"/>
          <a:stretch>
            <a:fillRect/>
          </a:stretch>
        </p:blipFill>
        <p:spPr>
          <a:xfrm>
            <a:off x="4067944" y="476672"/>
            <a:ext cx="4711700" cy="5181600"/>
          </a:xfrm>
          <a:prstGeom prst="rect">
            <a:avLst/>
          </a:prstGeom>
        </p:spPr>
      </p:pic>
      <p:pic>
        <p:nvPicPr>
          <p:cNvPr id="1028" name="Picture 4" descr="seta - Curso de Primeiros Socorros (APH)">
            <a:extLst>
              <a:ext uri="{FF2B5EF4-FFF2-40B4-BE49-F238E27FC236}">
                <a16:creationId xmlns:a16="http://schemas.microsoft.com/office/drawing/2014/main" id="{3BC7FFD7-A155-D568-DB23-97BA3BA41FE2}"/>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042962" flipH="1">
            <a:off x="1984578" y="4298103"/>
            <a:ext cx="1056949" cy="14901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descr="Logotipo, nome da empresa&#10;&#10;Descrição gerada automaticamente">
            <a:extLst>
              <a:ext uri="{FF2B5EF4-FFF2-40B4-BE49-F238E27FC236}">
                <a16:creationId xmlns:a16="http://schemas.microsoft.com/office/drawing/2014/main" id="{A43213FA-DC44-DB1F-F69A-A59E45E36A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626" y="5454056"/>
            <a:ext cx="1114713" cy="124767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aixaDeTexto 1">
            <a:extLst>
              <a:ext uri="{FF2B5EF4-FFF2-40B4-BE49-F238E27FC236}">
                <a16:creationId xmlns:a16="http://schemas.microsoft.com/office/drawing/2014/main" id="{77D7ADFD-5B86-FD8C-5599-58E81BACD16D}"/>
              </a:ext>
            </a:extLst>
          </p:cNvPr>
          <p:cNvSpPr txBox="1"/>
          <p:nvPr/>
        </p:nvSpPr>
        <p:spPr>
          <a:xfrm>
            <a:off x="4860032" y="6165304"/>
            <a:ext cx="3528392" cy="415498"/>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50" b="1" dirty="0">
                <a:latin typeface="Arial"/>
                <a:cs typeface="Arial"/>
              </a:rPr>
              <a:t>Fonte: Relatório Pleno - Conjuntura dos Recursos Hídricos no Brasil 2021, ANA.</a:t>
            </a:r>
          </a:p>
        </p:txBody>
      </p:sp>
      <p:sp>
        <p:nvSpPr>
          <p:cNvPr id="25" name="Título 1">
            <a:extLst>
              <a:ext uri="{FF2B5EF4-FFF2-40B4-BE49-F238E27FC236}">
                <a16:creationId xmlns:a16="http://schemas.microsoft.com/office/drawing/2014/main" id="{C19DA298-198B-7F1E-9350-C13991A24907}"/>
              </a:ext>
            </a:extLst>
          </p:cNvPr>
          <p:cNvSpPr>
            <a:spLocks noGrp="1"/>
          </p:cNvSpPr>
          <p:nvPr>
            <p:ph type="title"/>
          </p:nvPr>
        </p:nvSpPr>
        <p:spPr>
          <a:xfrm>
            <a:off x="-180528" y="836712"/>
            <a:ext cx="8438849" cy="45719"/>
          </a:xfrm>
        </p:spPr>
        <p:txBody>
          <a:bodyPr>
            <a:noAutofit/>
          </a:bodyPr>
          <a:lstStyle/>
          <a:p>
            <a:r>
              <a:rPr lang="pt-BR" sz="3500" b="1" dirty="0">
                <a:solidFill>
                  <a:schemeClr val="tx2">
                    <a:lumMod val="75000"/>
                  </a:schemeClr>
                </a:solidFill>
                <a:effectLst>
                  <a:outerShdw blurRad="38100" dist="38100" dir="2700000" algn="tl">
                    <a:srgbClr val="000000">
                      <a:alpha val="43137"/>
                    </a:srgbClr>
                  </a:outerShdw>
                </a:effectLst>
                <a:highlight>
                  <a:srgbClr val="BCCFE6"/>
                </a:highlight>
                <a:latin typeface="Arial"/>
                <a:ea typeface="+mn-ea"/>
                <a:cs typeface="Arial"/>
              </a:rPr>
              <a:t>SOBRE O CONSUMO DE ÁGUA EM DIFERENTES ESFERAS</a:t>
            </a:r>
            <a:endParaRPr lang="pt-BR" sz="35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endParaRPr>
          </a:p>
        </p:txBody>
      </p:sp>
      <p:pic>
        <p:nvPicPr>
          <p:cNvPr id="39" name="Imagem 38">
            <a:extLst>
              <a:ext uri="{FF2B5EF4-FFF2-40B4-BE49-F238E27FC236}">
                <a16:creationId xmlns:a16="http://schemas.microsoft.com/office/drawing/2014/main" id="{A00B2B01-79B4-2ABD-505F-30EBA10B9E80}"/>
              </a:ext>
            </a:extLst>
          </p:cNvPr>
          <p:cNvPicPr>
            <a:picLocks noChangeAspect="1"/>
          </p:cNvPicPr>
          <p:nvPr/>
        </p:nvPicPr>
        <p:blipFill>
          <a:blip r:embed="rId2"/>
          <a:stretch>
            <a:fillRect/>
          </a:stretch>
        </p:blipFill>
        <p:spPr>
          <a:xfrm>
            <a:off x="4499992" y="1988840"/>
            <a:ext cx="4644008" cy="3772166"/>
          </a:xfrm>
          <a:prstGeom prst="rect">
            <a:avLst/>
          </a:prstGeom>
        </p:spPr>
      </p:pic>
      <p:sp>
        <p:nvSpPr>
          <p:cNvPr id="44" name="CaixaDeTexto 43">
            <a:extLst>
              <a:ext uri="{FF2B5EF4-FFF2-40B4-BE49-F238E27FC236}">
                <a16:creationId xmlns:a16="http://schemas.microsoft.com/office/drawing/2014/main" id="{CF9273E9-BA3A-A193-CBBC-B94D21DC7405}"/>
              </a:ext>
            </a:extLst>
          </p:cNvPr>
          <p:cNvSpPr txBox="1"/>
          <p:nvPr/>
        </p:nvSpPr>
        <p:spPr>
          <a:xfrm>
            <a:off x="136281" y="6165304"/>
            <a:ext cx="438150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CHRISTOFIDIS, D. Prática da irrigação no mundo. Item, Brasília, DF, n. 49, p.8-13, 2001.</a:t>
            </a:r>
          </a:p>
        </p:txBody>
      </p:sp>
      <p:graphicFrame>
        <p:nvGraphicFramePr>
          <p:cNvPr id="9" name="Gráfico 8">
            <a:extLst>
              <a:ext uri="{FF2B5EF4-FFF2-40B4-BE49-F238E27FC236}">
                <a16:creationId xmlns:a16="http://schemas.microsoft.com/office/drawing/2014/main" id="{F7C13A64-D681-536F-4FFC-254BAA07C301}"/>
              </a:ext>
            </a:extLst>
          </p:cNvPr>
          <p:cNvGraphicFramePr>
            <a:graphicFrameLocks/>
          </p:cNvGraphicFramePr>
          <p:nvPr>
            <p:extLst>
              <p:ext uri="{D42A27DB-BD31-4B8C-83A1-F6EECF244321}">
                <p14:modId xmlns:p14="http://schemas.microsoft.com/office/powerpoint/2010/main" val="2633755178"/>
              </p:ext>
            </p:extLst>
          </p:nvPr>
        </p:nvGraphicFramePr>
        <p:xfrm>
          <a:off x="102032" y="1882094"/>
          <a:ext cx="4219425" cy="3878912"/>
        </p:xfrm>
        <a:graphic>
          <a:graphicData uri="http://schemas.openxmlformats.org/drawingml/2006/chart">
            <c:chart xmlns:c="http://schemas.openxmlformats.org/drawingml/2006/chart" xmlns:r="http://schemas.openxmlformats.org/officeDocument/2006/relationships" r:id="rId3"/>
          </a:graphicData>
        </a:graphic>
      </p:graphicFrame>
      <p:pic>
        <p:nvPicPr>
          <p:cNvPr id="7" name="Imagem 6" descr="Logotipo, nome da empresa&#10;&#10;Descrição gerada automaticamente">
            <a:extLst>
              <a:ext uri="{FF2B5EF4-FFF2-40B4-BE49-F238E27FC236}">
                <a16:creationId xmlns:a16="http://schemas.microsoft.com/office/drawing/2014/main" id="{171DBC78-2966-6997-BD39-B150044E26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3835179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1">
            <a:extLst>
              <a:ext uri="{FF2B5EF4-FFF2-40B4-BE49-F238E27FC236}">
                <a16:creationId xmlns:a16="http://schemas.microsoft.com/office/drawing/2014/main" id="{428E8DFE-640A-C71D-C289-D3EAEE372823}"/>
              </a:ext>
            </a:extLst>
          </p:cNvPr>
          <p:cNvSpPr txBox="1"/>
          <p:nvPr/>
        </p:nvSpPr>
        <p:spPr>
          <a:xfrm>
            <a:off x="446731" y="6206030"/>
            <a:ext cx="3528392" cy="415498"/>
          </a:xfrm>
          <a:prstGeom prst="rect">
            <a:avLst/>
          </a:prstGeom>
          <a:noFill/>
        </p:spPr>
        <p:txBody>
          <a:bodyPr wrap="square" lIns="91440" tIns="45720" rIns="91440" bIns="45720" rtlCol="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t-BR" sz="1050" b="1" dirty="0">
                <a:latin typeface="Arial"/>
                <a:cs typeface="Arial"/>
              </a:rPr>
              <a:t>Fonte: Plano de Recursos Hídricos das Bacias PCJ 2020-2035/ Elaborado pelo Consórcio </a:t>
            </a:r>
            <a:r>
              <a:rPr lang="pt-BR" sz="1050" b="1" dirty="0" err="1">
                <a:latin typeface="Arial"/>
                <a:cs typeface="Arial"/>
              </a:rPr>
              <a:t>Profill-Rhama</a:t>
            </a:r>
            <a:r>
              <a:rPr lang="pt-BR" sz="1050" b="1" dirty="0">
                <a:latin typeface="Arial"/>
                <a:cs typeface="Arial"/>
              </a:rPr>
              <a:t>.</a:t>
            </a:r>
          </a:p>
        </p:txBody>
      </p:sp>
      <p:sp>
        <p:nvSpPr>
          <p:cNvPr id="25" name="Título 1">
            <a:extLst>
              <a:ext uri="{FF2B5EF4-FFF2-40B4-BE49-F238E27FC236}">
                <a16:creationId xmlns:a16="http://schemas.microsoft.com/office/drawing/2014/main" id="{C19DA298-198B-7F1E-9350-C13991A24907}"/>
              </a:ext>
            </a:extLst>
          </p:cNvPr>
          <p:cNvSpPr>
            <a:spLocks noGrp="1"/>
          </p:cNvSpPr>
          <p:nvPr>
            <p:ph type="title"/>
          </p:nvPr>
        </p:nvSpPr>
        <p:spPr>
          <a:xfrm>
            <a:off x="-244302" y="626425"/>
            <a:ext cx="8438849" cy="218678"/>
          </a:xfrm>
        </p:spPr>
        <p:txBody>
          <a:bodyPr>
            <a:noAutofit/>
          </a:bodyPr>
          <a:lstStyle/>
          <a:p>
            <a:r>
              <a:rPr lang="pt-BR" sz="3500" b="1" dirty="0">
                <a:solidFill>
                  <a:schemeClr val="tx2">
                    <a:lumMod val="75000"/>
                  </a:schemeClr>
                </a:solidFill>
                <a:effectLst>
                  <a:outerShdw blurRad="38100" dist="38100" dir="2700000" algn="tl">
                    <a:srgbClr val="000000">
                      <a:alpha val="43137"/>
                    </a:srgbClr>
                  </a:outerShdw>
                </a:effectLst>
                <a:highlight>
                  <a:srgbClr val="BCCFE6"/>
                </a:highlight>
                <a:latin typeface="Arial"/>
                <a:ea typeface="+mn-ea"/>
                <a:cs typeface="Arial"/>
              </a:rPr>
              <a:t>SOBRE O CONSUMO DE ÁGUA EM DIFERENTES ESFERAS</a:t>
            </a:r>
            <a:endParaRPr lang="pt-BR" sz="35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endParaRPr>
          </a:p>
        </p:txBody>
      </p:sp>
      <p:pic>
        <p:nvPicPr>
          <p:cNvPr id="18" name="Imagem 17">
            <a:extLst>
              <a:ext uri="{FF2B5EF4-FFF2-40B4-BE49-F238E27FC236}">
                <a16:creationId xmlns:a16="http://schemas.microsoft.com/office/drawing/2014/main" id="{54365C14-B3E5-6A95-3AF6-23FCAB6FB90A}"/>
              </a:ext>
            </a:extLst>
          </p:cNvPr>
          <p:cNvPicPr>
            <a:picLocks noChangeAspect="1"/>
          </p:cNvPicPr>
          <p:nvPr/>
        </p:nvPicPr>
        <p:blipFill>
          <a:blip r:embed="rId2"/>
          <a:stretch>
            <a:fillRect/>
          </a:stretch>
        </p:blipFill>
        <p:spPr>
          <a:xfrm>
            <a:off x="183602" y="1728322"/>
            <a:ext cx="5034852" cy="4028857"/>
          </a:xfrm>
          <a:prstGeom prst="rect">
            <a:avLst/>
          </a:prstGeom>
        </p:spPr>
      </p:pic>
      <p:sp>
        <p:nvSpPr>
          <p:cNvPr id="2" name="Seta: Curva para a Direita 1">
            <a:extLst>
              <a:ext uri="{FF2B5EF4-FFF2-40B4-BE49-F238E27FC236}">
                <a16:creationId xmlns:a16="http://schemas.microsoft.com/office/drawing/2014/main" id="{7B43F717-C133-4F10-563F-DBE347B1752B}"/>
              </a:ext>
            </a:extLst>
          </p:cNvPr>
          <p:cNvSpPr/>
          <p:nvPr/>
        </p:nvSpPr>
        <p:spPr>
          <a:xfrm rot="14470482" flipH="1">
            <a:off x="4964541" y="1518642"/>
            <a:ext cx="1002838" cy="2408433"/>
          </a:xfrm>
          <a:prstGeom prst="curvedRightArrow">
            <a:avLst>
              <a:gd name="adj1" fmla="val 25000"/>
              <a:gd name="adj2" fmla="val 54519"/>
              <a:gd name="adj3" fmla="val 39277"/>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sp>
        <p:nvSpPr>
          <p:cNvPr id="3" name="CaixaDeTexto 2">
            <a:extLst>
              <a:ext uri="{FF2B5EF4-FFF2-40B4-BE49-F238E27FC236}">
                <a16:creationId xmlns:a16="http://schemas.microsoft.com/office/drawing/2014/main" id="{8C398FBE-4B74-EC14-359A-127A3F1E02B4}"/>
              </a:ext>
            </a:extLst>
          </p:cNvPr>
          <p:cNvSpPr txBox="1"/>
          <p:nvPr/>
        </p:nvSpPr>
        <p:spPr>
          <a:xfrm>
            <a:off x="5580112" y="2745879"/>
            <a:ext cx="2905011" cy="1446550"/>
          </a:xfrm>
          <a:prstGeom prst="rect">
            <a:avLst/>
          </a:prstGeom>
          <a:noFill/>
        </p:spPr>
        <p:txBody>
          <a:bodyPr wrap="square" lIns="91440" tIns="45720" rIns="91440" bIns="45720" rtlCol="0" anchor="t">
            <a:spAutoFit/>
          </a:bodyPr>
          <a:lstStyle/>
          <a:p>
            <a:pPr algn="ctr"/>
            <a:r>
              <a:rPr lang="pt-BR" sz="2200" b="1" dirty="0">
                <a:solidFill>
                  <a:srgbClr val="1B416F"/>
                </a:solidFill>
                <a:effectLst>
                  <a:outerShdw blurRad="38100" dist="38100" dir="2700000" algn="tl">
                    <a:srgbClr val="000000">
                      <a:alpha val="43137"/>
                    </a:srgbClr>
                  </a:outerShdw>
                </a:effectLst>
              </a:rPr>
              <a:t>Transposição do Sistema Cantareira equivale a "retirada"</a:t>
            </a:r>
            <a:endParaRPr lang="pt-BR" dirty="0"/>
          </a:p>
          <a:p>
            <a:pPr algn="ctr"/>
            <a:r>
              <a:rPr lang="pt-BR" sz="2200" b="1" dirty="0">
                <a:solidFill>
                  <a:srgbClr val="1B416F"/>
                </a:solidFill>
                <a:effectLst>
                  <a:outerShdw blurRad="38100" dist="38100" dir="2700000" algn="tl">
                    <a:srgbClr val="000000">
                      <a:alpha val="43137"/>
                    </a:srgbClr>
                  </a:outerShdw>
                </a:effectLst>
              </a:rPr>
              <a:t> de até 31m³/s</a:t>
            </a:r>
            <a:endParaRPr lang="pt-BR" dirty="0"/>
          </a:p>
        </p:txBody>
      </p:sp>
      <p:sp>
        <p:nvSpPr>
          <p:cNvPr id="4" name="CaixaDeTexto 3">
            <a:extLst>
              <a:ext uri="{FF2B5EF4-FFF2-40B4-BE49-F238E27FC236}">
                <a16:creationId xmlns:a16="http://schemas.microsoft.com/office/drawing/2014/main" id="{1DA97FF2-CB3D-8314-98F2-389AE264AB39}"/>
              </a:ext>
            </a:extLst>
          </p:cNvPr>
          <p:cNvSpPr txBox="1"/>
          <p:nvPr/>
        </p:nvSpPr>
        <p:spPr>
          <a:xfrm>
            <a:off x="5218454" y="4709953"/>
            <a:ext cx="3528392" cy="1384995"/>
          </a:xfrm>
          <a:prstGeom prst="rect">
            <a:avLst/>
          </a:prstGeom>
          <a:noFill/>
        </p:spPr>
        <p:txBody>
          <a:bodyPr wrap="square" rtlCol="0">
            <a:spAutoFit/>
          </a:bodyPr>
          <a:lstStyle/>
          <a:p>
            <a:pPr algn="just"/>
            <a:r>
              <a:rPr lang="pt-BR" sz="1200" b="1" i="0" dirty="0">
                <a:effectLst/>
                <a:latin typeface="Arial" panose="020B0604020202020204" pitchFamily="34" charset="0"/>
                <a:cs typeface="Arial" panose="020B0604020202020204" pitchFamily="34" charset="0"/>
              </a:rPr>
              <a:t>Os dados de demanda para “abastecimento público” consideram na sua composição as vazões transpostas do Sistema Cantareira para a Bacia do Alto Tietê, especificamente no municípios de Nazaré Paulista, pelo fato da demanda estar relacionada ao ponto de captação (</a:t>
            </a:r>
            <a:r>
              <a:rPr lang="pt-BR" sz="1200" b="1" i="0" dirty="0">
                <a:solidFill>
                  <a:srgbClr val="0000FF"/>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Relatório de Situação, 2020</a:t>
            </a:r>
            <a:r>
              <a:rPr lang="pt-BR" sz="1200" b="1" i="0" dirty="0">
                <a:effectLst/>
                <a:latin typeface="Arial" panose="020B0604020202020204" pitchFamily="34" charset="0"/>
                <a:cs typeface="Arial" panose="020B0604020202020204" pitchFamily="34" charset="0"/>
              </a:rPr>
              <a:t>).</a:t>
            </a:r>
            <a:endParaRPr lang="pt-BR" sz="1200" b="1" dirty="0">
              <a:latin typeface="Arial" panose="020B0604020202020204" pitchFamily="34" charset="0"/>
              <a:cs typeface="Arial" panose="020B0604020202020204" pitchFamily="34" charset="0"/>
            </a:endParaRPr>
          </a:p>
        </p:txBody>
      </p:sp>
      <p:pic>
        <p:nvPicPr>
          <p:cNvPr id="8" name="Imagem 7" descr="Logotipo, nome da empresa&#10;&#10;Descrição gerada automaticamente">
            <a:extLst>
              <a:ext uri="{FF2B5EF4-FFF2-40B4-BE49-F238E27FC236}">
                <a16:creationId xmlns:a16="http://schemas.microsoft.com/office/drawing/2014/main" id="{1A2FCA6F-8E32-9260-96CA-1E61E1C368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1729455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26A9FA-C563-7DC9-2E4C-B9F61E21544F}"/>
              </a:ext>
            </a:extLst>
          </p:cNvPr>
          <p:cNvSpPr txBox="1">
            <a:spLocks/>
          </p:cNvSpPr>
          <p:nvPr/>
        </p:nvSpPr>
        <p:spPr>
          <a:xfrm>
            <a:off x="428596" y="21429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PREFÁCIO</a:t>
            </a:r>
            <a:endPar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endParaRPr>
          </a:p>
        </p:txBody>
      </p:sp>
      <p:sp>
        <p:nvSpPr>
          <p:cNvPr id="3" name="CaixaDeTexto 2">
            <a:extLst>
              <a:ext uri="{FF2B5EF4-FFF2-40B4-BE49-F238E27FC236}">
                <a16:creationId xmlns:a16="http://schemas.microsoft.com/office/drawing/2014/main" id="{4F5E0785-3884-8079-5FCA-FE16E4DB1699}"/>
              </a:ext>
            </a:extLst>
          </p:cNvPr>
          <p:cNvSpPr txBox="1"/>
          <p:nvPr/>
        </p:nvSpPr>
        <p:spPr>
          <a:xfrm>
            <a:off x="3707904" y="3068960"/>
            <a:ext cx="184731" cy="369332"/>
          </a:xfrm>
          <a:prstGeom prst="rect">
            <a:avLst/>
          </a:prstGeom>
          <a:noFill/>
        </p:spPr>
        <p:txBody>
          <a:bodyPr wrap="none" rtlCol="0">
            <a:spAutoFit/>
          </a:bodyPr>
          <a:lstStyle/>
          <a:p>
            <a:endParaRPr lang="pt-BR" dirty="0"/>
          </a:p>
        </p:txBody>
      </p:sp>
      <p:sp>
        <p:nvSpPr>
          <p:cNvPr id="5" name="CaixaDeTexto 4">
            <a:extLst>
              <a:ext uri="{FF2B5EF4-FFF2-40B4-BE49-F238E27FC236}">
                <a16:creationId xmlns:a16="http://schemas.microsoft.com/office/drawing/2014/main" id="{677699A6-7E18-D7E1-91B6-A0D8E6F04D57}"/>
              </a:ext>
            </a:extLst>
          </p:cNvPr>
          <p:cNvSpPr txBox="1"/>
          <p:nvPr/>
        </p:nvSpPr>
        <p:spPr>
          <a:xfrm>
            <a:off x="847168" y="1556792"/>
            <a:ext cx="7811028" cy="5078313"/>
          </a:xfrm>
          <a:prstGeom prst="rect">
            <a:avLst/>
          </a:prstGeom>
          <a:noFill/>
        </p:spPr>
        <p:txBody>
          <a:bodyPr wrap="square" rtlCol="0">
            <a:spAutoFit/>
          </a:bodyPr>
          <a:lstStyle/>
          <a:p>
            <a:pPr algn="just"/>
            <a:r>
              <a:rPr lang="pt-BR" dirty="0">
                <a:latin typeface="Arial" panose="020B0604020202020204" pitchFamily="34" charset="0"/>
                <a:cs typeface="Arial" panose="020B0604020202020204" pitchFamily="34" charset="0"/>
              </a:rPr>
              <a:t>Documento elaborado pelos Comitês PCJ em conjunto com o </a:t>
            </a:r>
            <a:r>
              <a:rPr lang="pt-BR" b="0" i="0" dirty="0">
                <a:solidFill>
                  <a:srgbClr val="000000"/>
                </a:solidFill>
                <a:effectLst/>
                <a:latin typeface="Arial" panose="020B0604020202020204" pitchFamily="34" charset="0"/>
                <a:cs typeface="Arial" panose="020B0604020202020204" pitchFamily="34" charset="0"/>
              </a:rPr>
              <a:t>Grupo de Trabalho “Operação Estiagem 2022” da Câmara Técnica de Planejamento (CT-PL) e Câmara Técnica de Educação Ambiental (CT-EA), com o objetivo de elaborar uma orientação técnica sobre a estiagem para redes de ensino das Bacias PCJ, visando auxiliar com conteúdo de Orientação Técnica (OT) para professores, contextualizando sobre as causas da estiagem na região e incentivando para o uso eficiente da água.  </a:t>
            </a:r>
            <a:br>
              <a:rPr lang="pt-BR" b="1" dirty="0">
                <a:latin typeface="Arial" panose="020B0604020202020204" pitchFamily="34" charset="0"/>
                <a:cs typeface="Arial" panose="020B0604020202020204" pitchFamily="34" charset="0"/>
              </a:rPr>
            </a:br>
            <a:endParaRPr lang="pt-BR" b="1" dirty="0">
              <a:latin typeface="Arial" panose="020B0604020202020204" pitchFamily="34" charset="0"/>
              <a:cs typeface="Arial" panose="020B0604020202020204" pitchFamily="34" charset="0"/>
            </a:endParaRPr>
          </a:p>
          <a:p>
            <a:pPr algn="just"/>
            <a:endParaRPr lang="pt-BR" b="1" dirty="0">
              <a:latin typeface="Arial" panose="020B0604020202020204" pitchFamily="34" charset="0"/>
              <a:cs typeface="Arial" panose="020B0604020202020204" pitchFamily="34" charset="0"/>
            </a:endParaRPr>
          </a:p>
          <a:p>
            <a:pPr algn="ctr"/>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Estamos à disposição para quaisquer dúvidas e sugestões!</a:t>
            </a:r>
          </a:p>
          <a:p>
            <a:pPr algn="just"/>
            <a:endParaRPr lang="pt-BR" dirty="0">
              <a:latin typeface="Arial" panose="020B0604020202020204" pitchFamily="34" charset="0"/>
              <a:cs typeface="Arial" panose="020B0604020202020204" pitchFamily="34" charset="0"/>
            </a:endParaRPr>
          </a:p>
          <a:p>
            <a:endParaRPr lang="pt-BR" b="1" dirty="0">
              <a:latin typeface="Arial" panose="020B0604020202020204" pitchFamily="34" charset="0"/>
              <a:cs typeface="Arial" panose="020B0604020202020204" pitchFamily="34" charset="0"/>
            </a:endParaRPr>
          </a:p>
          <a:p>
            <a:pPr algn="ctr"/>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Comitês PCJ</a:t>
            </a:r>
            <a:br>
              <a:rPr lang="pt-BR"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pt-BR"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Câmara Técnica de Educação Ambiental (CT-EA)</a:t>
            </a:r>
          </a:p>
          <a:p>
            <a:pPr algn="ctr"/>
            <a:r>
              <a:rPr lang="pt-BR" b="1" dirty="0">
                <a:solidFill>
                  <a:srgbClr val="1B416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www.comitespcj.org.br</a:t>
            </a:r>
            <a:br>
              <a:rPr lang="pt-BR" b="1" dirty="0">
                <a:solidFill>
                  <a:srgbClr val="1B416F"/>
                </a:solidFill>
                <a:latin typeface="Arial" panose="020B0604020202020204" pitchFamily="34" charset="0"/>
                <a:cs typeface="Arial" panose="020B0604020202020204" pitchFamily="34" charset="0"/>
              </a:rPr>
            </a:br>
            <a:r>
              <a:rPr lang="pt-BR" b="1" dirty="0">
                <a:solidFill>
                  <a:srgbClr val="1B416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se.pcj@comites.baciaspcj.org.br</a:t>
            </a:r>
            <a:endParaRPr lang="pt-BR" b="1" dirty="0">
              <a:solidFill>
                <a:srgbClr val="1B416F"/>
              </a:solidFill>
              <a:latin typeface="Arial" panose="020B0604020202020204" pitchFamily="34" charset="0"/>
              <a:cs typeface="Arial" panose="020B0604020202020204" pitchFamily="34" charset="0"/>
            </a:endParaRPr>
          </a:p>
          <a:p>
            <a:pPr algn="ctr"/>
            <a:r>
              <a:rPr lang="pt-BR" b="1" dirty="0">
                <a:solidFill>
                  <a:srgbClr val="1B416F"/>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ctea@comites.baciaspcj.org.br</a:t>
            </a:r>
            <a:endParaRPr lang="pt-BR" b="1" dirty="0">
              <a:solidFill>
                <a:srgbClr val="1B416F"/>
              </a:solidFill>
              <a:latin typeface="Arial" panose="020B0604020202020204" pitchFamily="34" charset="0"/>
              <a:cs typeface="Arial" panose="020B0604020202020204" pitchFamily="34" charset="0"/>
            </a:endParaRPr>
          </a:p>
          <a:p>
            <a:pPr algn="ctr"/>
            <a:r>
              <a:rPr lang="pt-BR" b="1" dirty="0">
                <a:solidFill>
                  <a:srgbClr val="1B416F"/>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https://movimentopcj.org.br/</a:t>
            </a:r>
            <a:endParaRPr lang="pt-BR" b="1" dirty="0">
              <a:solidFill>
                <a:srgbClr val="1B416F"/>
              </a:solidFill>
              <a:latin typeface="Arial" panose="020B0604020202020204" pitchFamily="34" charset="0"/>
              <a:cs typeface="Arial" panose="020B0604020202020204" pitchFamily="34" charset="0"/>
            </a:endParaRPr>
          </a:p>
        </p:txBody>
      </p:sp>
      <p:pic>
        <p:nvPicPr>
          <p:cNvPr id="8" name="Imagem 7" descr="Logotipo, nome da empresa&#10;&#10;Descrição gerada automaticamente">
            <a:extLst>
              <a:ext uri="{FF2B5EF4-FFF2-40B4-BE49-F238E27FC236}">
                <a16:creationId xmlns:a16="http://schemas.microsoft.com/office/drawing/2014/main" id="{53C011FC-8144-02D6-2267-3BA25675CA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4059534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ítulo 1">
            <a:extLst>
              <a:ext uri="{FF2B5EF4-FFF2-40B4-BE49-F238E27FC236}">
                <a16:creationId xmlns:a16="http://schemas.microsoft.com/office/drawing/2014/main" id="{C19DA298-198B-7F1E-9350-C13991A24907}"/>
              </a:ext>
            </a:extLst>
          </p:cNvPr>
          <p:cNvSpPr>
            <a:spLocks noGrp="1"/>
          </p:cNvSpPr>
          <p:nvPr>
            <p:ph type="title"/>
          </p:nvPr>
        </p:nvSpPr>
        <p:spPr>
          <a:xfrm>
            <a:off x="-180528" y="654038"/>
            <a:ext cx="8438849" cy="218678"/>
          </a:xfrm>
        </p:spPr>
        <p:txBody>
          <a:bodyPr>
            <a:noAutofit/>
          </a:bodyPr>
          <a:lstStyle/>
          <a:p>
            <a:r>
              <a:rPr lang="pt-BR" sz="3500" b="1" dirty="0">
                <a:solidFill>
                  <a:schemeClr val="tx2">
                    <a:lumMod val="75000"/>
                  </a:schemeClr>
                </a:solidFill>
                <a:effectLst>
                  <a:outerShdw blurRad="38100" dist="38100" dir="2700000" algn="tl">
                    <a:srgbClr val="000000">
                      <a:alpha val="43137"/>
                    </a:srgbClr>
                  </a:outerShdw>
                </a:effectLst>
                <a:highlight>
                  <a:srgbClr val="BCCFE6"/>
                </a:highlight>
                <a:latin typeface="Arial"/>
                <a:ea typeface="+mn-ea"/>
                <a:cs typeface="Arial"/>
              </a:rPr>
              <a:t>SOBRE O USO DE ÁGUA EM DIFERENTES ESFERAS</a:t>
            </a:r>
            <a:endParaRPr lang="pt-BR" sz="35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endParaRPr>
          </a:p>
        </p:txBody>
      </p:sp>
      <p:sp>
        <p:nvSpPr>
          <p:cNvPr id="4" name="CaixaDeTexto 3">
            <a:extLst>
              <a:ext uri="{FF2B5EF4-FFF2-40B4-BE49-F238E27FC236}">
                <a16:creationId xmlns:a16="http://schemas.microsoft.com/office/drawing/2014/main" id="{1DA97FF2-CB3D-8314-98F2-389AE264AB39}"/>
              </a:ext>
            </a:extLst>
          </p:cNvPr>
          <p:cNvSpPr txBox="1"/>
          <p:nvPr/>
        </p:nvSpPr>
        <p:spPr>
          <a:xfrm>
            <a:off x="6444208" y="3875564"/>
            <a:ext cx="2592288" cy="1569660"/>
          </a:xfrm>
          <a:prstGeom prst="rect">
            <a:avLst/>
          </a:prstGeom>
          <a:noFill/>
        </p:spPr>
        <p:txBody>
          <a:bodyPr wrap="square" rtlCol="0">
            <a:spAutoFit/>
          </a:bodyPr>
          <a:lstStyle/>
          <a:p>
            <a:pPr algn="just"/>
            <a:r>
              <a:rPr lang="pt-BR" sz="1200" b="1" i="0" dirty="0">
                <a:effectLst/>
                <a:latin typeface="Arial" panose="020B0604020202020204" pitchFamily="34" charset="0"/>
                <a:cs typeface="Arial" panose="020B0604020202020204" pitchFamily="34" charset="0"/>
              </a:rPr>
              <a:t>Os dados </a:t>
            </a:r>
            <a:r>
              <a:rPr lang="pt-BR" sz="1200" b="1" dirty="0">
                <a:latin typeface="Arial" panose="020B0604020202020204" pitchFamily="34" charset="0"/>
                <a:cs typeface="Arial" panose="020B0604020202020204" pitchFamily="34" charset="0"/>
              </a:rPr>
              <a:t>s</a:t>
            </a:r>
            <a:r>
              <a:rPr lang="pt-BR" sz="1200" b="1" i="0" dirty="0">
                <a:effectLst/>
                <a:latin typeface="Arial" panose="020B0604020202020204" pitchFamily="34" charset="0"/>
                <a:cs typeface="Arial" panose="020B0604020202020204" pitchFamily="34" charset="0"/>
              </a:rPr>
              <a:t>ão referentes ao volume captado por setor da Cobrança PCJ Federal, em 2020. A transposição representa a proporção de domínio da União. </a:t>
            </a:r>
          </a:p>
          <a:p>
            <a:pPr algn="just"/>
            <a:r>
              <a:rPr lang="pt-BR" sz="1200" b="1" i="0" dirty="0">
                <a:effectLst/>
                <a:latin typeface="Arial" panose="020B0604020202020204" pitchFamily="34" charset="0"/>
                <a:cs typeface="Arial" panose="020B0604020202020204" pitchFamily="34" charset="0"/>
              </a:rPr>
              <a:t>Fonte: Base de dados</a:t>
            </a:r>
            <a:r>
              <a:rPr lang="pt-BR" sz="1200" b="1" dirty="0">
                <a:latin typeface="Arial" panose="020B0604020202020204" pitchFamily="34" charset="0"/>
                <a:cs typeface="Arial" panose="020B0604020202020204" pitchFamily="34" charset="0"/>
              </a:rPr>
              <a:t> extraída da </a:t>
            </a:r>
            <a:r>
              <a:rPr lang="pt-BR" sz="1200" b="1" dirty="0">
                <a:solidFill>
                  <a:srgbClr val="0000FF"/>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Revista Gestão Bacias PCJ, 2021.</a:t>
            </a:r>
            <a:endParaRPr lang="pt-BR" sz="1200" b="1" dirty="0">
              <a:solidFill>
                <a:srgbClr val="0000FF"/>
              </a:solidFill>
              <a:latin typeface="Arial" panose="020B0604020202020204" pitchFamily="34" charset="0"/>
              <a:cs typeface="Arial" panose="020B0604020202020204" pitchFamily="34" charset="0"/>
            </a:endParaRPr>
          </a:p>
        </p:txBody>
      </p:sp>
      <p:graphicFrame>
        <p:nvGraphicFramePr>
          <p:cNvPr id="8" name="Gráfico 7">
            <a:extLst>
              <a:ext uri="{FF2B5EF4-FFF2-40B4-BE49-F238E27FC236}">
                <a16:creationId xmlns:a16="http://schemas.microsoft.com/office/drawing/2014/main" id="{9A9CDD51-8D18-FDA4-8CCD-ACF35222B734}"/>
              </a:ext>
            </a:extLst>
          </p:cNvPr>
          <p:cNvGraphicFramePr>
            <a:graphicFrameLocks/>
          </p:cNvGraphicFramePr>
          <p:nvPr>
            <p:extLst>
              <p:ext uri="{D42A27DB-BD31-4B8C-83A1-F6EECF244321}">
                <p14:modId xmlns:p14="http://schemas.microsoft.com/office/powerpoint/2010/main" val="179749859"/>
              </p:ext>
            </p:extLst>
          </p:nvPr>
        </p:nvGraphicFramePr>
        <p:xfrm>
          <a:off x="-108520" y="1412776"/>
          <a:ext cx="7344816" cy="4966394"/>
        </p:xfrm>
        <a:graphic>
          <a:graphicData uri="http://schemas.openxmlformats.org/drawingml/2006/chart">
            <c:chart xmlns:c="http://schemas.openxmlformats.org/drawingml/2006/chart" xmlns:r="http://schemas.openxmlformats.org/officeDocument/2006/relationships" r:id="rId3"/>
          </a:graphicData>
        </a:graphic>
      </p:graphicFrame>
      <p:sp>
        <p:nvSpPr>
          <p:cNvPr id="5" name="Seta: Curva para a Direita 4">
            <a:extLst>
              <a:ext uri="{FF2B5EF4-FFF2-40B4-BE49-F238E27FC236}">
                <a16:creationId xmlns:a16="http://schemas.microsoft.com/office/drawing/2014/main" id="{C3389812-4987-4FBB-9B0B-96C96B059862}"/>
              </a:ext>
            </a:extLst>
          </p:cNvPr>
          <p:cNvSpPr/>
          <p:nvPr/>
        </p:nvSpPr>
        <p:spPr>
          <a:xfrm rot="16588063" flipH="1">
            <a:off x="5622364" y="1667602"/>
            <a:ext cx="837102" cy="2797481"/>
          </a:xfrm>
          <a:prstGeom prst="curvedRightArrow">
            <a:avLst>
              <a:gd name="adj1" fmla="val 25000"/>
              <a:gd name="adj2" fmla="val 54519"/>
              <a:gd name="adj3" fmla="val 39277"/>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pic>
        <p:nvPicPr>
          <p:cNvPr id="6" name="Imagem 5" descr="Logotipo, nome da empresa&#10;&#10;Descrição gerada automaticamente">
            <a:extLst>
              <a:ext uri="{FF2B5EF4-FFF2-40B4-BE49-F238E27FC236}">
                <a16:creationId xmlns:a16="http://schemas.microsoft.com/office/drawing/2014/main" id="{131EF952-9530-A3AF-10B1-4735E54151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1339629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9512" y="183779"/>
            <a:ext cx="7554452" cy="1143000"/>
          </a:xfrm>
        </p:spPr>
        <p:txBody>
          <a:bodyPr>
            <a:normAutofit fontScale="90000"/>
          </a:bodyPr>
          <a:lstStyle/>
          <a:p>
            <a:r>
              <a:rPr lang="pt-BR" sz="38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QUANTO DE ÁGUA PRECISAMOS?</a:t>
            </a:r>
          </a:p>
        </p:txBody>
      </p:sp>
      <p:sp>
        <p:nvSpPr>
          <p:cNvPr id="4" name="CaixaDeTexto 3">
            <a:extLst>
              <a:ext uri="{FF2B5EF4-FFF2-40B4-BE49-F238E27FC236}">
                <a16:creationId xmlns:a16="http://schemas.microsoft.com/office/drawing/2014/main" id="{A2FA6561-7803-419D-B42E-00A9DCC5DD66}"/>
              </a:ext>
            </a:extLst>
          </p:cNvPr>
          <p:cNvSpPr txBox="1"/>
          <p:nvPr/>
        </p:nvSpPr>
        <p:spPr>
          <a:xfrm rot="16200000">
            <a:off x="5729398" y="4284061"/>
            <a:ext cx="1940954" cy="230832"/>
          </a:xfrm>
          <a:prstGeom prst="rect">
            <a:avLst/>
          </a:prstGeom>
          <a:noFill/>
        </p:spPr>
        <p:txBody>
          <a:bodyPr wrap="square" rtlCol="0">
            <a:spAutoFit/>
          </a:bodyPr>
          <a:lstStyle/>
          <a:p>
            <a:pPr algn="ctr"/>
            <a:r>
              <a:rPr lang="pt-BR" sz="900" i="1" dirty="0">
                <a:latin typeface="Arial" panose="020B0604020202020204" pitchFamily="34" charset="0"/>
              </a:rPr>
              <a:t> Agência das Bacias PCJ</a:t>
            </a:r>
          </a:p>
        </p:txBody>
      </p:sp>
      <p:sp>
        <p:nvSpPr>
          <p:cNvPr id="2" name="CaixaDeTexto 1">
            <a:extLst>
              <a:ext uri="{FF2B5EF4-FFF2-40B4-BE49-F238E27FC236}">
                <a16:creationId xmlns:a16="http://schemas.microsoft.com/office/drawing/2014/main" id="{8DB26C96-319D-EFAA-16A0-161CD4D6BFE0}"/>
              </a:ext>
            </a:extLst>
          </p:cNvPr>
          <p:cNvSpPr txBox="1"/>
          <p:nvPr/>
        </p:nvSpPr>
        <p:spPr>
          <a:xfrm>
            <a:off x="1547665" y="5655989"/>
            <a:ext cx="2852568"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500" b="1" dirty="0">
                <a:latin typeface="Arial"/>
                <a:cs typeface="Arial"/>
              </a:rPr>
              <a:t>Disponibilidade considerada </a:t>
            </a:r>
            <a:endParaRPr lang="pt-BR" sz="1500" dirty="0">
              <a:latin typeface="Arial"/>
              <a:cs typeface="Calibri"/>
            </a:endParaRPr>
          </a:p>
          <a:p>
            <a:pPr algn="ctr"/>
            <a:r>
              <a:rPr lang="pt-BR" sz="1500" b="1" dirty="0">
                <a:latin typeface="Arial"/>
                <a:cs typeface="Arial"/>
              </a:rPr>
              <a:t>crítica pela ONU</a:t>
            </a:r>
          </a:p>
          <a:p>
            <a:pPr algn="ctr"/>
            <a:r>
              <a:rPr lang="pt-BR" sz="1500" dirty="0">
                <a:latin typeface="Arial"/>
                <a:cs typeface="Arial"/>
              </a:rPr>
              <a:t>1.500 m³ por habitante/ano</a:t>
            </a:r>
            <a:endParaRPr lang="pt-BR" sz="1500" b="1" dirty="0">
              <a:latin typeface="Arial"/>
              <a:cs typeface="Arial"/>
            </a:endParaRPr>
          </a:p>
        </p:txBody>
      </p:sp>
      <p:sp>
        <p:nvSpPr>
          <p:cNvPr id="6" name="CaixaDeTexto 5">
            <a:extLst>
              <a:ext uri="{FF2B5EF4-FFF2-40B4-BE49-F238E27FC236}">
                <a16:creationId xmlns:a16="http://schemas.microsoft.com/office/drawing/2014/main" id="{46692E94-5173-7987-6A59-9A1643B258E5}"/>
              </a:ext>
            </a:extLst>
          </p:cNvPr>
          <p:cNvSpPr txBox="1"/>
          <p:nvPr/>
        </p:nvSpPr>
        <p:spPr>
          <a:xfrm>
            <a:off x="4572000" y="5655989"/>
            <a:ext cx="3161964" cy="78483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500" b="1" dirty="0">
                <a:latin typeface="Arial"/>
                <a:cs typeface="Arial"/>
              </a:rPr>
              <a:t>Disponível nas Bacias PCJ </a:t>
            </a:r>
          </a:p>
          <a:p>
            <a:pPr algn="ctr"/>
            <a:r>
              <a:rPr lang="pt-BR" sz="1500" b="1" dirty="0">
                <a:latin typeface="Arial"/>
                <a:cs typeface="Arial"/>
              </a:rPr>
              <a:t>ao longo de 2021</a:t>
            </a:r>
            <a:endParaRPr lang="pt-BR" sz="1500" dirty="0">
              <a:latin typeface="Arial"/>
              <a:cs typeface="Calibri"/>
            </a:endParaRPr>
          </a:p>
          <a:p>
            <a:pPr algn="ctr"/>
            <a:r>
              <a:rPr lang="pt-BR" sz="1500" dirty="0">
                <a:latin typeface="Arial"/>
                <a:cs typeface="Arial"/>
              </a:rPr>
              <a:t>     994,33 m³ por habitante/ano</a:t>
            </a:r>
            <a:endParaRPr lang="pt-BR" sz="1500" b="1" dirty="0">
              <a:latin typeface="Arial"/>
              <a:cs typeface="Arial"/>
            </a:endParaRPr>
          </a:p>
        </p:txBody>
      </p:sp>
      <p:pic>
        <p:nvPicPr>
          <p:cNvPr id="5" name="Imagem 4">
            <a:extLst>
              <a:ext uri="{FF2B5EF4-FFF2-40B4-BE49-F238E27FC236}">
                <a16:creationId xmlns:a16="http://schemas.microsoft.com/office/drawing/2014/main" id="{90EF3A82-6354-7C17-7E33-912EF0FD3A29}"/>
              </a:ext>
            </a:extLst>
          </p:cNvPr>
          <p:cNvPicPr>
            <a:picLocks noChangeAspect="1"/>
          </p:cNvPicPr>
          <p:nvPr/>
        </p:nvPicPr>
        <p:blipFill>
          <a:blip r:embed="rId2"/>
          <a:stretch>
            <a:fillRect/>
          </a:stretch>
        </p:blipFill>
        <p:spPr>
          <a:xfrm>
            <a:off x="2499277" y="1169317"/>
            <a:ext cx="4004097" cy="4483289"/>
          </a:xfrm>
          <a:prstGeom prst="rect">
            <a:avLst/>
          </a:prstGeom>
        </p:spPr>
      </p:pic>
      <p:pic>
        <p:nvPicPr>
          <p:cNvPr id="7" name="Imagem 6" descr="Logotipo, nome da empresa&#10;&#10;Descrição gerada automaticamente">
            <a:extLst>
              <a:ext uri="{FF2B5EF4-FFF2-40B4-BE49-F238E27FC236}">
                <a16:creationId xmlns:a16="http://schemas.microsoft.com/office/drawing/2014/main" id="{AB153A8F-1747-3A1B-2276-9277DC3C64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7532" y="305553"/>
            <a:ext cx="9114970" cy="1142984"/>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O</a:t>
            </a:r>
            <a:r>
              <a:rPr kumimoji="0" lang="pt-BR" sz="2400" b="1" i="0" u="none" strike="noStrike" kern="1200" cap="none" spc="0" normalizeH="0" noProof="0" dirty="0">
                <a:ln>
                  <a:noFill/>
                </a:ln>
                <a:solidFill>
                  <a:schemeClr val="tx2">
                    <a:lumMod val="75000"/>
                  </a:schemeClr>
                </a:solidFill>
                <a:effectLst>
                  <a:outerShdw blurRad="38100" dist="38100" dir="2700000" algn="tl">
                    <a:srgbClr val="000000">
                      <a:alpha val="43137"/>
                    </a:srgbClr>
                  </a:outerShdw>
                </a:effectLst>
                <a:uLnTx/>
                <a:uFillTx/>
                <a:latin typeface="Arial" panose="020B0604020202020204" pitchFamily="34" charset="0"/>
              </a:rPr>
              <a:t> TERRITÓRIO</a:t>
            </a:r>
            <a:r>
              <a:rPr kumimoji="0" lang="pt-BR" sz="24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uLnTx/>
                <a:uFillTx/>
                <a:latin typeface="Arial" panose="020B0604020202020204" pitchFamily="34" charset="0"/>
              </a:rPr>
              <a:t> PAULISTA DAS BACIAS PCJ ESTÁ INSERIDO NA</a:t>
            </a:r>
            <a:r>
              <a:rPr kumimoji="0" lang="pt-BR" sz="2400" b="1" i="0" u="none" strike="noStrike" kern="1200" cap="none" spc="0" normalizeH="0" noProof="0" dirty="0">
                <a:ln>
                  <a:noFill/>
                </a:ln>
                <a:solidFill>
                  <a:schemeClr val="tx2">
                    <a:lumMod val="75000"/>
                  </a:schemeClr>
                </a:solidFill>
                <a:effectLst>
                  <a:outerShdw blurRad="38100" dist="38100" dir="2700000" algn="tl">
                    <a:srgbClr val="000000">
                      <a:alpha val="43137"/>
                    </a:srgbClr>
                  </a:outerShdw>
                </a:effectLst>
                <a:uLnTx/>
                <a:uFillTx/>
                <a:latin typeface="Arial" panose="020B0604020202020204" pitchFamily="34" charset="0"/>
              </a:rPr>
              <a:t> REGIÃO DENOMINADA MACROMETRÓPLE PAULISTA</a:t>
            </a:r>
            <a:endParaRPr kumimoji="0" lang="pt-BR" sz="24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uLnTx/>
              <a:uFillTx/>
              <a:latin typeface="Arial" panose="020B0604020202020204" pitchFamily="34" charset="0"/>
            </a:endParaRPr>
          </a:p>
        </p:txBody>
      </p:sp>
      <p:pic>
        <p:nvPicPr>
          <p:cNvPr id="2" name="Imagem 4" descr="Mapa&#10;&#10;Descrição gerada automaticamente">
            <a:extLst>
              <a:ext uri="{FF2B5EF4-FFF2-40B4-BE49-F238E27FC236}">
                <a16:creationId xmlns:a16="http://schemas.microsoft.com/office/drawing/2014/main" id="{F8AA22A3-3E2E-BD64-BCBC-F2279E16CCF9}"/>
              </a:ext>
            </a:extLst>
          </p:cNvPr>
          <p:cNvPicPr>
            <a:picLocks noChangeAspect="1"/>
          </p:cNvPicPr>
          <p:nvPr/>
        </p:nvPicPr>
        <p:blipFill>
          <a:blip r:embed="rId3"/>
          <a:stretch>
            <a:fillRect/>
          </a:stretch>
        </p:blipFill>
        <p:spPr>
          <a:xfrm>
            <a:off x="2440027" y="1484784"/>
            <a:ext cx="6480720" cy="46093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aixaDeTexto 4">
            <a:extLst>
              <a:ext uri="{FF2B5EF4-FFF2-40B4-BE49-F238E27FC236}">
                <a16:creationId xmlns:a16="http://schemas.microsoft.com/office/drawing/2014/main" id="{ECAD22D9-BB01-139E-48C0-731388F5E0FB}"/>
              </a:ext>
            </a:extLst>
          </p:cNvPr>
          <p:cNvSpPr txBox="1"/>
          <p:nvPr/>
        </p:nvSpPr>
        <p:spPr>
          <a:xfrm>
            <a:off x="36562" y="3128048"/>
            <a:ext cx="2340767"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err="1">
                <a:solidFill>
                  <a:schemeClr val="tx2"/>
                </a:solidFill>
                <a:effectLst>
                  <a:outerShdw blurRad="38100" dist="38100" dir="2700000" algn="tl">
                    <a:srgbClr val="000000">
                      <a:alpha val="43137"/>
                    </a:srgbClr>
                  </a:outerShdw>
                </a:effectLst>
                <a:latin typeface="Arial"/>
                <a:cs typeface="Arial"/>
              </a:rPr>
              <a:t>Macrometrópole</a:t>
            </a:r>
            <a:r>
              <a:rPr lang="pt-BR" sz="1600" b="1" dirty="0">
                <a:solidFill>
                  <a:schemeClr val="tx2"/>
                </a:solidFill>
                <a:effectLst>
                  <a:outerShdw blurRad="38100" dist="38100" dir="2700000" algn="tl">
                    <a:srgbClr val="000000">
                      <a:alpha val="43137"/>
                    </a:srgbClr>
                  </a:outerShdw>
                </a:effectLst>
                <a:latin typeface="Arial"/>
                <a:cs typeface="Arial"/>
              </a:rPr>
              <a:t> Paulista:</a:t>
            </a:r>
            <a:r>
              <a:rPr lang="pt-BR" sz="1600" b="1" dirty="0">
                <a:latin typeface="Arial"/>
                <a:cs typeface="Arial"/>
              </a:rPr>
              <a:t> Unidades Hidrográficas de Recursos Hídricos versus Unidades Político-Administrativas</a:t>
            </a:r>
          </a:p>
          <a:p>
            <a:pPr algn="l"/>
            <a:endParaRPr lang="pt-BR" dirty="0">
              <a:cs typeface="Calibri"/>
            </a:endParaRPr>
          </a:p>
        </p:txBody>
      </p:sp>
      <p:sp>
        <p:nvSpPr>
          <p:cNvPr id="7" name="CaixaDeTexto 6">
            <a:extLst>
              <a:ext uri="{FF2B5EF4-FFF2-40B4-BE49-F238E27FC236}">
                <a16:creationId xmlns:a16="http://schemas.microsoft.com/office/drawing/2014/main" id="{819E23E7-05AE-6D4E-AB14-14216FB5F96E}"/>
              </a:ext>
            </a:extLst>
          </p:cNvPr>
          <p:cNvSpPr txBox="1"/>
          <p:nvPr/>
        </p:nvSpPr>
        <p:spPr>
          <a:xfrm>
            <a:off x="1907704" y="6407068"/>
            <a:ext cx="733942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00" b="1" dirty="0">
                <a:latin typeface="Arial"/>
                <a:cs typeface="Arial"/>
              </a:rPr>
              <a:t>Limites administrativos: EMPLASA, 2019. Limite das UGHRI: Instituto Geográfico e Cartográfico do Estado de São Paulo (IGC-SP), 2014.  Elaboração </a:t>
            </a:r>
            <a:r>
              <a:rPr lang="pt-BR" sz="1000" b="1" dirty="0" err="1">
                <a:latin typeface="Arial"/>
                <a:cs typeface="Arial"/>
              </a:rPr>
              <a:t>Gisete</a:t>
            </a:r>
            <a:r>
              <a:rPr lang="pt-BR" sz="1000" b="1" dirty="0">
                <a:latin typeface="Arial"/>
                <a:cs typeface="Arial"/>
              </a:rPr>
              <a:t> Reis, 2019.</a:t>
            </a:r>
          </a:p>
        </p:txBody>
      </p:sp>
      <p:pic>
        <p:nvPicPr>
          <p:cNvPr id="8" name="Picture 4" descr="seta - Curso de Primeiros Socorros (APH)">
            <a:extLst>
              <a:ext uri="{FF2B5EF4-FFF2-40B4-BE49-F238E27FC236}">
                <a16:creationId xmlns:a16="http://schemas.microsoft.com/office/drawing/2014/main" id="{6ADC5ED1-CCBE-6A70-D451-77F83B239B2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6438324" flipH="1">
            <a:off x="1547008" y="1929122"/>
            <a:ext cx="1056949" cy="14901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m 8" descr="Logotipo, nome da empresa&#10;&#10;Descrição gerada automaticamente">
            <a:extLst>
              <a:ext uri="{FF2B5EF4-FFF2-40B4-BE49-F238E27FC236}">
                <a16:creationId xmlns:a16="http://schemas.microsoft.com/office/drawing/2014/main" id="{67D25FFA-971C-72A9-A65D-2F1FA4EADB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064" y="5470272"/>
            <a:ext cx="1114713" cy="12476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14334" y="214290"/>
            <a:ext cx="761405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36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highlight>
                  <a:srgbClr val="BCCFE6"/>
                </a:highlight>
                <a:uLnTx/>
                <a:uFillTx/>
                <a:latin typeface="Arial" panose="020B0604020202020204" pitchFamily="34" charset="0"/>
              </a:rPr>
              <a:t>A </a:t>
            </a:r>
            <a:r>
              <a:rPr kumimoji="0" lang="pt-BR" sz="3600" b="1" i="0" u="none" strike="noStrike" kern="1200" cap="none" spc="0" normalizeH="0" noProof="0" dirty="0">
                <a:ln>
                  <a:noFill/>
                </a:ln>
                <a:solidFill>
                  <a:schemeClr val="tx2">
                    <a:lumMod val="75000"/>
                  </a:schemeClr>
                </a:solidFill>
                <a:effectLst>
                  <a:outerShdw blurRad="38100" dist="38100" dir="2700000" algn="tl">
                    <a:srgbClr val="000000">
                      <a:alpha val="43137"/>
                    </a:srgbClr>
                  </a:outerShdw>
                </a:effectLst>
                <a:highlight>
                  <a:srgbClr val="BCCFE6"/>
                </a:highlight>
                <a:uLnTx/>
                <a:uFillTx/>
                <a:latin typeface="Arial" panose="020B0604020202020204" pitchFamily="34" charset="0"/>
              </a:rPr>
              <a:t>MACROMETRÓPOLE PAULISTA</a:t>
            </a:r>
            <a:endParaRPr kumimoji="0" lang="pt-BR" sz="36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highlight>
                <a:srgbClr val="BCCFE6"/>
              </a:highlight>
              <a:uLnTx/>
              <a:uFillTx/>
              <a:latin typeface="Arial" panose="020B0604020202020204" pitchFamily="34" charset="0"/>
            </a:endParaRPr>
          </a:p>
        </p:txBody>
      </p:sp>
      <p:sp>
        <p:nvSpPr>
          <p:cNvPr id="8" name="Retângulo 7"/>
          <p:cNvSpPr/>
          <p:nvPr/>
        </p:nvSpPr>
        <p:spPr>
          <a:xfrm>
            <a:off x="519538" y="1212216"/>
            <a:ext cx="4714908" cy="369332"/>
          </a:xfrm>
          <a:prstGeom prst="rect">
            <a:avLst/>
          </a:prstGeom>
        </p:spPr>
        <p:txBody>
          <a:bodyPr wrap="square">
            <a:spAutoFit/>
          </a:bodyPr>
          <a:lstStyle/>
          <a:p>
            <a:pPr lvl="0">
              <a:buClr>
                <a:schemeClr val="accent1"/>
              </a:buClr>
              <a:buSzPct val="125000"/>
              <a:buFont typeface="Arial" pitchFamily="34" charset="0"/>
              <a:buChar char="•"/>
            </a:pPr>
            <a:r>
              <a:rPr lang="pt-BR" b="1" dirty="0">
                <a:solidFill>
                  <a:srgbClr val="1B416F"/>
                </a:solidFill>
              </a:rPr>
              <a:t> </a:t>
            </a:r>
            <a:r>
              <a:rPr lang="pt-BR" b="1" dirty="0">
                <a:solidFill>
                  <a:srgbClr val="1B416F"/>
                </a:solidFill>
                <a:latin typeface="Arial" panose="020B0604020202020204" pitchFamily="34" charset="0"/>
              </a:rPr>
              <a:t>Aproximadamente 52 mil km</a:t>
            </a:r>
            <a:r>
              <a:rPr lang="pt-BR" b="1" baseline="30000" dirty="0">
                <a:solidFill>
                  <a:srgbClr val="1B416F"/>
                </a:solidFill>
                <a:latin typeface="Arial" panose="020B0604020202020204" pitchFamily="34" charset="0"/>
              </a:rPr>
              <a:t>2</a:t>
            </a:r>
            <a:r>
              <a:rPr lang="pt-BR" b="1" dirty="0">
                <a:solidFill>
                  <a:srgbClr val="1B416F"/>
                </a:solidFill>
                <a:latin typeface="Arial" panose="020B0604020202020204" pitchFamily="34" charset="0"/>
              </a:rPr>
              <a:t>;</a:t>
            </a:r>
          </a:p>
        </p:txBody>
      </p:sp>
      <p:sp>
        <p:nvSpPr>
          <p:cNvPr id="9" name="Retângulo 8"/>
          <p:cNvSpPr/>
          <p:nvPr/>
        </p:nvSpPr>
        <p:spPr>
          <a:xfrm>
            <a:off x="506484" y="2336981"/>
            <a:ext cx="5572164" cy="369332"/>
          </a:xfrm>
          <a:prstGeom prst="rect">
            <a:avLst/>
          </a:prstGeom>
        </p:spPr>
        <p:txBody>
          <a:bodyPr wrap="square">
            <a:spAutoFit/>
          </a:bodyPr>
          <a:lstStyle/>
          <a:p>
            <a:pPr>
              <a:buClr>
                <a:schemeClr val="accent1"/>
              </a:buClr>
              <a:buSzPct val="125000"/>
              <a:buFont typeface="Arial" pitchFamily="34" charset="0"/>
              <a:buChar char="•"/>
            </a:pPr>
            <a:r>
              <a:rPr lang="pt-BR" b="1" dirty="0">
                <a:solidFill>
                  <a:srgbClr val="1B416F"/>
                </a:solidFill>
              </a:rPr>
              <a:t> </a:t>
            </a:r>
            <a:r>
              <a:rPr lang="pt-BR" b="1" dirty="0">
                <a:solidFill>
                  <a:srgbClr val="1B416F"/>
                </a:solidFill>
                <a:latin typeface="Arial" panose="020B0604020202020204" pitchFamily="34" charset="0"/>
              </a:rPr>
              <a:t>Mais de 31 milhões de habitantes; </a:t>
            </a:r>
          </a:p>
        </p:txBody>
      </p:sp>
      <p:sp>
        <p:nvSpPr>
          <p:cNvPr id="10" name="Retângulo 9"/>
          <p:cNvSpPr/>
          <p:nvPr/>
        </p:nvSpPr>
        <p:spPr>
          <a:xfrm>
            <a:off x="519538" y="1776415"/>
            <a:ext cx="2093843" cy="369332"/>
          </a:xfrm>
          <a:prstGeom prst="rect">
            <a:avLst/>
          </a:prstGeom>
        </p:spPr>
        <p:txBody>
          <a:bodyPr wrap="none">
            <a:spAutoFit/>
          </a:bodyPr>
          <a:lstStyle/>
          <a:p>
            <a:pPr>
              <a:buClr>
                <a:schemeClr val="accent1"/>
              </a:buClr>
              <a:buSzPct val="125000"/>
              <a:buFont typeface="Arial" pitchFamily="34" charset="0"/>
              <a:buChar char="•"/>
            </a:pPr>
            <a:r>
              <a:rPr lang="pt-BR" b="1" dirty="0">
                <a:solidFill>
                  <a:srgbClr val="1B416F"/>
                </a:solidFill>
                <a:latin typeface="Arial" panose="020B0604020202020204" pitchFamily="34" charset="0"/>
              </a:rPr>
              <a:t> 180 municípios;</a:t>
            </a:r>
          </a:p>
        </p:txBody>
      </p:sp>
      <p:sp>
        <p:nvSpPr>
          <p:cNvPr id="11" name="Retângulo 10"/>
          <p:cNvSpPr/>
          <p:nvPr/>
        </p:nvSpPr>
        <p:spPr>
          <a:xfrm>
            <a:off x="494041" y="2787224"/>
            <a:ext cx="5093770" cy="646331"/>
          </a:xfrm>
          <a:prstGeom prst="rect">
            <a:avLst/>
          </a:prstGeom>
        </p:spPr>
        <p:txBody>
          <a:bodyPr wrap="square">
            <a:spAutoFit/>
          </a:bodyPr>
          <a:lstStyle/>
          <a:p>
            <a:pPr>
              <a:buClr>
                <a:schemeClr val="accent1"/>
              </a:buClr>
              <a:buSzPct val="125000"/>
              <a:buFont typeface="Arial" pitchFamily="34" charset="0"/>
              <a:buChar char="•"/>
            </a:pPr>
            <a:r>
              <a:rPr lang="pt-BR" b="1" dirty="0">
                <a:solidFill>
                  <a:srgbClr val="1B416F"/>
                </a:solidFill>
              </a:rPr>
              <a:t> </a:t>
            </a:r>
            <a:r>
              <a:rPr lang="pt-BR" b="1" dirty="0">
                <a:solidFill>
                  <a:srgbClr val="1B416F"/>
                </a:solidFill>
                <a:latin typeface="Arial" panose="020B0604020202020204" pitchFamily="34" charset="0"/>
              </a:rPr>
              <a:t>Cerca de 83% do PIB do Estado de São Paulo e 28% do PIB nacional; </a:t>
            </a:r>
          </a:p>
        </p:txBody>
      </p:sp>
      <p:sp>
        <p:nvSpPr>
          <p:cNvPr id="12" name="Retângulo 11"/>
          <p:cNvSpPr/>
          <p:nvPr/>
        </p:nvSpPr>
        <p:spPr>
          <a:xfrm>
            <a:off x="494041" y="3494782"/>
            <a:ext cx="7820942" cy="923330"/>
          </a:xfrm>
          <a:prstGeom prst="rect">
            <a:avLst/>
          </a:prstGeom>
        </p:spPr>
        <p:txBody>
          <a:bodyPr wrap="square" lIns="91440" tIns="45720" rIns="91440" bIns="45720" anchor="t">
            <a:spAutoFit/>
          </a:bodyPr>
          <a:lstStyle/>
          <a:p>
            <a:pPr>
              <a:buClr>
                <a:schemeClr val="accent1"/>
              </a:buClr>
              <a:buSzPct val="125000"/>
              <a:buFont typeface="Arial" pitchFamily="34" charset="0"/>
              <a:buChar char="•"/>
            </a:pPr>
            <a:r>
              <a:rPr lang="pt-BR" b="1" dirty="0">
                <a:solidFill>
                  <a:srgbClr val="1B416F"/>
                </a:solidFill>
              </a:rPr>
              <a:t> </a:t>
            </a:r>
            <a:r>
              <a:rPr lang="pt-BR" b="1" dirty="0">
                <a:solidFill>
                  <a:srgbClr val="1B416F"/>
                </a:solidFill>
                <a:latin typeface="Arial"/>
                <a:cs typeface="Arial"/>
              </a:rPr>
              <a:t>Grande desafio: garantir o desenvolvimento sustentável para esta e para as futuras gerações;</a:t>
            </a:r>
          </a:p>
          <a:p>
            <a:pPr>
              <a:buClr>
                <a:schemeClr val="accent1"/>
              </a:buClr>
              <a:buSzPct val="125000"/>
              <a:buFont typeface="Arial" pitchFamily="34" charset="0"/>
              <a:buChar char="•"/>
            </a:pPr>
            <a:endParaRPr lang="pt-BR" dirty="0">
              <a:solidFill>
                <a:prstClr val="black"/>
              </a:solidFill>
            </a:endParaRPr>
          </a:p>
        </p:txBody>
      </p:sp>
      <p:pic>
        <p:nvPicPr>
          <p:cNvPr id="17" name="Imagem 16" descr="pcjpredi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93015" y="1299281"/>
            <a:ext cx="2946400" cy="2076450"/>
          </a:xfrm>
          <a:prstGeom prst="rect">
            <a:avLst/>
          </a:prstGeom>
          <a:ln>
            <a:noFill/>
          </a:ln>
          <a:effectLst>
            <a:outerShdw blurRad="292100" dist="139700" dir="2700000" algn="tl" rotWithShape="0">
              <a:srgbClr val="333333">
                <a:alpha val="65000"/>
              </a:srgbClr>
            </a:outerShdw>
          </a:effectLst>
        </p:spPr>
      </p:pic>
      <p:sp>
        <p:nvSpPr>
          <p:cNvPr id="15" name="CaixaDeTexto 14"/>
          <p:cNvSpPr txBox="1"/>
          <p:nvPr/>
        </p:nvSpPr>
        <p:spPr>
          <a:xfrm>
            <a:off x="143508" y="6107176"/>
            <a:ext cx="8604956" cy="646331"/>
          </a:xfrm>
          <a:prstGeom prst="rect">
            <a:avLst/>
          </a:prstGeom>
          <a:noFill/>
        </p:spPr>
        <p:txBody>
          <a:bodyPr wrap="square" lIns="91440" tIns="45720" rIns="91440" bIns="45720" rtlCol="0" anchor="t">
            <a:spAutoFit/>
          </a:bodyPr>
          <a:lstStyle/>
          <a:p>
            <a:r>
              <a:rPr lang="pt-BR" sz="1200" b="1" dirty="0">
                <a:latin typeface="Arial"/>
                <a:cs typeface="Arial"/>
              </a:rPr>
              <a:t>Fonte: Plano Diretor de Aproveitamento de Recursos Hídricos para a </a:t>
            </a:r>
            <a:r>
              <a:rPr lang="pt-BR" sz="1200" b="1" dirty="0" err="1">
                <a:latin typeface="Arial"/>
                <a:cs typeface="Arial"/>
              </a:rPr>
              <a:t>Macrometrópole</a:t>
            </a:r>
            <a:r>
              <a:rPr lang="pt-BR" sz="1200" b="1" dirty="0">
                <a:latin typeface="Arial"/>
                <a:cs typeface="Arial"/>
              </a:rPr>
              <a:t> Paulista (DAEE, 2013); </a:t>
            </a:r>
            <a:r>
              <a:rPr lang="pt-BR" sz="1200" b="1" dirty="0">
                <a:latin typeface="Arial"/>
                <a:cs typeface="Arial"/>
                <a:hlinkClick r:id="rId3"/>
              </a:rPr>
              <a:t>Evolução da </a:t>
            </a:r>
            <a:r>
              <a:rPr lang="pt-BR" sz="1200" b="1" dirty="0" err="1">
                <a:latin typeface="Arial"/>
                <a:cs typeface="Arial"/>
                <a:hlinkClick r:id="rId3"/>
              </a:rPr>
              <a:t>Macrometrópole</a:t>
            </a:r>
            <a:r>
              <a:rPr lang="pt-BR" sz="1200" b="1" dirty="0">
                <a:latin typeface="Arial"/>
                <a:cs typeface="Arial"/>
                <a:hlinkClick r:id="rId3"/>
              </a:rPr>
              <a:t> e Possíveis Intervenções na Disponibilidade Hídrica para os Mananciais – Estudo de Caso da Região Metropolitana de São Paulo (RMSP).</a:t>
            </a:r>
            <a:endParaRPr lang="pt-BR" sz="1200" b="1" dirty="0">
              <a:latin typeface="Arial" panose="020B0604020202020204" pitchFamily="34" charset="0"/>
              <a:cs typeface="Arial" panose="020B0604020202020204" pitchFamily="34" charset="0"/>
            </a:endParaRPr>
          </a:p>
        </p:txBody>
      </p:sp>
      <p:sp>
        <p:nvSpPr>
          <p:cNvPr id="13" name="Retângulo 12">
            <a:extLst>
              <a:ext uri="{FF2B5EF4-FFF2-40B4-BE49-F238E27FC236}">
                <a16:creationId xmlns:a16="http://schemas.microsoft.com/office/drawing/2014/main" id="{202E2C35-3551-8BF4-4D8C-E60A5BB0BA0E}"/>
              </a:ext>
            </a:extLst>
          </p:cNvPr>
          <p:cNvSpPr/>
          <p:nvPr/>
        </p:nvSpPr>
        <p:spPr>
          <a:xfrm>
            <a:off x="143508" y="4273643"/>
            <a:ext cx="8856984" cy="1569660"/>
          </a:xfrm>
          <a:prstGeom prst="rect">
            <a:avLst/>
          </a:prstGeom>
          <a:solidFill>
            <a:srgbClr val="BCCFE6"/>
          </a:solidFill>
          <a:ln w="28575">
            <a:solidFill>
              <a:schemeClr val="accent1"/>
            </a:solidFill>
          </a:ln>
        </p:spPr>
        <p:txBody>
          <a:bodyPr wrap="square" lIns="91440" tIns="45720" rIns="91440" bIns="45720" anchor="t">
            <a:spAutoFit/>
          </a:bodyPr>
          <a:lstStyle/>
          <a:p>
            <a:pPr algn="ctr"/>
            <a:r>
              <a:rPr lang="pt-BR" sz="2400" b="1" dirty="0">
                <a:latin typeface="Arial"/>
                <a:cs typeface="Arial"/>
              </a:rPr>
              <a:t>A demanda de água da </a:t>
            </a:r>
            <a:r>
              <a:rPr lang="pt-BR" sz="2400" b="1" dirty="0" err="1">
                <a:latin typeface="Arial"/>
                <a:cs typeface="Arial"/>
              </a:rPr>
              <a:t>Macrometrópole</a:t>
            </a:r>
            <a:r>
              <a:rPr lang="pt-BR" sz="2400" b="1" dirty="0">
                <a:latin typeface="Arial"/>
                <a:cs typeface="Arial"/>
              </a:rPr>
              <a:t> Paulista é de 222,96 m³/s. A relação de disponibilidade x demanda torna-se desigual e faz com que os sistemas de abastecimento fiquem sempre em situações críticas.</a:t>
            </a:r>
            <a:endParaRPr lang="pt-BR" sz="2400" b="1" dirty="0">
              <a:highlight>
                <a:srgbClr val="FFFF00"/>
              </a:highlight>
              <a:latin typeface="Arial"/>
              <a:cs typeface="Arial"/>
            </a:endParaRPr>
          </a:p>
        </p:txBody>
      </p:sp>
      <p:pic>
        <p:nvPicPr>
          <p:cNvPr id="14" name="Imagem 13" descr="Logotipo, nome da empresa&#10;&#10;Descrição gerada automaticamente">
            <a:extLst>
              <a:ext uri="{FF2B5EF4-FFF2-40B4-BE49-F238E27FC236}">
                <a16:creationId xmlns:a16="http://schemas.microsoft.com/office/drawing/2014/main" id="{CDD3400B-279D-0788-2BB7-5A289F97B0A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571500" y="26064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1B416F"/>
                </a:solidFill>
                <a:effectLst>
                  <a:outerShdw blurRad="38100" dist="38100" dir="2700000" algn="tl">
                    <a:srgbClr val="000000">
                      <a:alpha val="43137"/>
                    </a:srgbClr>
                  </a:outerShdw>
                </a:effectLst>
                <a:highlight>
                  <a:srgbClr val="BCCFE6"/>
                </a:highlight>
                <a:uLnTx/>
                <a:uFillTx/>
                <a:latin typeface="Arial" panose="020B0604020202020204" pitchFamily="34" charset="0"/>
              </a:rPr>
              <a:t>ESTIAGEM, o que é?</a:t>
            </a:r>
          </a:p>
        </p:txBody>
      </p:sp>
      <p:sp>
        <p:nvSpPr>
          <p:cNvPr id="2" name="CaixaDeTexto 1">
            <a:extLst>
              <a:ext uri="{FF2B5EF4-FFF2-40B4-BE49-F238E27FC236}">
                <a16:creationId xmlns:a16="http://schemas.microsoft.com/office/drawing/2014/main" id="{FD4D08E0-A457-0B08-2D23-AF51E766E745}"/>
              </a:ext>
            </a:extLst>
          </p:cNvPr>
          <p:cNvSpPr txBox="1"/>
          <p:nvPr/>
        </p:nvSpPr>
        <p:spPr>
          <a:xfrm>
            <a:off x="95724" y="3427162"/>
            <a:ext cx="8801100"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Wingdings"/>
              <a:buChar char="ü"/>
            </a:pPr>
            <a:r>
              <a:rPr lang="pt-BR" sz="2200" b="1" dirty="0">
                <a:solidFill>
                  <a:schemeClr val="tx2">
                    <a:lumMod val="75000"/>
                  </a:schemeClr>
                </a:solidFill>
                <a:effectLst>
                  <a:outerShdw blurRad="38100" dist="38100" dir="2700000" algn="tl">
                    <a:srgbClr val="000000">
                      <a:alpha val="43137"/>
                    </a:srgbClr>
                  </a:outerShdw>
                </a:effectLst>
                <a:latin typeface="Arial"/>
                <a:cs typeface="Arial"/>
              </a:rPr>
              <a:t>Baixa pluviosidade: </a:t>
            </a:r>
            <a:r>
              <a:rPr lang="pt-BR" sz="2200" b="1" dirty="0">
                <a:latin typeface="Arial"/>
                <a:cs typeface="Arial"/>
              </a:rPr>
              <a:t>É a </a:t>
            </a:r>
            <a:r>
              <a:rPr lang="pt-BR" sz="2200" b="1" dirty="0">
                <a:latin typeface="Arial"/>
                <a:cs typeface="Calibri"/>
              </a:rPr>
              <a:t>quantidade</a:t>
            </a:r>
            <a:r>
              <a:rPr lang="pt-BR" sz="2200" b="1" dirty="0">
                <a:latin typeface="Arial"/>
                <a:ea typeface="+mn-lt"/>
                <a:cs typeface="+mn-lt"/>
              </a:rPr>
              <a:t> reduzida de chuva abaixo da média histórica que cai em uma determinada região;</a:t>
            </a:r>
          </a:p>
          <a:p>
            <a:endParaRPr lang="pt-BR" sz="2200" b="1" dirty="0">
              <a:solidFill>
                <a:srgbClr val="000000"/>
              </a:solidFill>
              <a:latin typeface="Arial"/>
              <a:cs typeface="Calibri"/>
            </a:endParaRPr>
          </a:p>
          <a:p>
            <a:pPr marL="285750" indent="-285750">
              <a:buFont typeface="Wingdings"/>
              <a:buChar char="ü"/>
            </a:pPr>
            <a:r>
              <a:rPr lang="pt-BR" sz="2200" b="1" dirty="0">
                <a:solidFill>
                  <a:schemeClr val="tx2">
                    <a:lumMod val="75000"/>
                  </a:schemeClr>
                </a:solidFill>
                <a:effectLst>
                  <a:outerShdw blurRad="38100" dist="38100" dir="2700000" algn="tl">
                    <a:srgbClr val="000000">
                      <a:alpha val="43137"/>
                    </a:srgbClr>
                  </a:outerShdw>
                </a:effectLst>
                <a:latin typeface="Arial"/>
                <a:cs typeface="Arial"/>
              </a:rPr>
              <a:t>Baixa vazão: </a:t>
            </a:r>
            <a:r>
              <a:rPr lang="pt-BR" sz="2200" b="1" dirty="0">
                <a:latin typeface="Arial"/>
                <a:cs typeface="Arial"/>
              </a:rPr>
              <a:t>É a baixa q</a:t>
            </a:r>
            <a:r>
              <a:rPr lang="pt-BR" sz="2200" b="1" i="0" dirty="0">
                <a:effectLst/>
                <a:latin typeface="arial" panose="020B0604020202020204" pitchFamily="34" charset="0"/>
              </a:rPr>
              <a:t>uantidade</a:t>
            </a:r>
          </a:p>
          <a:p>
            <a:r>
              <a:rPr lang="pt-BR" sz="2200" b="1" dirty="0">
                <a:latin typeface="arial" panose="020B0604020202020204" pitchFamily="34" charset="0"/>
              </a:rPr>
              <a:t>    </a:t>
            </a:r>
            <a:r>
              <a:rPr lang="pt-BR" sz="2200" b="1" i="0" dirty="0">
                <a:effectLst/>
                <a:latin typeface="arial" panose="020B0604020202020204" pitchFamily="34" charset="0"/>
              </a:rPr>
              <a:t>volumétrica de água que escoa </a:t>
            </a:r>
          </a:p>
          <a:p>
            <a:r>
              <a:rPr lang="pt-BR" sz="2200" b="1" dirty="0">
                <a:latin typeface="arial" panose="020B0604020202020204" pitchFamily="34" charset="0"/>
              </a:rPr>
              <a:t>    </a:t>
            </a:r>
            <a:r>
              <a:rPr lang="pt-BR" sz="2200" b="1" i="0" dirty="0">
                <a:effectLst/>
                <a:latin typeface="arial" panose="020B0604020202020204" pitchFamily="34" charset="0"/>
              </a:rPr>
              <a:t>através uma tubulação ou canal </a:t>
            </a:r>
          </a:p>
          <a:p>
            <a:r>
              <a:rPr lang="pt-BR" sz="2200" b="1" dirty="0">
                <a:latin typeface="arial" panose="020B0604020202020204" pitchFamily="34" charset="0"/>
              </a:rPr>
              <a:t>    </a:t>
            </a:r>
            <a:r>
              <a:rPr lang="pt-BR" sz="2200" b="1" i="0" dirty="0">
                <a:effectLst/>
                <a:latin typeface="arial" panose="020B0604020202020204" pitchFamily="34" charset="0"/>
              </a:rPr>
              <a:t>por unidade de tempo;</a:t>
            </a:r>
            <a:endParaRPr lang="pt-BR" sz="2200" b="1" dirty="0">
              <a:latin typeface="Arial"/>
              <a:cs typeface="Arial"/>
            </a:endParaRPr>
          </a:p>
        </p:txBody>
      </p:sp>
      <p:sp>
        <p:nvSpPr>
          <p:cNvPr id="9" name="CaixaDeTexto 8">
            <a:extLst>
              <a:ext uri="{FF2B5EF4-FFF2-40B4-BE49-F238E27FC236}">
                <a16:creationId xmlns:a16="http://schemas.microsoft.com/office/drawing/2014/main" id="{773EC0AD-45DC-94F6-E3B8-F7E97C708B43}"/>
              </a:ext>
            </a:extLst>
          </p:cNvPr>
          <p:cNvSpPr txBox="1"/>
          <p:nvPr/>
        </p:nvSpPr>
        <p:spPr>
          <a:xfrm>
            <a:off x="50332" y="1421841"/>
            <a:ext cx="8997944" cy="1809328"/>
          </a:xfrm>
          <a:prstGeom prst="rect">
            <a:avLst/>
          </a:prstGeom>
          <a:noFill/>
        </p:spPr>
        <p:txBody>
          <a:bodyPr wrap="square" rtlCol="0">
            <a:spAutoFit/>
          </a:bodyPr>
          <a:lstStyle/>
          <a:p>
            <a:pPr algn="ctr">
              <a:buNone/>
            </a:pPr>
            <a:r>
              <a:rPr lang="pt-BR" sz="2700" b="1" dirty="0">
                <a:solidFill>
                  <a:srgbClr val="1B416F"/>
                </a:solidFill>
                <a:effectLst>
                  <a:outerShdw blurRad="38100" dist="38100" dir="2700000" algn="tl">
                    <a:srgbClr val="000000">
                      <a:alpha val="43137"/>
                    </a:srgbClr>
                  </a:outerShdw>
                </a:effectLst>
                <a:latin typeface="Arial" panose="020B0604020202020204" pitchFamily="34" charset="0"/>
              </a:rPr>
              <a:t>A estiagem é caracterizada pela falta de chuvas em um determinado período, que na nossa região ocorre de abril a setembro, quando não temos água suficiente para atender a todos os usos múltiplos. </a:t>
            </a:r>
            <a:endParaRPr lang="pt-BR" sz="2700" b="1" dirty="0">
              <a:solidFill>
                <a:srgbClr val="1B416F"/>
              </a:solidFill>
              <a:effectLst>
                <a:outerShdw blurRad="38100" dist="38100" dir="2700000" algn="tl">
                  <a:srgbClr val="000000">
                    <a:alpha val="43137"/>
                  </a:srgbClr>
                </a:outerShdw>
              </a:effectLst>
              <a:highlight>
                <a:srgbClr val="FFFF00"/>
              </a:highlight>
              <a:latin typeface="Arial" panose="020B0604020202020204" pitchFamily="34" charset="0"/>
            </a:endParaRPr>
          </a:p>
        </p:txBody>
      </p:sp>
      <p:pic>
        <p:nvPicPr>
          <p:cNvPr id="3" name="Imagem 2">
            <a:extLst>
              <a:ext uri="{FF2B5EF4-FFF2-40B4-BE49-F238E27FC236}">
                <a16:creationId xmlns:a16="http://schemas.microsoft.com/office/drawing/2014/main" id="{139997E0-78A6-330A-8884-5461028AFB5D}"/>
              </a:ext>
            </a:extLst>
          </p:cNvPr>
          <p:cNvPicPr>
            <a:picLocks noChangeAspect="1"/>
          </p:cNvPicPr>
          <p:nvPr/>
        </p:nvPicPr>
        <p:blipFill>
          <a:blip r:embed="rId2"/>
          <a:stretch>
            <a:fillRect/>
          </a:stretch>
        </p:blipFill>
        <p:spPr>
          <a:xfrm>
            <a:off x="5436096" y="4103732"/>
            <a:ext cx="3612180" cy="2452703"/>
          </a:xfrm>
          <a:prstGeom prst="rect">
            <a:avLst/>
          </a:prstGeom>
          <a:ln>
            <a:noFill/>
          </a:ln>
          <a:effectLst>
            <a:softEdge rad="112500"/>
          </a:effectLst>
        </p:spPr>
      </p:pic>
      <p:sp>
        <p:nvSpPr>
          <p:cNvPr id="10" name="CaixaDeTexto 9">
            <a:extLst>
              <a:ext uri="{FF2B5EF4-FFF2-40B4-BE49-F238E27FC236}">
                <a16:creationId xmlns:a16="http://schemas.microsoft.com/office/drawing/2014/main" id="{8B763F24-4D5D-AD33-1ECC-665BD7D7BA7F}"/>
              </a:ext>
            </a:extLst>
          </p:cNvPr>
          <p:cNvSpPr txBox="1"/>
          <p:nvPr/>
        </p:nvSpPr>
        <p:spPr>
          <a:xfrm>
            <a:off x="5580112" y="6535167"/>
            <a:ext cx="2117887" cy="246221"/>
          </a:xfrm>
          <a:prstGeom prst="rect">
            <a:avLst/>
          </a:prstGeom>
          <a:noFill/>
        </p:spPr>
        <p:txBody>
          <a:bodyPr wrap="none" rtlCol="0">
            <a:spAutoFit/>
          </a:bodyPr>
          <a:lstStyle/>
          <a:p>
            <a:r>
              <a:rPr lang="pt-BR" sz="1000" dirty="0"/>
              <a:t>Fonte: </a:t>
            </a:r>
            <a:r>
              <a:rPr lang="pt-BR" sz="1000" dirty="0">
                <a:hlinkClick r:id="rId3"/>
              </a:rPr>
              <a:t>Portal de Tratamento de Água</a:t>
            </a:r>
            <a:endParaRPr lang="pt-BR" sz="1000" dirty="0"/>
          </a:p>
        </p:txBody>
      </p:sp>
      <p:pic>
        <p:nvPicPr>
          <p:cNvPr id="8" name="Imagem 7" descr="Logotipo, nome da empresa&#10;&#10;Descrição gerada automaticamente">
            <a:extLst>
              <a:ext uri="{FF2B5EF4-FFF2-40B4-BE49-F238E27FC236}">
                <a16:creationId xmlns:a16="http://schemas.microsoft.com/office/drawing/2014/main" id="{A596ACE6-AB5A-5E24-C87E-5355BE4F0B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4140119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7" descr="Gráfico, Histograma&#10;&#10;Descrição gerada automaticamente">
            <a:extLst>
              <a:ext uri="{FF2B5EF4-FFF2-40B4-BE49-F238E27FC236}">
                <a16:creationId xmlns:a16="http://schemas.microsoft.com/office/drawing/2014/main" id="{22E6FD19-6A4C-F5A4-6B04-69FB00BC5DA7}"/>
              </a:ext>
            </a:extLst>
          </p:cNvPr>
          <p:cNvPicPr>
            <a:picLocks noChangeAspect="1"/>
          </p:cNvPicPr>
          <p:nvPr/>
        </p:nvPicPr>
        <p:blipFill>
          <a:blip r:embed="rId2"/>
          <a:stretch>
            <a:fillRect/>
          </a:stretch>
        </p:blipFill>
        <p:spPr>
          <a:xfrm>
            <a:off x="3031393" y="1434480"/>
            <a:ext cx="5889524" cy="4392488"/>
          </a:xfrm>
          <a:prstGeom prst="rect">
            <a:avLst/>
          </a:prstGeom>
        </p:spPr>
      </p:pic>
      <p:sp>
        <p:nvSpPr>
          <p:cNvPr id="7" name="Rectangle 2"/>
          <p:cNvSpPr txBox="1">
            <a:spLocks noChangeArrowheads="1"/>
          </p:cNvSpPr>
          <p:nvPr/>
        </p:nvSpPr>
        <p:spPr>
          <a:xfrm>
            <a:off x="571500" y="26064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1B416F"/>
                </a:solidFill>
                <a:effectLst>
                  <a:outerShdw blurRad="38100" dist="38100" dir="2700000" algn="tl">
                    <a:srgbClr val="000000">
                      <a:alpha val="43137"/>
                    </a:srgbClr>
                  </a:outerShdw>
                </a:effectLst>
                <a:highlight>
                  <a:srgbClr val="BCCFE6"/>
                </a:highlight>
                <a:uLnTx/>
                <a:uFillTx/>
                <a:latin typeface="Arial" panose="020B0604020202020204" pitchFamily="34" charset="0"/>
              </a:rPr>
              <a:t>ESTIAGEM, o que é?</a:t>
            </a:r>
          </a:p>
        </p:txBody>
      </p:sp>
      <p:sp>
        <p:nvSpPr>
          <p:cNvPr id="4" name="CaixaDeTexto 3">
            <a:extLst>
              <a:ext uri="{FF2B5EF4-FFF2-40B4-BE49-F238E27FC236}">
                <a16:creationId xmlns:a16="http://schemas.microsoft.com/office/drawing/2014/main" id="{67BEFC81-CEFD-EC74-A679-8B00A2ACC92F}"/>
              </a:ext>
            </a:extLst>
          </p:cNvPr>
          <p:cNvSpPr txBox="1"/>
          <p:nvPr/>
        </p:nvSpPr>
        <p:spPr>
          <a:xfrm>
            <a:off x="223083" y="2370753"/>
            <a:ext cx="3025712" cy="23544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2100" b="1" dirty="0">
                <a:solidFill>
                  <a:srgbClr val="1B416F"/>
                </a:solidFill>
                <a:latin typeface="Arial"/>
                <a:cs typeface="Calibri"/>
              </a:rPr>
              <a:t>Podemos observar que nos meses mais secos (de abril a setembro), também são os meses com menos chuva e assim uma baixa vazão.</a:t>
            </a:r>
          </a:p>
        </p:txBody>
      </p:sp>
      <p:sp>
        <p:nvSpPr>
          <p:cNvPr id="8" name="Elipse 7">
            <a:extLst>
              <a:ext uri="{FF2B5EF4-FFF2-40B4-BE49-F238E27FC236}">
                <a16:creationId xmlns:a16="http://schemas.microsoft.com/office/drawing/2014/main" id="{F989E668-4C8D-79C9-2293-E63A5712F490}"/>
              </a:ext>
            </a:extLst>
          </p:cNvPr>
          <p:cNvSpPr/>
          <p:nvPr/>
        </p:nvSpPr>
        <p:spPr>
          <a:xfrm>
            <a:off x="4932040" y="4005064"/>
            <a:ext cx="2088231" cy="1872208"/>
          </a:xfrm>
          <a:prstGeom prst="ellipse">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Seta: Curva para a Direita 8">
            <a:extLst>
              <a:ext uri="{FF2B5EF4-FFF2-40B4-BE49-F238E27FC236}">
                <a16:creationId xmlns:a16="http://schemas.microsoft.com/office/drawing/2014/main" id="{D1988534-AF13-0A15-61A4-B979EA005991}"/>
              </a:ext>
            </a:extLst>
          </p:cNvPr>
          <p:cNvSpPr/>
          <p:nvPr/>
        </p:nvSpPr>
        <p:spPr>
          <a:xfrm rot="6654339" flipH="1">
            <a:off x="2362845" y="4206216"/>
            <a:ext cx="1123804" cy="3342111"/>
          </a:xfrm>
          <a:prstGeom prst="curvedRightArrow">
            <a:avLst>
              <a:gd name="adj1" fmla="val 17792"/>
              <a:gd name="adj2" fmla="val 56067"/>
              <a:gd name="adj3" fmla="val 25257"/>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tx1"/>
              </a:solidFill>
            </a:endParaRPr>
          </a:p>
        </p:txBody>
      </p:sp>
      <p:pic>
        <p:nvPicPr>
          <p:cNvPr id="10" name="Imagem 9" descr="Logotipo, nome da empresa&#10;&#10;Descrição gerada automaticamente">
            <a:extLst>
              <a:ext uri="{FF2B5EF4-FFF2-40B4-BE49-F238E27FC236}">
                <a16:creationId xmlns:a16="http://schemas.microsoft.com/office/drawing/2014/main" id="{57594941-E67D-8916-E747-E6F6FF4DFA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39087293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80FD5DCA-8D76-48AB-9108-20767A4CC154}"/>
              </a:ext>
            </a:extLst>
          </p:cNvPr>
          <p:cNvGraphicFramePr/>
          <p:nvPr>
            <p:extLst>
              <p:ext uri="{D42A27DB-BD31-4B8C-83A1-F6EECF244321}">
                <p14:modId xmlns:p14="http://schemas.microsoft.com/office/powerpoint/2010/main" val="121063552"/>
              </p:ext>
            </p:extLst>
          </p:nvPr>
        </p:nvGraphicFramePr>
        <p:xfrm>
          <a:off x="150590" y="2708920"/>
          <a:ext cx="4421410" cy="3553684"/>
        </p:xfrm>
        <a:graphic>
          <a:graphicData uri="http://schemas.openxmlformats.org/drawingml/2006/chart">
            <c:chart xmlns:c="http://schemas.openxmlformats.org/drawingml/2006/chart" xmlns:r="http://schemas.openxmlformats.org/officeDocument/2006/relationships" r:id="rId2"/>
          </a:graphicData>
        </a:graphic>
      </p:graphicFrame>
      <p:sp>
        <p:nvSpPr>
          <p:cNvPr id="3" name="Espaço Reservado para Conteúdo 2"/>
          <p:cNvSpPr>
            <a:spLocks noGrp="1"/>
          </p:cNvSpPr>
          <p:nvPr>
            <p:ph idx="1"/>
          </p:nvPr>
        </p:nvSpPr>
        <p:spPr>
          <a:xfrm>
            <a:off x="225267" y="1196752"/>
            <a:ext cx="8693466" cy="1143000"/>
          </a:xfrm>
        </p:spPr>
        <p:txBody>
          <a:bodyPr>
            <a:noAutofit/>
          </a:bodyPr>
          <a:lstStyle/>
          <a:p>
            <a:pPr marL="0" indent="0" algn="just">
              <a:buNone/>
            </a:pPr>
            <a:r>
              <a:rPr lang="pt-BR" sz="1800" b="1" dirty="0">
                <a:solidFill>
                  <a:srgbClr val="1B416F"/>
                </a:solidFill>
                <a:latin typeface="Arial" panose="020B0604020202020204" pitchFamily="34" charset="0"/>
              </a:rPr>
              <a:t>Em 2015 atravessamos uma estiagem severa que comprometeu significativamente o abastecimento público nas Bacias PCJ. </a:t>
            </a:r>
          </a:p>
          <a:p>
            <a:pPr marL="0" indent="0" algn="just">
              <a:buNone/>
            </a:pPr>
            <a:r>
              <a:rPr lang="pt-BR" sz="1800" b="1" dirty="0">
                <a:solidFill>
                  <a:srgbClr val="1B416F"/>
                </a:solidFill>
                <a:latin typeface="Arial" panose="020B0604020202020204" pitchFamily="34" charset="0"/>
              </a:rPr>
              <a:t>Na ocasião, foram registrados níveis baixíssimos de chuva e vazão (volume de água/unidade de tempo).</a:t>
            </a:r>
            <a:endParaRPr lang="pt-BR" sz="1800" b="1" dirty="0">
              <a:solidFill>
                <a:srgbClr val="1B416F"/>
              </a:solidFill>
            </a:endParaRPr>
          </a:p>
        </p:txBody>
      </p:sp>
      <p:sp>
        <p:nvSpPr>
          <p:cNvPr id="7" name="Rectangle 2"/>
          <p:cNvSpPr txBox="1">
            <a:spLocks noChangeArrowheads="1"/>
          </p:cNvSpPr>
          <p:nvPr/>
        </p:nvSpPr>
        <p:spPr>
          <a:xfrm>
            <a:off x="571472" y="21429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highlight>
                  <a:srgbClr val="BCCFE6"/>
                </a:highlight>
                <a:uLnTx/>
                <a:uFillTx/>
                <a:latin typeface="Arial" panose="020B0604020202020204" pitchFamily="34" charset="0"/>
              </a:rPr>
              <a:t>A estiagem </a:t>
            </a:r>
            <a:r>
              <a:rPr lang="pt-BR" sz="44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rPr>
              <a:t>em</a:t>
            </a:r>
            <a:r>
              <a:rPr kumimoji="0" lang="pt-BR" sz="4400" b="1" i="0" u="none" strike="noStrike" kern="1200" cap="none" spc="0" normalizeH="0" baseline="0" noProof="0" dirty="0">
                <a:ln>
                  <a:noFill/>
                </a:ln>
                <a:solidFill>
                  <a:schemeClr val="tx2">
                    <a:lumMod val="75000"/>
                  </a:schemeClr>
                </a:solidFill>
                <a:effectLst>
                  <a:outerShdw blurRad="38100" dist="38100" dir="2700000" algn="tl">
                    <a:srgbClr val="000000">
                      <a:alpha val="43137"/>
                    </a:srgbClr>
                  </a:outerShdw>
                </a:effectLst>
                <a:highlight>
                  <a:srgbClr val="BCCFE6"/>
                </a:highlight>
                <a:uLnTx/>
                <a:uFillTx/>
                <a:latin typeface="Arial" panose="020B0604020202020204" pitchFamily="34" charset="0"/>
              </a:rPr>
              <a:t> 2014/2015</a:t>
            </a:r>
          </a:p>
        </p:txBody>
      </p:sp>
      <p:graphicFrame>
        <p:nvGraphicFramePr>
          <p:cNvPr id="6" name="Gráfico 5">
            <a:extLst>
              <a:ext uri="{FF2B5EF4-FFF2-40B4-BE49-F238E27FC236}">
                <a16:creationId xmlns:a16="http://schemas.microsoft.com/office/drawing/2014/main" id="{4A49EF4E-5841-4DC8-A746-2B3A9EDAA5B0}"/>
              </a:ext>
            </a:extLst>
          </p:cNvPr>
          <p:cNvGraphicFramePr/>
          <p:nvPr>
            <p:extLst>
              <p:ext uri="{D42A27DB-BD31-4B8C-83A1-F6EECF244321}">
                <p14:modId xmlns:p14="http://schemas.microsoft.com/office/powerpoint/2010/main" val="3096423124"/>
              </p:ext>
            </p:extLst>
          </p:nvPr>
        </p:nvGraphicFramePr>
        <p:xfrm>
          <a:off x="4355976" y="2616502"/>
          <a:ext cx="4637434" cy="362512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571472" y="214290"/>
            <a:ext cx="7769506"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1B416F"/>
                </a:solidFill>
                <a:effectLst>
                  <a:outerShdw blurRad="38100" dist="38100" dir="2700000" algn="tl">
                    <a:srgbClr val="000000">
                      <a:alpha val="43137"/>
                    </a:srgbClr>
                  </a:outerShdw>
                </a:effectLst>
                <a:highlight>
                  <a:srgbClr val="BCCFE6"/>
                </a:highlight>
                <a:uLnTx/>
                <a:uFillTx/>
                <a:latin typeface="Arial" panose="020B0604020202020204" pitchFamily="34" charset="0"/>
              </a:rPr>
              <a:t>A estiagem em 2014/2015</a:t>
            </a:r>
          </a:p>
        </p:txBody>
      </p:sp>
      <p:pic>
        <p:nvPicPr>
          <p:cNvPr id="9" name="Espaço Reservado para Conteúdo 8">
            <a:extLst>
              <a:ext uri="{FF2B5EF4-FFF2-40B4-BE49-F238E27FC236}">
                <a16:creationId xmlns:a16="http://schemas.microsoft.com/office/drawing/2014/main" id="{D85889FA-58FC-4DB5-9483-60E6D63BB452}"/>
              </a:ext>
            </a:extLst>
          </p:cNvPr>
          <p:cNvPicPr>
            <a:picLocks noGrp="1" noChangeAspect="1"/>
          </p:cNvPicPr>
          <p:nvPr>
            <p:ph idx="1"/>
          </p:nvPr>
        </p:nvPicPr>
        <p:blipFill>
          <a:blip r:embed="rId2"/>
          <a:stretch>
            <a:fillRect/>
          </a:stretch>
        </p:blipFill>
        <p:spPr>
          <a:xfrm>
            <a:off x="1003571" y="1340895"/>
            <a:ext cx="7135743" cy="4176464"/>
          </a:xfrm>
          <a:prstGeom prst="rect">
            <a:avLst/>
          </a:prstGeom>
          <a:ln>
            <a:noFill/>
          </a:ln>
          <a:effectLst>
            <a:outerShdw blurRad="292100" dist="139700" dir="2700000" algn="tl" rotWithShape="0">
              <a:srgbClr val="333333">
                <a:alpha val="65000"/>
              </a:srgbClr>
            </a:outerShdw>
          </a:effectLst>
        </p:spPr>
      </p:pic>
      <p:sp>
        <p:nvSpPr>
          <p:cNvPr id="10" name="Espaço Reservado para Conteúdo 2">
            <a:extLst>
              <a:ext uri="{FF2B5EF4-FFF2-40B4-BE49-F238E27FC236}">
                <a16:creationId xmlns:a16="http://schemas.microsoft.com/office/drawing/2014/main" id="{8D0E46CE-A028-4DCA-B0EE-F3A77367371E}"/>
              </a:ext>
            </a:extLst>
          </p:cNvPr>
          <p:cNvSpPr txBox="1">
            <a:spLocks/>
          </p:cNvSpPr>
          <p:nvPr/>
        </p:nvSpPr>
        <p:spPr>
          <a:xfrm>
            <a:off x="162969" y="6021288"/>
            <a:ext cx="8818062" cy="7303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pt-BR" sz="1800" dirty="0">
                <a:latin typeface="Arial" panose="020B0604020202020204" pitchFamily="34" charset="0"/>
              </a:rPr>
              <a:t>Para que se fosse possível utilizar a reserva técnica do Sistema Cantareira, foi necessário bombear a água do reservatório para o local convencional de captação.</a:t>
            </a:r>
          </a:p>
        </p:txBody>
      </p:sp>
      <p:sp>
        <p:nvSpPr>
          <p:cNvPr id="11" name="CaixaDeTexto 10">
            <a:extLst>
              <a:ext uri="{FF2B5EF4-FFF2-40B4-BE49-F238E27FC236}">
                <a16:creationId xmlns:a16="http://schemas.microsoft.com/office/drawing/2014/main" id="{692FAADC-83E6-4EF1-9A3D-8D3F0292B5DA}"/>
              </a:ext>
            </a:extLst>
          </p:cNvPr>
          <p:cNvSpPr txBox="1"/>
          <p:nvPr/>
        </p:nvSpPr>
        <p:spPr>
          <a:xfrm rot="16200000">
            <a:off x="7427844" y="4428210"/>
            <a:ext cx="1940954" cy="258701"/>
          </a:xfrm>
          <a:prstGeom prst="rect">
            <a:avLst/>
          </a:prstGeom>
          <a:noFill/>
        </p:spPr>
        <p:txBody>
          <a:bodyPr wrap="square" rtlCol="0">
            <a:spAutoFit/>
          </a:bodyPr>
          <a:lstStyle/>
          <a:p>
            <a:pPr algn="ctr"/>
            <a:r>
              <a:rPr lang="pt-BR" sz="1050" i="1" dirty="0">
                <a:latin typeface="Arial" panose="020B0604020202020204" pitchFamily="34" charset="0"/>
              </a:rPr>
              <a:t>Foto: </a:t>
            </a:r>
            <a:r>
              <a:rPr lang="pt-BR" sz="1050" i="1" dirty="0" err="1">
                <a:latin typeface="Arial" panose="020B0604020202020204" pitchFamily="34" charset="0"/>
              </a:rPr>
              <a:t>Nacho</a:t>
            </a:r>
            <a:r>
              <a:rPr lang="pt-BR" sz="1050" i="1" dirty="0">
                <a:latin typeface="Arial" panose="020B0604020202020204" pitchFamily="34" charset="0"/>
              </a:rPr>
              <a:t> Doce/Reuters</a:t>
            </a:r>
          </a:p>
        </p:txBody>
      </p:sp>
      <p:sp>
        <p:nvSpPr>
          <p:cNvPr id="12" name="CaixaDeTexto 11">
            <a:extLst>
              <a:ext uri="{FF2B5EF4-FFF2-40B4-BE49-F238E27FC236}">
                <a16:creationId xmlns:a16="http://schemas.microsoft.com/office/drawing/2014/main" id="{FA411471-F552-44FC-81E0-A89ACDF4D210}"/>
              </a:ext>
            </a:extLst>
          </p:cNvPr>
          <p:cNvSpPr txBox="1"/>
          <p:nvPr/>
        </p:nvSpPr>
        <p:spPr>
          <a:xfrm>
            <a:off x="35496" y="5538718"/>
            <a:ext cx="9157823" cy="338554"/>
          </a:xfrm>
          <a:prstGeom prst="rect">
            <a:avLst/>
          </a:prstGeom>
          <a:noFill/>
        </p:spPr>
        <p:txBody>
          <a:bodyPr wrap="square" rtlCol="0">
            <a:spAutoFit/>
          </a:bodyPr>
          <a:lstStyle/>
          <a:p>
            <a:pPr algn="ctr"/>
            <a:r>
              <a:rPr lang="pt-BR" sz="1600" b="1" i="1" dirty="0">
                <a:latin typeface="Arial" panose="020B0604020202020204" pitchFamily="34" charset="0"/>
              </a:rPr>
              <a:t>Represa Jaguari, em Bragança Paulista</a:t>
            </a:r>
            <a:endParaRPr lang="pt-BR" sz="3200" b="1" i="1" dirty="0">
              <a:solidFill>
                <a:schemeClr val="accent1"/>
              </a:solidFill>
              <a:latin typeface="Arial" panose="020B0604020202020204" pitchFamily="34" charset="0"/>
            </a:endParaRPr>
          </a:p>
        </p:txBody>
      </p:sp>
    </p:spTree>
    <p:extLst>
      <p:ext uri="{BB962C8B-B14F-4D97-AF65-F5344CB8AC3E}">
        <p14:creationId xmlns:p14="http://schemas.microsoft.com/office/powerpoint/2010/main" val="3632334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32038" y="226808"/>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1B416F"/>
                </a:solidFill>
                <a:effectLst>
                  <a:outerShdw blurRad="38100" dist="38100" dir="2700000" algn="tl">
                    <a:srgbClr val="000000">
                      <a:alpha val="43137"/>
                    </a:srgbClr>
                  </a:outerShdw>
                </a:effectLst>
                <a:highlight>
                  <a:srgbClr val="BCCFE6"/>
                </a:highlight>
                <a:uLnTx/>
                <a:uFillTx/>
                <a:latin typeface="Arial" panose="020B0604020202020204" pitchFamily="34" charset="0"/>
              </a:rPr>
              <a:t>A estiagem em 2014/2015</a:t>
            </a:r>
          </a:p>
        </p:txBody>
      </p:sp>
      <p:sp>
        <p:nvSpPr>
          <p:cNvPr id="11" name="CaixaDeTexto 10">
            <a:extLst>
              <a:ext uri="{FF2B5EF4-FFF2-40B4-BE49-F238E27FC236}">
                <a16:creationId xmlns:a16="http://schemas.microsoft.com/office/drawing/2014/main" id="{692FAADC-83E6-4EF1-9A3D-8D3F0292B5DA}"/>
              </a:ext>
            </a:extLst>
          </p:cNvPr>
          <p:cNvSpPr txBox="1"/>
          <p:nvPr/>
        </p:nvSpPr>
        <p:spPr>
          <a:xfrm rot="16200000">
            <a:off x="-449849" y="4917985"/>
            <a:ext cx="1810854" cy="253916"/>
          </a:xfrm>
          <a:prstGeom prst="rect">
            <a:avLst/>
          </a:prstGeom>
          <a:noFill/>
        </p:spPr>
        <p:txBody>
          <a:bodyPr wrap="square" rtlCol="0">
            <a:spAutoFit/>
          </a:bodyPr>
          <a:lstStyle/>
          <a:p>
            <a:pPr algn="ctr"/>
            <a:r>
              <a:rPr lang="pt-BR" sz="1050" i="1" dirty="0">
                <a:latin typeface="Arial" panose="020B0604020202020204" pitchFamily="34" charset="0"/>
              </a:rPr>
              <a:t>Foto: </a:t>
            </a:r>
            <a:r>
              <a:rPr lang="pt-BR" sz="1050" i="1" dirty="0" err="1">
                <a:latin typeface="Arial" panose="020B0604020202020204" pitchFamily="34" charset="0"/>
              </a:rPr>
              <a:t>Nacho</a:t>
            </a:r>
            <a:r>
              <a:rPr lang="pt-BR" sz="1050" i="1" dirty="0">
                <a:latin typeface="Arial" panose="020B0604020202020204" pitchFamily="34" charset="0"/>
              </a:rPr>
              <a:t> Doce/Reuters</a:t>
            </a:r>
          </a:p>
        </p:txBody>
      </p:sp>
      <p:sp>
        <p:nvSpPr>
          <p:cNvPr id="12" name="CaixaDeTexto 11">
            <a:extLst>
              <a:ext uri="{FF2B5EF4-FFF2-40B4-BE49-F238E27FC236}">
                <a16:creationId xmlns:a16="http://schemas.microsoft.com/office/drawing/2014/main" id="{FA411471-F552-44FC-81E0-A89ACDF4D210}"/>
              </a:ext>
            </a:extLst>
          </p:cNvPr>
          <p:cNvSpPr txBox="1"/>
          <p:nvPr/>
        </p:nvSpPr>
        <p:spPr>
          <a:xfrm>
            <a:off x="107358" y="6225649"/>
            <a:ext cx="9157823" cy="338554"/>
          </a:xfrm>
          <a:prstGeom prst="rect">
            <a:avLst/>
          </a:prstGeom>
          <a:noFill/>
        </p:spPr>
        <p:txBody>
          <a:bodyPr wrap="square" rtlCol="0">
            <a:spAutoFit/>
          </a:bodyPr>
          <a:lstStyle/>
          <a:p>
            <a:pPr algn="ctr"/>
            <a:r>
              <a:rPr lang="pt-BR" sz="1600" b="1" i="1" dirty="0">
                <a:latin typeface="Arial" panose="020B0604020202020204" pitchFamily="34" charset="0"/>
              </a:rPr>
              <a:t>Represa Jaguari, em Bragança Paulista</a:t>
            </a:r>
            <a:endParaRPr lang="pt-BR" sz="3200" b="1" i="1" dirty="0">
              <a:solidFill>
                <a:schemeClr val="accent1"/>
              </a:solidFill>
              <a:latin typeface="Arial" panose="020B0604020202020204" pitchFamily="34" charset="0"/>
            </a:endParaRPr>
          </a:p>
        </p:txBody>
      </p:sp>
      <p:pic>
        <p:nvPicPr>
          <p:cNvPr id="3" name="Imagem 2">
            <a:extLst>
              <a:ext uri="{FF2B5EF4-FFF2-40B4-BE49-F238E27FC236}">
                <a16:creationId xmlns:a16="http://schemas.microsoft.com/office/drawing/2014/main" id="{C603E024-D1A2-45E8-ADF3-6019315F34C0}"/>
              </a:ext>
            </a:extLst>
          </p:cNvPr>
          <p:cNvPicPr>
            <a:picLocks noChangeAspect="1"/>
          </p:cNvPicPr>
          <p:nvPr/>
        </p:nvPicPr>
        <p:blipFill>
          <a:blip r:embed="rId2"/>
          <a:stretch>
            <a:fillRect/>
          </a:stretch>
        </p:blipFill>
        <p:spPr>
          <a:xfrm>
            <a:off x="623526" y="1347980"/>
            <a:ext cx="8064896" cy="4602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9116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B963894-A527-D88F-B9F1-8BB06599F76F}"/>
              </a:ext>
            </a:extLst>
          </p:cNvPr>
          <p:cNvSpPr txBox="1">
            <a:spLocks noChangeArrowheads="1"/>
          </p:cNvSpPr>
          <p:nvPr/>
        </p:nvSpPr>
        <p:spPr>
          <a:xfrm>
            <a:off x="485747" y="202405"/>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4400" b="1" i="0" u="none" strike="noStrike" kern="1200" cap="none" spc="0" normalizeH="0" baseline="0" noProof="0" dirty="0">
                <a:ln>
                  <a:noFill/>
                </a:ln>
                <a:solidFill>
                  <a:srgbClr val="1B416F"/>
                </a:solidFill>
                <a:effectLst>
                  <a:outerShdw blurRad="38100" dist="38100" dir="2700000" algn="tl">
                    <a:srgbClr val="000000">
                      <a:alpha val="43137"/>
                    </a:srgbClr>
                  </a:outerShdw>
                </a:effectLst>
                <a:highlight>
                  <a:srgbClr val="BCCFE6"/>
                </a:highlight>
                <a:uLnTx/>
                <a:uFillTx/>
                <a:latin typeface="Arial" panose="020B0604020202020204" pitchFamily="34" charset="0"/>
              </a:rPr>
              <a:t>A estiagem em 2014/15</a:t>
            </a:r>
          </a:p>
        </p:txBody>
      </p:sp>
      <p:sp>
        <p:nvSpPr>
          <p:cNvPr id="6" name="Rectangle 5">
            <a:extLst>
              <a:ext uri="{FF2B5EF4-FFF2-40B4-BE49-F238E27FC236}">
                <a16:creationId xmlns:a16="http://schemas.microsoft.com/office/drawing/2014/main" id="{4D1D0792-4D4F-262D-8667-78BC5ED37AC3}"/>
              </a:ext>
            </a:extLst>
          </p:cNvPr>
          <p:cNvSpPr>
            <a:spLocks noChangeArrowheads="1"/>
          </p:cNvSpPr>
          <p:nvPr/>
        </p:nvSpPr>
        <p:spPr bwMode="auto">
          <a:xfrm>
            <a:off x="488521" y="1535905"/>
            <a:ext cx="8501122" cy="5119690"/>
          </a:xfrm>
          <a:prstGeom prst="rect">
            <a:avLst/>
          </a:prstGeom>
          <a:noFill/>
          <a:ln w="9525">
            <a:noFill/>
            <a:miter lim="800000"/>
            <a:headEnd/>
            <a:tailEnd/>
          </a:ln>
        </p:spPr>
        <p:txBody>
          <a:bodyPr lIns="91440" tIns="45720" rIns="91440" bIns="45720" anchor="t"/>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buClr>
                <a:schemeClr val="accent1"/>
              </a:buClr>
              <a:buSzPct val="150000"/>
            </a:pPr>
            <a:r>
              <a:rPr lang="pt-BR" sz="2500" b="1" dirty="0">
                <a:solidFill>
                  <a:srgbClr val="1B416F"/>
                </a:solidFill>
                <a:latin typeface="Arial"/>
                <a:cs typeface="Arial"/>
              </a:rPr>
              <a:t>Diversas ações foram realizadas desde então para que situações semelhantes não venham a ocorrer, principalmente:</a:t>
            </a:r>
          </a:p>
          <a:p>
            <a:pPr algn="ctr" eaLnBrk="0" hangingPunct="0">
              <a:buClr>
                <a:schemeClr val="accent1"/>
              </a:buClr>
              <a:buSzPct val="150000"/>
            </a:pPr>
            <a:endParaRPr lang="pt-BR" sz="2000" b="1" dirty="0">
              <a:solidFill>
                <a:srgbClr val="1B416F"/>
              </a:solidFill>
              <a:latin typeface="Arial" panose="020B0604020202020204" pitchFamily="34" charset="0"/>
              <a:cs typeface="Arial"/>
            </a:endParaRPr>
          </a:p>
          <a:p>
            <a:pPr algn="ctr" eaLnBrk="0" hangingPunct="0">
              <a:buClr>
                <a:schemeClr val="accent1"/>
              </a:buClr>
              <a:buSzPct val="150000"/>
            </a:pPr>
            <a:endParaRPr lang="pt-BR" sz="2000" b="1" dirty="0">
              <a:solidFill>
                <a:srgbClr val="1B416F"/>
              </a:solidFill>
              <a:latin typeface="Arial" panose="020B0604020202020204" pitchFamily="34" charset="0"/>
              <a:cs typeface="Arial"/>
            </a:endParaRPr>
          </a:p>
          <a:p>
            <a:pPr marL="342900" indent="-342900" eaLnBrk="0" hangingPunct="0">
              <a:buClr>
                <a:schemeClr val="accent1"/>
              </a:buClr>
              <a:buSzPct val="150000"/>
              <a:buFont typeface="Arial" pitchFamily="34" charset="0"/>
              <a:buChar char="•"/>
            </a:pPr>
            <a:r>
              <a:rPr lang="pt-BR" sz="2100" b="1" dirty="0">
                <a:solidFill>
                  <a:srgbClr val="1B416F"/>
                </a:solidFill>
                <a:latin typeface="Arial"/>
                <a:cs typeface="Arial"/>
              </a:rPr>
              <a:t>diversificação das fontes de abastecimento dos municípios;</a:t>
            </a:r>
          </a:p>
          <a:p>
            <a:pPr marL="342900" indent="-342900" eaLnBrk="0" hangingPunct="0">
              <a:buClr>
                <a:schemeClr val="accent1"/>
              </a:buClr>
              <a:buSzPct val="150000"/>
              <a:buFont typeface="Arial" pitchFamily="34" charset="0"/>
              <a:buChar char="•"/>
            </a:pPr>
            <a:endParaRPr lang="pt-BR" sz="2100" b="1" dirty="0">
              <a:solidFill>
                <a:srgbClr val="1B416F"/>
              </a:solidFill>
              <a:latin typeface="Arial" panose="020B0604020202020204" pitchFamily="34" charset="0"/>
              <a:cs typeface="Arial"/>
            </a:endParaRPr>
          </a:p>
          <a:p>
            <a:pPr marL="342900" indent="-342900" eaLnBrk="0" hangingPunct="0">
              <a:buClr>
                <a:schemeClr val="accent1"/>
              </a:buClr>
              <a:buSzPct val="150000"/>
              <a:buFont typeface="Arial" pitchFamily="34" charset="0"/>
              <a:buChar char="•"/>
            </a:pPr>
            <a:r>
              <a:rPr lang="pt-BR" sz="2100" b="1" dirty="0">
                <a:solidFill>
                  <a:srgbClr val="1B416F"/>
                </a:solidFill>
                <a:latin typeface="Arial"/>
                <a:cs typeface="Arial"/>
              </a:rPr>
              <a:t>investimentos em controle de perdas de água na rede de abastecimento;</a:t>
            </a:r>
          </a:p>
          <a:p>
            <a:pPr marL="342900" indent="-342900" eaLnBrk="0" hangingPunct="0">
              <a:buClr>
                <a:schemeClr val="accent1"/>
              </a:buClr>
              <a:buSzPct val="150000"/>
              <a:buFont typeface="Arial" pitchFamily="34" charset="0"/>
              <a:buChar char="•"/>
            </a:pPr>
            <a:endParaRPr lang="pt-BR" sz="2100" b="1" dirty="0">
              <a:solidFill>
                <a:srgbClr val="1B416F"/>
              </a:solidFill>
              <a:latin typeface="Arial" panose="020B0604020202020204" pitchFamily="34" charset="0"/>
              <a:cs typeface="Arial"/>
            </a:endParaRPr>
          </a:p>
          <a:p>
            <a:pPr marL="342900" indent="-342900" eaLnBrk="0" hangingPunct="0">
              <a:buClr>
                <a:schemeClr val="accent1"/>
              </a:buClr>
              <a:buSzPct val="150000"/>
              <a:buFont typeface="Arial" pitchFamily="34" charset="0"/>
              <a:buChar char="•"/>
            </a:pPr>
            <a:r>
              <a:rPr lang="pt-BR" sz="2100" b="1" dirty="0">
                <a:solidFill>
                  <a:srgbClr val="1B416F"/>
                </a:solidFill>
                <a:latin typeface="Arial"/>
                <a:cs typeface="Arial"/>
              </a:rPr>
              <a:t>gestão compartilhada do Sistema Cantareira entre o DAEE (Departamento de Águas e Energia Elétrica do Estado de São Paulo) e os Comitês PCJ.</a:t>
            </a:r>
          </a:p>
          <a:p>
            <a:pPr marL="342900" indent="-342900" eaLnBrk="0" hangingPunct="0">
              <a:buClr>
                <a:schemeClr val="accent1"/>
              </a:buClr>
              <a:buSzPct val="150000"/>
              <a:buFont typeface="Arial" pitchFamily="34" charset="0"/>
              <a:buChar char="•"/>
            </a:pPr>
            <a:endParaRPr lang="pt-BR" dirty="0">
              <a:latin typeface="Arial" panose="020B0604020202020204" pitchFamily="34" charset="0"/>
            </a:endParaRPr>
          </a:p>
        </p:txBody>
      </p:sp>
    </p:spTree>
    <p:extLst>
      <p:ext uri="{BB962C8B-B14F-4D97-AF65-F5344CB8AC3E}">
        <p14:creationId xmlns:p14="http://schemas.microsoft.com/office/powerpoint/2010/main" val="82146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47D1EA8-6CE1-4B25-AB87-1C7ADBE06265}"/>
              </a:ext>
            </a:extLst>
          </p:cNvPr>
          <p:cNvSpPr>
            <a:spLocks noGrp="1"/>
          </p:cNvSpPr>
          <p:nvPr>
            <p:ph type="title"/>
          </p:nvPr>
        </p:nvSpPr>
        <p:spPr>
          <a:xfrm>
            <a:off x="429369" y="238539"/>
            <a:ext cx="7527007" cy="1417162"/>
          </a:xfrm>
        </p:spPr>
        <p:txBody>
          <a:bodyPr anchor="b">
            <a:normAutofit/>
          </a:bodyPr>
          <a:lstStyle/>
          <a:p>
            <a:pPr>
              <a:lnSpc>
                <a:spcPct val="90000"/>
              </a:lnSpc>
            </a:pPr>
            <a:r>
              <a:rPr lang="pt-BR" sz="4700" b="1" i="0" dirty="0">
                <a:solidFill>
                  <a:schemeClr val="tx2"/>
                </a:solidFill>
                <a:effectLst>
                  <a:outerShdw blurRad="38100" dist="38100" dir="2700000" algn="tl">
                    <a:srgbClr val="000000">
                      <a:alpha val="43137"/>
                    </a:srgbClr>
                  </a:outerShdw>
                </a:effectLst>
                <a:highlight>
                  <a:srgbClr val="BCCFE6"/>
                </a:highlight>
                <a:latin typeface="YouTube Sans"/>
              </a:rPr>
              <a:t>CONVERSAS COM QUEM GOSTA DE ENSINAR</a:t>
            </a: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 name="connsiteX0" fmla="*/ 0 w 8229600"/>
              <a:gd name="connsiteY0" fmla="*/ 0 h 18288"/>
              <a:gd name="connsiteX1" fmla="*/ 521208 w 8229600"/>
              <a:gd name="connsiteY1" fmla="*/ 0 h 18288"/>
              <a:gd name="connsiteX2" fmla="*/ 960120 w 8229600"/>
              <a:gd name="connsiteY2" fmla="*/ 0 h 18288"/>
              <a:gd name="connsiteX3" fmla="*/ 1481328 w 8229600"/>
              <a:gd name="connsiteY3" fmla="*/ 0 h 18288"/>
              <a:gd name="connsiteX4" fmla="*/ 2167128 w 8229600"/>
              <a:gd name="connsiteY4" fmla="*/ 0 h 18288"/>
              <a:gd name="connsiteX5" fmla="*/ 2935224 w 8229600"/>
              <a:gd name="connsiteY5" fmla="*/ 0 h 18288"/>
              <a:gd name="connsiteX6" fmla="*/ 3785616 w 8229600"/>
              <a:gd name="connsiteY6" fmla="*/ 0 h 18288"/>
              <a:gd name="connsiteX7" fmla="*/ 4636008 w 8229600"/>
              <a:gd name="connsiteY7" fmla="*/ 0 h 18288"/>
              <a:gd name="connsiteX8" fmla="*/ 5239512 w 8229600"/>
              <a:gd name="connsiteY8" fmla="*/ 0 h 18288"/>
              <a:gd name="connsiteX9" fmla="*/ 6007608 w 8229600"/>
              <a:gd name="connsiteY9" fmla="*/ 0 h 18288"/>
              <a:gd name="connsiteX10" fmla="*/ 6693408 w 8229600"/>
              <a:gd name="connsiteY10" fmla="*/ 0 h 18288"/>
              <a:gd name="connsiteX11" fmla="*/ 7296912 w 8229600"/>
              <a:gd name="connsiteY11" fmla="*/ 0 h 18288"/>
              <a:gd name="connsiteX12" fmla="*/ 8229600 w 8229600"/>
              <a:gd name="connsiteY12" fmla="*/ 0 h 18288"/>
              <a:gd name="connsiteX13" fmla="*/ 8229600 w 8229600"/>
              <a:gd name="connsiteY13" fmla="*/ 18288 h 18288"/>
              <a:gd name="connsiteX14" fmla="*/ 7626096 w 8229600"/>
              <a:gd name="connsiteY14" fmla="*/ 18288 h 18288"/>
              <a:gd name="connsiteX15" fmla="*/ 7022592 w 8229600"/>
              <a:gd name="connsiteY15" fmla="*/ 18288 h 18288"/>
              <a:gd name="connsiteX16" fmla="*/ 6172200 w 8229600"/>
              <a:gd name="connsiteY16" fmla="*/ 18288 h 18288"/>
              <a:gd name="connsiteX17" fmla="*/ 5650992 w 8229600"/>
              <a:gd name="connsiteY17" fmla="*/ 18288 h 18288"/>
              <a:gd name="connsiteX18" fmla="*/ 4882896 w 8229600"/>
              <a:gd name="connsiteY18" fmla="*/ 18288 h 18288"/>
              <a:gd name="connsiteX19" fmla="*/ 4443984 w 8229600"/>
              <a:gd name="connsiteY19" fmla="*/ 18288 h 18288"/>
              <a:gd name="connsiteX20" fmla="*/ 3758184 w 8229600"/>
              <a:gd name="connsiteY20" fmla="*/ 18288 h 18288"/>
              <a:gd name="connsiteX21" fmla="*/ 3236976 w 8229600"/>
              <a:gd name="connsiteY21" fmla="*/ 18288 h 18288"/>
              <a:gd name="connsiteX22" fmla="*/ 2386584 w 8229600"/>
              <a:gd name="connsiteY22" fmla="*/ 18288 h 18288"/>
              <a:gd name="connsiteX23" fmla="*/ 1947672 w 8229600"/>
              <a:gd name="connsiteY23" fmla="*/ 18288 h 18288"/>
              <a:gd name="connsiteX24" fmla="*/ 1261872 w 8229600"/>
              <a:gd name="connsiteY24" fmla="*/ 18288 h 18288"/>
              <a:gd name="connsiteX25" fmla="*/ 822960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8CE10394-B8E0-A709-7F56-9F2EA2DE869F}"/>
              </a:ext>
            </a:extLst>
          </p:cNvPr>
          <p:cNvSpPr>
            <a:spLocks noGrp="1"/>
          </p:cNvSpPr>
          <p:nvPr>
            <p:ph idx="1"/>
          </p:nvPr>
        </p:nvSpPr>
        <p:spPr>
          <a:xfrm>
            <a:off x="429369" y="2178606"/>
            <a:ext cx="5477574" cy="4345444"/>
          </a:xfrm>
        </p:spPr>
        <p:txBody>
          <a:bodyPr anchor="t">
            <a:normAutofit/>
          </a:bodyPr>
          <a:lstStyle/>
          <a:p>
            <a:pPr marL="0" indent="0" algn="just">
              <a:buNone/>
            </a:pPr>
            <a:r>
              <a:rPr lang="pt-BR" sz="1900" dirty="0">
                <a:latin typeface="Arial" panose="020B0604020202020204" pitchFamily="34" charset="0"/>
                <a:cs typeface="Arial" panose="020B0604020202020204" pitchFamily="34" charset="0"/>
              </a:rPr>
              <a:t>Olá professor, </a:t>
            </a:r>
          </a:p>
          <a:p>
            <a:pPr marL="0" indent="0" algn="just">
              <a:buNone/>
            </a:pPr>
            <a:r>
              <a:rPr lang="pt-BR" sz="1900" dirty="0">
                <a:latin typeface="Arial" panose="020B0604020202020204" pitchFamily="34" charset="0"/>
                <a:cs typeface="Arial" panose="020B0604020202020204" pitchFamily="34" charset="0"/>
              </a:rPr>
              <a:t>Estamos vivenciando um momento bastante crítico em relação a quantidade e qualidade das águas. Para tanto, preparamos esse material para que você possa atuar na transformação de valores e contribuir para o uso sustentável das águas.</a:t>
            </a:r>
          </a:p>
          <a:p>
            <a:pPr marL="0" indent="0" algn="just">
              <a:buNone/>
            </a:pPr>
            <a:r>
              <a:rPr lang="pt-BR" sz="1900" dirty="0">
                <a:latin typeface="Arial" panose="020B0604020202020204" pitchFamily="34" charset="0"/>
                <a:cs typeface="Arial" panose="020B0604020202020204" pitchFamily="34" charset="0"/>
              </a:rPr>
              <a:t>O conteúdo apresentado tem como objetivo trazer informações sobre a Bacia Hidrográfica dos rios Piracicaba, Capivari e Jundiaí (Bacias PCJ), abordando a sustentabilidade das águas com o fomento no período de estiagem.</a:t>
            </a:r>
          </a:p>
        </p:txBody>
      </p:sp>
      <p:pic>
        <p:nvPicPr>
          <p:cNvPr id="5" name="Imagem 4">
            <a:extLst>
              <a:ext uri="{FF2B5EF4-FFF2-40B4-BE49-F238E27FC236}">
                <a16:creationId xmlns:a16="http://schemas.microsoft.com/office/drawing/2014/main" id="{1728C49F-FE17-C9D9-D092-D21CA6C88127}"/>
              </a:ext>
            </a:extLst>
          </p:cNvPr>
          <p:cNvPicPr>
            <a:picLocks noChangeAspect="1"/>
          </p:cNvPicPr>
          <p:nvPr/>
        </p:nvPicPr>
        <p:blipFill rotWithShape="1">
          <a:blip r:embed="rId2"/>
          <a:srcRect l="17959" r="7745" b="1"/>
          <a:stretch/>
        </p:blipFill>
        <p:spPr>
          <a:xfrm>
            <a:off x="6228184" y="2112775"/>
            <a:ext cx="2486447" cy="3446027"/>
          </a:xfrm>
          <a:prstGeom prst="rect">
            <a:avLst/>
          </a:prstGeom>
        </p:spPr>
      </p:pic>
      <p:sp>
        <p:nvSpPr>
          <p:cNvPr id="23" name="Espaço Reservado para Conteúdo 2">
            <a:extLst>
              <a:ext uri="{FF2B5EF4-FFF2-40B4-BE49-F238E27FC236}">
                <a16:creationId xmlns:a16="http://schemas.microsoft.com/office/drawing/2014/main" id="{B032BA8A-A36D-4CA0-555F-ECEA50F2E975}"/>
              </a:ext>
            </a:extLst>
          </p:cNvPr>
          <p:cNvSpPr txBox="1">
            <a:spLocks/>
          </p:cNvSpPr>
          <p:nvPr/>
        </p:nvSpPr>
        <p:spPr>
          <a:xfrm>
            <a:off x="6228184" y="5445224"/>
            <a:ext cx="2592288" cy="382347"/>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pt-BR" sz="1100" dirty="0">
                <a:latin typeface="Arial"/>
                <a:cs typeface="Arial"/>
              </a:rPr>
              <a:t>Fonte: </a:t>
            </a:r>
            <a:r>
              <a:rPr lang="pt-BR" sz="1100" dirty="0">
                <a:latin typeface="Arial"/>
                <a:cs typeface="Arial"/>
                <a:hlinkClick r:id="rId3"/>
              </a:rPr>
              <a:t>Prefeitura Municipal de Bauru</a:t>
            </a:r>
            <a:r>
              <a:rPr lang="pt-BR" sz="1100" dirty="0">
                <a:latin typeface="Arial"/>
                <a:cs typeface="Arial"/>
              </a:rPr>
              <a:t>.</a:t>
            </a:r>
          </a:p>
          <a:p>
            <a:endParaRPr lang="pt-BR" sz="1900" dirty="0"/>
          </a:p>
        </p:txBody>
      </p:sp>
      <p:pic>
        <p:nvPicPr>
          <p:cNvPr id="8" name="Imagem 7" descr="Logotipo, nome da empresa&#10;&#10;Descrição gerada automaticamente">
            <a:extLst>
              <a:ext uri="{FF2B5EF4-FFF2-40B4-BE49-F238E27FC236}">
                <a16:creationId xmlns:a16="http://schemas.microsoft.com/office/drawing/2014/main" id="{0A225913-EA29-F471-5E41-53634CE83F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330420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3" descr="Mapa&#10;&#10;Descrição gerada automaticamente">
            <a:extLst>
              <a:ext uri="{FF2B5EF4-FFF2-40B4-BE49-F238E27FC236}">
                <a16:creationId xmlns:a16="http://schemas.microsoft.com/office/drawing/2014/main" id="{1DD2F069-4100-977C-1A74-454665579F73}"/>
              </a:ext>
            </a:extLst>
          </p:cNvPr>
          <p:cNvPicPr>
            <a:picLocks noGrp="1" noChangeAspect="1"/>
          </p:cNvPicPr>
          <p:nvPr>
            <p:ph idx="1"/>
          </p:nvPr>
        </p:nvPicPr>
        <p:blipFill>
          <a:blip r:embed="rId2"/>
          <a:stretch>
            <a:fillRect/>
          </a:stretch>
        </p:blipFill>
        <p:spPr>
          <a:xfrm>
            <a:off x="4227109" y="1905000"/>
            <a:ext cx="4804583" cy="3811588"/>
          </a:xfrm>
        </p:spPr>
      </p:pic>
      <p:sp>
        <p:nvSpPr>
          <p:cNvPr id="5" name="Rectangle 2">
            <a:extLst>
              <a:ext uri="{FF2B5EF4-FFF2-40B4-BE49-F238E27FC236}">
                <a16:creationId xmlns:a16="http://schemas.microsoft.com/office/drawing/2014/main" id="{4C0D9099-E99C-ADDD-58AA-1405E5A53C63}"/>
              </a:ext>
            </a:extLst>
          </p:cNvPr>
          <p:cNvSpPr txBox="1">
            <a:spLocks noChangeArrowheads="1"/>
          </p:cNvSpPr>
          <p:nvPr/>
        </p:nvSpPr>
        <p:spPr>
          <a:xfrm>
            <a:off x="547535" y="333062"/>
            <a:ext cx="8229600" cy="1143000"/>
          </a:xfrm>
          <a:prstGeom prst="rect">
            <a:avLst/>
          </a:prstGeom>
        </p:spPr>
        <p:txBody>
          <a:bodyPr lIns="91440" tIns="45720" rIns="91440" bIns="45720" anchor="t">
            <a:normAutofit/>
          </a:bodyPr>
          <a:lstStyle/>
          <a:p>
            <a:pPr algn="ctr">
              <a:spcBef>
                <a:spcPct val="0"/>
              </a:spcBef>
              <a:defRPr/>
            </a:pPr>
            <a:r>
              <a:rPr lang="pt-BR" sz="4400" b="1" dirty="0">
                <a:solidFill>
                  <a:srgbClr val="1B416F"/>
                </a:solidFill>
                <a:effectLst>
                  <a:outerShdw blurRad="38100" dist="38100" dir="2700000" algn="tl">
                    <a:srgbClr val="000000">
                      <a:alpha val="43137"/>
                    </a:srgbClr>
                  </a:outerShdw>
                </a:effectLst>
                <a:highlight>
                  <a:srgbClr val="BCCFE6"/>
                </a:highlight>
                <a:latin typeface="Arial"/>
                <a:cs typeface="Arial"/>
              </a:rPr>
              <a:t>A estiagem em </a:t>
            </a:r>
            <a:r>
              <a:rPr kumimoji="0" lang="pt-BR" sz="4400" b="1" i="0" u="none" strike="noStrike" kern="1200" cap="none" spc="0" normalizeH="0" baseline="0" noProof="0" dirty="0">
                <a:ln>
                  <a:noFill/>
                </a:ln>
                <a:solidFill>
                  <a:srgbClr val="1B416F"/>
                </a:solidFill>
                <a:effectLst>
                  <a:outerShdw blurRad="38100" dist="38100" dir="2700000" algn="tl">
                    <a:srgbClr val="000000">
                      <a:alpha val="43137"/>
                    </a:srgbClr>
                  </a:outerShdw>
                </a:effectLst>
                <a:highlight>
                  <a:srgbClr val="BCCFE6"/>
                </a:highlight>
                <a:uLnTx/>
                <a:uFillTx/>
                <a:latin typeface="Arial"/>
                <a:cs typeface="Arial"/>
              </a:rPr>
              <a:t>2014/15</a:t>
            </a:r>
          </a:p>
        </p:txBody>
      </p:sp>
      <p:sp>
        <p:nvSpPr>
          <p:cNvPr id="4" name="CaixaDeTexto 3">
            <a:extLst>
              <a:ext uri="{FF2B5EF4-FFF2-40B4-BE49-F238E27FC236}">
                <a16:creationId xmlns:a16="http://schemas.microsoft.com/office/drawing/2014/main" id="{F73F0350-1FF6-9A42-81B6-DA3186F07643}"/>
              </a:ext>
            </a:extLst>
          </p:cNvPr>
          <p:cNvSpPr txBox="1"/>
          <p:nvPr/>
        </p:nvSpPr>
        <p:spPr>
          <a:xfrm>
            <a:off x="4362450" y="5610225"/>
            <a:ext cx="441007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rial"/>
                <a:cs typeface="Arial"/>
              </a:rPr>
              <a:t>Fonte: </a:t>
            </a:r>
            <a:r>
              <a:rPr lang="en-US" sz="1100" b="1" dirty="0" err="1">
                <a:latin typeface="Arial"/>
                <a:cs typeface="Arial"/>
              </a:rPr>
              <a:t>Elaborado</a:t>
            </a:r>
            <a:r>
              <a:rPr lang="en-US" sz="1100" b="1" dirty="0">
                <a:latin typeface="Arial"/>
                <a:cs typeface="Arial"/>
              </a:rPr>
              <a:t> a </a:t>
            </a:r>
            <a:r>
              <a:rPr lang="en-US" sz="1100" b="1" dirty="0" err="1">
                <a:latin typeface="Arial"/>
                <a:cs typeface="Arial"/>
              </a:rPr>
              <a:t>partir</a:t>
            </a:r>
            <a:r>
              <a:rPr lang="en-US" sz="1100" b="1" dirty="0">
                <a:latin typeface="Arial"/>
                <a:cs typeface="Arial"/>
              </a:rPr>
              <a:t> de dados </a:t>
            </a:r>
            <a:r>
              <a:rPr lang="en-US" sz="1100" b="1" dirty="0" err="1">
                <a:latin typeface="Arial"/>
                <a:cs typeface="Arial"/>
              </a:rPr>
              <a:t>disponibilizados</a:t>
            </a:r>
            <a:r>
              <a:rPr lang="en-US" sz="1100" b="1" dirty="0">
                <a:latin typeface="Arial"/>
                <a:cs typeface="Arial"/>
              </a:rPr>
              <a:t> pela Sala de </a:t>
            </a:r>
            <a:r>
              <a:rPr lang="en-US" sz="1100" b="1" dirty="0" err="1">
                <a:latin typeface="Arial"/>
                <a:cs typeface="Arial"/>
              </a:rPr>
              <a:t>Situação</a:t>
            </a:r>
            <a:r>
              <a:rPr lang="en-US" sz="1100" b="1" dirty="0">
                <a:latin typeface="Arial"/>
                <a:cs typeface="Arial"/>
              </a:rPr>
              <a:t> PCJ (2015).</a:t>
            </a:r>
          </a:p>
        </p:txBody>
      </p:sp>
      <p:pic>
        <p:nvPicPr>
          <p:cNvPr id="3" name="Imagem 5" descr="Mapa&#10;&#10;Descrição gerada automaticamente">
            <a:extLst>
              <a:ext uri="{FF2B5EF4-FFF2-40B4-BE49-F238E27FC236}">
                <a16:creationId xmlns:a16="http://schemas.microsoft.com/office/drawing/2014/main" id="{ED8D3233-0116-3E5A-BC52-955A1B50E7BC}"/>
              </a:ext>
            </a:extLst>
          </p:cNvPr>
          <p:cNvPicPr>
            <a:picLocks noChangeAspect="1"/>
          </p:cNvPicPr>
          <p:nvPr/>
        </p:nvPicPr>
        <p:blipFill rotWithShape="1">
          <a:blip r:embed="rId3"/>
          <a:srcRect l="3359" t="1807" r="-258" b="6529"/>
          <a:stretch/>
        </p:blipFill>
        <p:spPr>
          <a:xfrm>
            <a:off x="698740" y="1801790"/>
            <a:ext cx="3236387" cy="3939530"/>
          </a:xfrm>
          <a:prstGeom prst="rect">
            <a:avLst/>
          </a:prstGeom>
          <a:ln w="28575">
            <a:solidFill>
              <a:schemeClr val="tx1"/>
            </a:solidFill>
          </a:ln>
        </p:spPr>
      </p:pic>
      <p:sp>
        <p:nvSpPr>
          <p:cNvPr id="6" name="CaixaDeTexto 5">
            <a:extLst>
              <a:ext uri="{FF2B5EF4-FFF2-40B4-BE49-F238E27FC236}">
                <a16:creationId xmlns:a16="http://schemas.microsoft.com/office/drawing/2014/main" id="{708B1141-A164-C88A-BB84-D47C61827CAD}"/>
              </a:ext>
            </a:extLst>
          </p:cNvPr>
          <p:cNvSpPr txBox="1"/>
          <p:nvPr/>
        </p:nvSpPr>
        <p:spPr>
          <a:xfrm>
            <a:off x="627212" y="5825884"/>
            <a:ext cx="33058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dirty="0">
                <a:latin typeface="Arial"/>
                <a:cs typeface="Arial"/>
              </a:rPr>
              <a:t>Fonte: </a:t>
            </a:r>
            <a:r>
              <a:rPr lang="en-US" sz="1100" b="1">
                <a:latin typeface="Arial"/>
                <a:cs typeface="Arial"/>
              </a:rPr>
              <a:t>INFOCLIMA, Ano 21, </a:t>
            </a:r>
            <a:r>
              <a:rPr lang="en-US" sz="1100" b="1" err="1">
                <a:latin typeface="Arial"/>
                <a:cs typeface="Arial"/>
              </a:rPr>
              <a:t>Número</a:t>
            </a:r>
            <a:r>
              <a:rPr lang="en-US" sz="1100" b="1">
                <a:latin typeface="Arial"/>
                <a:cs typeface="Arial"/>
              </a:rPr>
              <a:t> 05 – MCT/INPE/</a:t>
            </a:r>
            <a:r>
              <a:rPr lang="en-US" sz="1100" b="1" dirty="0">
                <a:latin typeface="Arial"/>
                <a:cs typeface="Arial"/>
              </a:rPr>
              <a:t>CPTEC.</a:t>
            </a:r>
          </a:p>
        </p:txBody>
      </p:sp>
    </p:spTree>
    <p:extLst>
      <p:ext uri="{BB962C8B-B14F-4D97-AF65-F5344CB8AC3E}">
        <p14:creationId xmlns:p14="http://schemas.microsoft.com/office/powerpoint/2010/main" val="4270456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00378" y="980728"/>
            <a:ext cx="8548086" cy="2952328"/>
          </a:xfrm>
        </p:spPr>
        <p:txBody>
          <a:bodyPr>
            <a:normAutofit/>
          </a:bodyPr>
          <a:lstStyle/>
          <a:p>
            <a:pPr algn="just">
              <a:buNone/>
            </a:pPr>
            <a:r>
              <a:rPr lang="pt-BR" sz="1800" dirty="0">
                <a:latin typeface="Arial" panose="020B0604020202020204" pitchFamily="34" charset="0"/>
              </a:rPr>
              <a:t>      </a:t>
            </a:r>
          </a:p>
          <a:p>
            <a:pPr algn="just">
              <a:buNone/>
            </a:pPr>
            <a:r>
              <a:rPr lang="pt-BR" sz="1800" b="1" dirty="0">
                <a:solidFill>
                  <a:srgbClr val="1B416F"/>
                </a:solidFill>
                <a:latin typeface="Arial" panose="020B0604020202020204" pitchFamily="34" charset="0"/>
              </a:rPr>
              <a:t>     Em 2021 tivemos uma situação tão preocupante quanto a de 2015. As previsões meteorológicas apontaram chuvas abaixo da média histórica, como já vem ocorrendo desde o segundo semestre de 2020.</a:t>
            </a:r>
            <a:endParaRPr lang="pt-BR" sz="1800" b="1" dirty="0">
              <a:solidFill>
                <a:srgbClr val="1B416F"/>
              </a:solidFill>
            </a:endParaRPr>
          </a:p>
        </p:txBody>
      </p:sp>
      <p:sp>
        <p:nvSpPr>
          <p:cNvPr id="7" name="Rectangle 2"/>
          <p:cNvSpPr txBox="1">
            <a:spLocks noChangeArrowheads="1"/>
          </p:cNvSpPr>
          <p:nvPr/>
        </p:nvSpPr>
        <p:spPr>
          <a:xfrm>
            <a:off x="571472" y="214290"/>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pt-BR" sz="4400" b="1" i="0" u="none" strike="noStrike" kern="1200" cap="none" spc="0" normalizeH="0" baseline="0" noProof="0" dirty="0">
              <a:ln>
                <a:noFill/>
              </a:ln>
              <a:solidFill>
                <a:schemeClr val="accent1"/>
              </a:solidFill>
              <a:effectLst/>
              <a:uLnTx/>
              <a:uFillTx/>
              <a:latin typeface="Arial" panose="020B0604020202020204" pitchFamily="34" charset="0"/>
            </a:endParaRPr>
          </a:p>
        </p:txBody>
      </p:sp>
      <p:sp>
        <p:nvSpPr>
          <p:cNvPr id="2" name="Retângulo 1"/>
          <p:cNvSpPr/>
          <p:nvPr/>
        </p:nvSpPr>
        <p:spPr>
          <a:xfrm>
            <a:off x="971600" y="216142"/>
            <a:ext cx="6696744" cy="769441"/>
          </a:xfrm>
          <a:prstGeom prst="rect">
            <a:avLst/>
          </a:prstGeom>
        </p:spPr>
        <p:txBody>
          <a:bodyPr wrap="square">
            <a:spAutoFit/>
          </a:bodyPr>
          <a:lstStyle/>
          <a:p>
            <a:pPr algn="ctr">
              <a:spcBef>
                <a:spcPct val="0"/>
              </a:spcBef>
              <a:defRPr/>
            </a:pPr>
            <a:r>
              <a:rPr lang="pt-BR" sz="44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 estiagem em 2021</a:t>
            </a:r>
          </a:p>
        </p:txBody>
      </p:sp>
      <p:pic>
        <p:nvPicPr>
          <p:cNvPr id="26626" name="Picture 2">
            <a:extLst>
              <a:ext uri="{FF2B5EF4-FFF2-40B4-BE49-F238E27FC236}">
                <a16:creationId xmlns:a16="http://schemas.microsoft.com/office/drawing/2014/main" id="{868E6C2B-7AA9-1D03-61C0-3367F421E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389902"/>
            <a:ext cx="7100905" cy="3661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Espaço Reservado para Conteúdo 2">
            <a:extLst>
              <a:ext uri="{FF2B5EF4-FFF2-40B4-BE49-F238E27FC236}">
                <a16:creationId xmlns:a16="http://schemas.microsoft.com/office/drawing/2014/main" id="{40727303-262E-CD41-EE58-190236109AEA}"/>
              </a:ext>
            </a:extLst>
          </p:cNvPr>
          <p:cNvSpPr txBox="1">
            <a:spLocks/>
          </p:cNvSpPr>
          <p:nvPr/>
        </p:nvSpPr>
        <p:spPr>
          <a:xfrm>
            <a:off x="810097" y="6051306"/>
            <a:ext cx="7752350" cy="202484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buFont typeface="Arial" pitchFamily="34" charset="0"/>
              <a:buNone/>
            </a:pPr>
            <a:r>
              <a:rPr lang="pt-BR" sz="1300" dirty="0">
                <a:latin typeface="Arial" panose="020B0604020202020204" pitchFamily="34" charset="0"/>
              </a:rPr>
              <a:t>      </a:t>
            </a:r>
          </a:p>
          <a:p>
            <a:pPr algn="just">
              <a:buFont typeface="Arial" pitchFamily="34" charset="0"/>
              <a:buNone/>
            </a:pPr>
            <a:r>
              <a:rPr lang="pt-BR" sz="1300" dirty="0">
                <a:latin typeface="Arial" panose="020B0604020202020204" pitchFamily="34" charset="0"/>
              </a:rPr>
              <a:t>     Imagem do Rio Piracicaba de José Pedro Martins (</a:t>
            </a:r>
            <a:r>
              <a:rPr lang="pt-BR" sz="1300" dirty="0">
                <a:latin typeface="Arial" panose="020B0604020202020204" pitchFamily="34" charset="0"/>
                <a:hlinkClick r:id="rId3"/>
              </a:rPr>
              <a:t>https://agenciasn.com.br/arquivos/4390</a:t>
            </a:r>
            <a:r>
              <a:rPr lang="pt-BR" sz="1300" dirty="0">
                <a:latin typeface="Arial" panose="020B0604020202020204" pitchFamily="34" charset="0"/>
              </a:rPr>
              <a:t>)</a:t>
            </a:r>
          </a:p>
          <a:p>
            <a:pPr algn="just">
              <a:buFont typeface="Arial" pitchFamily="34" charset="0"/>
              <a:buNone/>
            </a:pPr>
            <a:endParaRPr lang="pt-BR" sz="1300" dirty="0">
              <a:solidFill>
                <a:srgbClr val="FF0000"/>
              </a:solidFill>
            </a:endParaRPr>
          </a:p>
        </p:txBody>
      </p:sp>
      <p:pic>
        <p:nvPicPr>
          <p:cNvPr id="8" name="Imagem 7" descr="Logotipo, nome da empresa&#10;&#10;Descrição gerada automaticamente">
            <a:extLst>
              <a:ext uri="{FF2B5EF4-FFF2-40B4-BE49-F238E27FC236}">
                <a16:creationId xmlns:a16="http://schemas.microsoft.com/office/drawing/2014/main" id="{89377EDE-A3B4-5880-5BEC-08F523C17D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1389204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596" y="214290"/>
            <a:ext cx="8229600" cy="1143000"/>
          </a:xfrm>
        </p:spPr>
        <p:txBody>
          <a:bodyPr>
            <a:normAutofit/>
          </a:bodyPr>
          <a:lstStyle/>
          <a:p>
            <a:r>
              <a:rPr lang="pt-BR"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 estiagem em 2021</a:t>
            </a:r>
          </a:p>
        </p:txBody>
      </p:sp>
      <p:sp>
        <p:nvSpPr>
          <p:cNvPr id="6" name="CaixaDeTexto 5"/>
          <p:cNvSpPr txBox="1"/>
          <p:nvPr/>
        </p:nvSpPr>
        <p:spPr>
          <a:xfrm>
            <a:off x="-6912" y="5715975"/>
            <a:ext cx="9157823" cy="276999"/>
          </a:xfrm>
          <a:prstGeom prst="rect">
            <a:avLst/>
          </a:prstGeom>
          <a:noFill/>
        </p:spPr>
        <p:txBody>
          <a:bodyPr wrap="square" rtlCol="0">
            <a:spAutoFit/>
          </a:bodyPr>
          <a:lstStyle/>
          <a:p>
            <a:pPr algn="ctr"/>
            <a:r>
              <a:rPr lang="pt-BR" sz="1200" b="1" dirty="0">
                <a:latin typeface="Arial" panose="020B0604020202020204" pitchFamily="34" charset="0"/>
              </a:rPr>
              <a:t>Fonte: Dados da </a:t>
            </a:r>
            <a:r>
              <a:rPr lang="pt-BR" sz="1200" b="1" dirty="0">
                <a:latin typeface="Arial" panose="020B0604020202020204" pitchFamily="34" charset="0"/>
                <a:hlinkClick r:id="rId3"/>
              </a:rPr>
              <a:t>Sala de Situação PCJ </a:t>
            </a:r>
            <a:r>
              <a:rPr lang="pt-BR" sz="1200" b="1" dirty="0">
                <a:latin typeface="Arial" panose="020B0604020202020204" pitchFamily="34" charset="0"/>
              </a:rPr>
              <a:t>referentes ao período de estiagem 2021 (meses de junho a novembro).</a:t>
            </a:r>
            <a:endParaRPr lang="pt-BR" sz="2400" b="1" dirty="0">
              <a:solidFill>
                <a:schemeClr val="accent1"/>
              </a:solidFill>
              <a:latin typeface="Arial" panose="020B0604020202020204" pitchFamily="34" charset="0"/>
            </a:endParaRPr>
          </a:p>
        </p:txBody>
      </p:sp>
      <p:sp>
        <p:nvSpPr>
          <p:cNvPr id="10" name="CaixaDeTexto 9"/>
          <p:cNvSpPr txBox="1"/>
          <p:nvPr/>
        </p:nvSpPr>
        <p:spPr>
          <a:xfrm rot="16200000">
            <a:off x="640810" y="2895694"/>
            <a:ext cx="1359594" cy="553998"/>
          </a:xfrm>
          <a:prstGeom prst="rect">
            <a:avLst/>
          </a:prstGeom>
          <a:noFill/>
        </p:spPr>
        <p:txBody>
          <a:bodyPr wrap="square" rtlCol="0">
            <a:spAutoFit/>
          </a:bodyPr>
          <a:lstStyle/>
          <a:p>
            <a:pPr algn="ctr"/>
            <a:r>
              <a:rPr lang="pt-BR" b="1" dirty="0"/>
              <a:t>Precipitação</a:t>
            </a:r>
            <a:endParaRPr lang="pt-BR" sz="1200" b="1" dirty="0"/>
          </a:p>
          <a:p>
            <a:pPr algn="ctr"/>
            <a:r>
              <a:rPr lang="pt-BR" sz="1200" dirty="0"/>
              <a:t>(</a:t>
            </a:r>
            <a:r>
              <a:rPr lang="pt-BR" sz="1197" dirty="0">
                <a:latin typeface="Arial" panose="020B0604020202020204" pitchFamily="34" charset="0"/>
              </a:rPr>
              <a:t>mm</a:t>
            </a:r>
            <a:r>
              <a:rPr lang="pt-BR" sz="1200" dirty="0"/>
              <a:t>)</a:t>
            </a:r>
          </a:p>
        </p:txBody>
      </p:sp>
      <p:graphicFrame>
        <p:nvGraphicFramePr>
          <p:cNvPr id="8" name="Gráfico 7">
            <a:extLst>
              <a:ext uri="{FF2B5EF4-FFF2-40B4-BE49-F238E27FC236}">
                <a16:creationId xmlns:a16="http://schemas.microsoft.com/office/drawing/2014/main" id="{9EFD9215-8674-40D8-AA50-AD088E65710C}"/>
              </a:ext>
            </a:extLst>
          </p:cNvPr>
          <p:cNvGraphicFramePr>
            <a:graphicFrameLocks/>
          </p:cNvGraphicFramePr>
          <p:nvPr>
            <p:extLst>
              <p:ext uri="{D42A27DB-BD31-4B8C-83A1-F6EECF244321}">
                <p14:modId xmlns:p14="http://schemas.microsoft.com/office/powerpoint/2010/main" val="817286152"/>
              </p:ext>
            </p:extLst>
          </p:nvPr>
        </p:nvGraphicFramePr>
        <p:xfrm>
          <a:off x="1691680" y="1844824"/>
          <a:ext cx="5930580" cy="3522117"/>
        </p:xfrm>
        <a:graphic>
          <a:graphicData uri="http://schemas.openxmlformats.org/drawingml/2006/chart">
            <c:chart xmlns:c="http://schemas.openxmlformats.org/drawingml/2006/chart" xmlns:r="http://schemas.openxmlformats.org/officeDocument/2006/relationships" r:id="rId4"/>
          </a:graphicData>
        </a:graphic>
      </p:graphicFrame>
      <p:pic>
        <p:nvPicPr>
          <p:cNvPr id="7" name="Imagem 6" descr="Logotipo, nome da empresa&#10;&#10;Descrição gerada automaticamente">
            <a:extLst>
              <a:ext uri="{FF2B5EF4-FFF2-40B4-BE49-F238E27FC236}">
                <a16:creationId xmlns:a16="http://schemas.microsoft.com/office/drawing/2014/main" id="{A187560C-1B65-8C59-2CBB-357F3DAD84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48942" y="6113519"/>
            <a:ext cx="8535893" cy="523220"/>
          </a:xfrm>
          <a:prstGeom prst="rect">
            <a:avLst/>
          </a:prstGeom>
          <a:noFill/>
        </p:spPr>
        <p:txBody>
          <a:bodyPr wrap="square" rtlCol="0">
            <a:spAutoFit/>
          </a:bodyPr>
          <a:lstStyle/>
          <a:p>
            <a:pPr algn="ctr"/>
            <a:r>
              <a:rPr lang="pt-BR" sz="1400" b="1" dirty="0">
                <a:latin typeface="Arial" panose="020B0604020202020204" pitchFamily="34" charset="0"/>
              </a:rPr>
              <a:t>Fonte: Dados da </a:t>
            </a:r>
            <a:r>
              <a:rPr lang="pt-BR" sz="1400" b="1" dirty="0">
                <a:latin typeface="Arial" panose="020B0604020202020204" pitchFamily="34" charset="0"/>
                <a:hlinkClick r:id="rId3"/>
              </a:rPr>
              <a:t>Sala de Situação PCJ </a:t>
            </a:r>
            <a:r>
              <a:rPr lang="pt-BR" sz="1400" b="1" dirty="0">
                <a:latin typeface="Arial" panose="020B0604020202020204" pitchFamily="34" charset="0"/>
              </a:rPr>
              <a:t>referentes ao período de estiagem 2021 (meses de junho a novembro).</a:t>
            </a:r>
            <a:endParaRPr lang="pt-BR" sz="1400" b="1" dirty="0">
              <a:solidFill>
                <a:schemeClr val="accent1"/>
              </a:solidFill>
              <a:latin typeface="Arial" panose="020B0604020202020204" pitchFamily="34" charset="0"/>
            </a:endParaRPr>
          </a:p>
        </p:txBody>
      </p:sp>
      <p:graphicFrame>
        <p:nvGraphicFramePr>
          <p:cNvPr id="14" name="Tabela 3">
            <a:extLst>
              <a:ext uri="{FF2B5EF4-FFF2-40B4-BE49-F238E27FC236}">
                <a16:creationId xmlns:a16="http://schemas.microsoft.com/office/drawing/2014/main" id="{CE21677D-0634-4DFD-9CF3-BCA28B0AA304}"/>
              </a:ext>
            </a:extLst>
          </p:cNvPr>
          <p:cNvGraphicFramePr>
            <a:graphicFrameLocks noGrp="1"/>
          </p:cNvGraphicFramePr>
          <p:nvPr>
            <p:extLst>
              <p:ext uri="{D42A27DB-BD31-4B8C-83A1-F6EECF244321}">
                <p14:modId xmlns:p14="http://schemas.microsoft.com/office/powerpoint/2010/main" val="36634122"/>
              </p:ext>
            </p:extLst>
          </p:nvPr>
        </p:nvGraphicFramePr>
        <p:xfrm>
          <a:off x="1167024" y="2132047"/>
          <a:ext cx="6499727" cy="2652808"/>
        </p:xfrm>
        <a:graphic>
          <a:graphicData uri="http://schemas.openxmlformats.org/drawingml/2006/table">
            <a:tbl>
              <a:tblPr firstRow="1" bandRow="1">
                <a:tableStyleId>{5C22544A-7EE6-4342-B048-85BDC9FD1C3A}</a:tableStyleId>
              </a:tblPr>
              <a:tblGrid>
                <a:gridCol w="3039981">
                  <a:extLst>
                    <a:ext uri="{9D8B030D-6E8A-4147-A177-3AD203B41FA5}">
                      <a16:colId xmlns:a16="http://schemas.microsoft.com/office/drawing/2014/main" val="1261120812"/>
                    </a:ext>
                  </a:extLst>
                </a:gridCol>
                <a:gridCol w="1729873">
                  <a:extLst>
                    <a:ext uri="{9D8B030D-6E8A-4147-A177-3AD203B41FA5}">
                      <a16:colId xmlns:a16="http://schemas.microsoft.com/office/drawing/2014/main" val="3770671805"/>
                    </a:ext>
                  </a:extLst>
                </a:gridCol>
                <a:gridCol w="1729873">
                  <a:extLst>
                    <a:ext uri="{9D8B030D-6E8A-4147-A177-3AD203B41FA5}">
                      <a16:colId xmlns:a16="http://schemas.microsoft.com/office/drawing/2014/main" val="683531325"/>
                    </a:ext>
                  </a:extLst>
                </a:gridCol>
              </a:tblGrid>
              <a:tr h="864905">
                <a:tc>
                  <a:txBody>
                    <a:bodyPr/>
                    <a:lstStyle/>
                    <a:p>
                      <a:pPr algn="ctr"/>
                      <a:r>
                        <a:rPr lang="pt-BR" b="1" dirty="0">
                          <a:latin typeface="Arial" panose="020B0604020202020204" pitchFamily="34" charset="0"/>
                        </a:rPr>
                        <a:t> </a:t>
                      </a:r>
                    </a:p>
                  </a:txBody>
                  <a:tcPr/>
                </a:tc>
                <a:tc>
                  <a:txBody>
                    <a:bodyPr/>
                    <a:lstStyle/>
                    <a:p>
                      <a:pPr algn="ctr"/>
                      <a:r>
                        <a:rPr lang="pt-BR" b="1" dirty="0">
                          <a:latin typeface="Arial" panose="020B0604020202020204" pitchFamily="34" charset="0"/>
                        </a:rPr>
                        <a:t>Média Histórica**</a:t>
                      </a:r>
                    </a:p>
                  </a:txBody>
                  <a:tcPr/>
                </a:tc>
                <a:tc>
                  <a:txBody>
                    <a:bodyPr/>
                    <a:lstStyle/>
                    <a:p>
                      <a:pPr algn="ctr"/>
                      <a:r>
                        <a:rPr lang="pt-BR" b="1" dirty="0">
                          <a:latin typeface="Arial" panose="020B0604020202020204" pitchFamily="34" charset="0"/>
                        </a:rPr>
                        <a:t>Registrado em 2021***</a:t>
                      </a:r>
                    </a:p>
                  </a:txBody>
                  <a:tcPr/>
                </a:tc>
                <a:extLst>
                  <a:ext uri="{0D108BD9-81ED-4DB2-BD59-A6C34878D82A}">
                    <a16:rowId xmlns:a16="http://schemas.microsoft.com/office/drawing/2014/main" val="1732727207"/>
                  </a:ext>
                </a:extLst>
              </a:tr>
              <a:tr h="504347">
                <a:tc>
                  <a:txBody>
                    <a:bodyPr/>
                    <a:lstStyle/>
                    <a:p>
                      <a:r>
                        <a:rPr lang="pt-BR" b="1">
                          <a:latin typeface="Arial" panose="020B0604020202020204" pitchFamily="34" charset="0"/>
                        </a:rPr>
                        <a:t>Rio Piracicaba (Piracicaba)</a:t>
                      </a:r>
                      <a:endParaRPr lang="pt-BR" b="1" dirty="0">
                        <a:latin typeface="Arial" panose="020B0604020202020204" pitchFamily="34" charset="0"/>
                      </a:endParaRPr>
                    </a:p>
                  </a:txBody>
                  <a:tcPr/>
                </a:tc>
                <a:tc>
                  <a:txBody>
                    <a:bodyPr/>
                    <a:lstStyle/>
                    <a:p>
                      <a:pPr algn="ctr"/>
                      <a:r>
                        <a:rPr lang="pt-BR" b="1" dirty="0">
                          <a:latin typeface="Arial" panose="020B0604020202020204" pitchFamily="34" charset="0"/>
                        </a:rPr>
                        <a:t>69,1</a:t>
                      </a:r>
                    </a:p>
                  </a:txBody>
                  <a:tcPr/>
                </a:tc>
                <a:tc>
                  <a:txBody>
                    <a:bodyPr/>
                    <a:lstStyle/>
                    <a:p>
                      <a:pPr algn="ctr"/>
                      <a:r>
                        <a:rPr lang="pt-BR" b="1" dirty="0">
                          <a:latin typeface="Arial" panose="020B0604020202020204" pitchFamily="34" charset="0"/>
                        </a:rPr>
                        <a:t>26,2</a:t>
                      </a:r>
                    </a:p>
                  </a:txBody>
                  <a:tcPr/>
                </a:tc>
                <a:extLst>
                  <a:ext uri="{0D108BD9-81ED-4DB2-BD59-A6C34878D82A}">
                    <a16:rowId xmlns:a16="http://schemas.microsoft.com/office/drawing/2014/main" val="1219106123"/>
                  </a:ext>
                </a:extLst>
              </a:tr>
              <a:tr h="643476">
                <a:tc>
                  <a:txBody>
                    <a:bodyPr/>
                    <a:lstStyle/>
                    <a:p>
                      <a:r>
                        <a:rPr lang="pt-BR" b="1">
                          <a:latin typeface="Arial" panose="020B0604020202020204" pitchFamily="34" charset="0"/>
                        </a:rPr>
                        <a:t>Rio Jaguari (Bragança Paulista)</a:t>
                      </a:r>
                      <a:endParaRPr lang="pt-BR" b="1" dirty="0">
                        <a:latin typeface="Arial" panose="020B0604020202020204" pitchFamily="34" charset="0"/>
                      </a:endParaRPr>
                    </a:p>
                  </a:txBody>
                  <a:tcPr/>
                </a:tc>
                <a:tc>
                  <a:txBody>
                    <a:bodyPr/>
                    <a:lstStyle/>
                    <a:p>
                      <a:pPr algn="ctr"/>
                      <a:r>
                        <a:rPr lang="pt-BR" b="1" dirty="0">
                          <a:latin typeface="Arial" panose="020B0604020202020204" pitchFamily="34" charset="0"/>
                        </a:rPr>
                        <a:t>7,5</a:t>
                      </a:r>
                    </a:p>
                  </a:txBody>
                  <a:tcPr/>
                </a:tc>
                <a:tc>
                  <a:txBody>
                    <a:bodyPr/>
                    <a:lstStyle/>
                    <a:p>
                      <a:pPr algn="ctr"/>
                      <a:r>
                        <a:rPr lang="pt-BR" b="1" dirty="0">
                          <a:latin typeface="Arial" panose="020B0604020202020204" pitchFamily="34" charset="0"/>
                        </a:rPr>
                        <a:t>21,69</a:t>
                      </a:r>
                    </a:p>
                  </a:txBody>
                  <a:tcPr/>
                </a:tc>
                <a:extLst>
                  <a:ext uri="{0D108BD9-81ED-4DB2-BD59-A6C34878D82A}">
                    <a16:rowId xmlns:a16="http://schemas.microsoft.com/office/drawing/2014/main" val="342362436"/>
                  </a:ext>
                </a:extLst>
              </a:tr>
              <a:tr h="504347">
                <a:tc>
                  <a:txBody>
                    <a:bodyPr/>
                    <a:lstStyle/>
                    <a:p>
                      <a:r>
                        <a:rPr lang="pt-BR" b="1">
                          <a:latin typeface="Arial" panose="020B0604020202020204" pitchFamily="34" charset="0"/>
                        </a:rPr>
                        <a:t>Rio Atibaia (Valinhos)</a:t>
                      </a:r>
                      <a:endParaRPr lang="pt-BR" b="1" dirty="0">
                        <a:latin typeface="Arial" panose="020B0604020202020204" pitchFamily="34" charset="0"/>
                      </a:endParaRPr>
                    </a:p>
                  </a:txBody>
                  <a:tcPr/>
                </a:tc>
                <a:tc>
                  <a:txBody>
                    <a:bodyPr/>
                    <a:lstStyle/>
                    <a:p>
                      <a:pPr algn="ctr"/>
                      <a:r>
                        <a:rPr lang="pt-BR" b="1" dirty="0">
                          <a:latin typeface="Arial" panose="020B0604020202020204" pitchFamily="34" charset="0"/>
                        </a:rPr>
                        <a:t>14,8</a:t>
                      </a:r>
                    </a:p>
                  </a:txBody>
                  <a:tcPr/>
                </a:tc>
                <a:tc>
                  <a:txBody>
                    <a:bodyPr/>
                    <a:lstStyle/>
                    <a:p>
                      <a:pPr algn="ctr"/>
                      <a:r>
                        <a:rPr lang="pt-BR" b="1" dirty="0">
                          <a:latin typeface="Arial" panose="020B0604020202020204" pitchFamily="34" charset="0"/>
                        </a:rPr>
                        <a:t>11,4</a:t>
                      </a:r>
                    </a:p>
                  </a:txBody>
                  <a:tcPr/>
                </a:tc>
                <a:extLst>
                  <a:ext uri="{0D108BD9-81ED-4DB2-BD59-A6C34878D82A}">
                    <a16:rowId xmlns:a16="http://schemas.microsoft.com/office/drawing/2014/main" val="1294905977"/>
                  </a:ext>
                </a:extLst>
              </a:tr>
            </a:tbl>
          </a:graphicData>
        </a:graphic>
      </p:graphicFrame>
      <p:sp>
        <p:nvSpPr>
          <p:cNvPr id="15" name="Título 1">
            <a:extLst>
              <a:ext uri="{FF2B5EF4-FFF2-40B4-BE49-F238E27FC236}">
                <a16:creationId xmlns:a16="http://schemas.microsoft.com/office/drawing/2014/main" id="{CC7A4D57-1B99-436C-8A1B-B2CE9DA8E2E2}"/>
              </a:ext>
            </a:extLst>
          </p:cNvPr>
          <p:cNvSpPr>
            <a:spLocks noGrp="1"/>
          </p:cNvSpPr>
          <p:nvPr>
            <p:ph type="title"/>
          </p:nvPr>
        </p:nvSpPr>
        <p:spPr>
          <a:xfrm>
            <a:off x="428596" y="214290"/>
            <a:ext cx="8229600" cy="1143000"/>
          </a:xfrm>
        </p:spPr>
        <p:txBody>
          <a:bodyPr>
            <a:normAutofit/>
          </a:bodyPr>
          <a:lstStyle/>
          <a:p>
            <a:r>
              <a:rPr lang="pt-BR"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 estiagem em 2021</a:t>
            </a:r>
          </a:p>
        </p:txBody>
      </p:sp>
      <p:sp>
        <p:nvSpPr>
          <p:cNvPr id="16" name="Retângulo 15">
            <a:extLst>
              <a:ext uri="{FF2B5EF4-FFF2-40B4-BE49-F238E27FC236}">
                <a16:creationId xmlns:a16="http://schemas.microsoft.com/office/drawing/2014/main" id="{02954D54-EFFB-4463-A174-162C9D0E07F6}"/>
              </a:ext>
            </a:extLst>
          </p:cNvPr>
          <p:cNvSpPr/>
          <p:nvPr/>
        </p:nvSpPr>
        <p:spPr>
          <a:xfrm>
            <a:off x="428596" y="5230779"/>
            <a:ext cx="8229600" cy="461665"/>
          </a:xfrm>
          <a:prstGeom prst="rect">
            <a:avLst/>
          </a:prstGeom>
        </p:spPr>
        <p:txBody>
          <a:bodyPr wrap="square">
            <a:spAutoFit/>
          </a:bodyPr>
          <a:lstStyle/>
          <a:p>
            <a:pPr lvl="0" algn="just">
              <a:buClr>
                <a:schemeClr val="accent1"/>
              </a:buClr>
              <a:buSzPct val="125000"/>
            </a:pPr>
            <a:r>
              <a:rPr lang="pt-BR" sz="1200" b="1" dirty="0">
                <a:solidFill>
                  <a:prstClr val="black"/>
                </a:solidFill>
                <a:latin typeface="Arial" panose="020B0604020202020204" pitchFamily="34" charset="0"/>
              </a:rPr>
              <a:t>*Metros cúbicos por segundo (cada metro cúbico equivale a 1000 litros); ** Valor da série histórica registrados no período de estiagem; *** Registro da média dos meses de junho a novembro de 2021.</a:t>
            </a:r>
          </a:p>
        </p:txBody>
      </p:sp>
      <p:sp>
        <p:nvSpPr>
          <p:cNvPr id="7" name="Retângulo 6">
            <a:extLst>
              <a:ext uri="{FF2B5EF4-FFF2-40B4-BE49-F238E27FC236}">
                <a16:creationId xmlns:a16="http://schemas.microsoft.com/office/drawing/2014/main" id="{A62096C5-A6C4-480F-9DC3-47E0B7181648}"/>
              </a:ext>
            </a:extLst>
          </p:cNvPr>
          <p:cNvSpPr/>
          <p:nvPr/>
        </p:nvSpPr>
        <p:spPr>
          <a:xfrm>
            <a:off x="2339752" y="1600747"/>
            <a:ext cx="4536504" cy="415498"/>
          </a:xfrm>
          <a:prstGeom prst="rect">
            <a:avLst/>
          </a:prstGeom>
        </p:spPr>
        <p:txBody>
          <a:bodyPr wrap="square">
            <a:spAutoFit/>
          </a:bodyPr>
          <a:lstStyle/>
          <a:p>
            <a:pPr lvl="0" algn="ctr">
              <a:buClr>
                <a:schemeClr val="accent1"/>
              </a:buClr>
              <a:buSzPct val="125000"/>
            </a:pPr>
            <a:r>
              <a:rPr lang="pt-BR" sz="2100" b="1" i="1" dirty="0">
                <a:solidFill>
                  <a:prstClr val="black"/>
                </a:solidFill>
                <a:latin typeface="Arial" panose="020B0604020202020204" pitchFamily="34" charset="0"/>
              </a:rPr>
              <a:t>Vazão (m³/s)*</a:t>
            </a:r>
          </a:p>
        </p:txBody>
      </p:sp>
      <p:pic>
        <p:nvPicPr>
          <p:cNvPr id="8" name="Imagem 7" descr="Logotipo, nome da empresa&#10;&#10;Descrição gerada automaticamente">
            <a:extLst>
              <a:ext uri="{FF2B5EF4-FFF2-40B4-BE49-F238E27FC236}">
                <a16:creationId xmlns:a16="http://schemas.microsoft.com/office/drawing/2014/main" id="{F13B0635-660B-6ED2-1CB7-FB23645105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28716495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596" y="214290"/>
            <a:ext cx="8229600" cy="1143000"/>
          </a:xfrm>
        </p:spPr>
        <p:txBody>
          <a:bodyPr>
            <a:normAutofit/>
          </a:bodyPr>
          <a:lstStyle/>
          <a:p>
            <a:r>
              <a:rPr lang="pt-BR"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 estiagem em 2022</a:t>
            </a:r>
          </a:p>
        </p:txBody>
      </p:sp>
      <p:sp>
        <p:nvSpPr>
          <p:cNvPr id="6" name="CaixaDeTexto 5"/>
          <p:cNvSpPr txBox="1"/>
          <p:nvPr/>
        </p:nvSpPr>
        <p:spPr>
          <a:xfrm>
            <a:off x="173108" y="6145159"/>
            <a:ext cx="9157823" cy="307777"/>
          </a:xfrm>
          <a:prstGeom prst="rect">
            <a:avLst/>
          </a:prstGeom>
          <a:noFill/>
        </p:spPr>
        <p:txBody>
          <a:bodyPr wrap="square" rtlCol="0">
            <a:spAutoFit/>
          </a:bodyPr>
          <a:lstStyle/>
          <a:p>
            <a:pPr algn="ctr"/>
            <a:r>
              <a:rPr lang="pt-BR" sz="1400" b="1" dirty="0">
                <a:latin typeface="Arial" panose="020B0604020202020204" pitchFamily="34" charset="0"/>
              </a:rPr>
              <a:t>Fonte: Dados da </a:t>
            </a:r>
            <a:r>
              <a:rPr lang="pt-BR" sz="1400" b="1" dirty="0">
                <a:latin typeface="Arial" panose="020B0604020202020204" pitchFamily="34" charset="0"/>
                <a:hlinkClick r:id="rId3"/>
              </a:rPr>
              <a:t>Sala de Situação PCJ </a:t>
            </a:r>
            <a:r>
              <a:rPr lang="pt-BR" sz="1400" b="1" dirty="0">
                <a:latin typeface="Arial" panose="020B0604020202020204" pitchFamily="34" charset="0"/>
              </a:rPr>
              <a:t>referentes ao mês de março de 2022.</a:t>
            </a:r>
            <a:endParaRPr lang="pt-BR" sz="2800" b="1" dirty="0">
              <a:solidFill>
                <a:schemeClr val="accent1"/>
              </a:solidFill>
              <a:latin typeface="Arial" panose="020B0604020202020204" pitchFamily="34" charset="0"/>
            </a:endParaRPr>
          </a:p>
        </p:txBody>
      </p:sp>
      <p:sp>
        <p:nvSpPr>
          <p:cNvPr id="10" name="CaixaDeTexto 9"/>
          <p:cNvSpPr txBox="1"/>
          <p:nvPr/>
        </p:nvSpPr>
        <p:spPr>
          <a:xfrm rot="16200000">
            <a:off x="518860" y="3152001"/>
            <a:ext cx="1359594" cy="553998"/>
          </a:xfrm>
          <a:prstGeom prst="rect">
            <a:avLst/>
          </a:prstGeom>
          <a:noFill/>
        </p:spPr>
        <p:txBody>
          <a:bodyPr wrap="square" rtlCol="0">
            <a:spAutoFit/>
          </a:bodyPr>
          <a:lstStyle/>
          <a:p>
            <a:pPr algn="ctr"/>
            <a:r>
              <a:rPr lang="pt-BR" b="1" dirty="0"/>
              <a:t>Precipitação</a:t>
            </a:r>
            <a:endParaRPr lang="pt-BR" sz="1200" b="1" dirty="0"/>
          </a:p>
          <a:p>
            <a:pPr algn="ctr"/>
            <a:r>
              <a:rPr lang="pt-BR" sz="1200" dirty="0"/>
              <a:t>(</a:t>
            </a:r>
            <a:r>
              <a:rPr lang="pt-BR" sz="1197" dirty="0">
                <a:latin typeface="Arial" panose="020B0604020202020204" pitchFamily="34" charset="0"/>
              </a:rPr>
              <a:t>mm</a:t>
            </a:r>
            <a:r>
              <a:rPr lang="pt-BR" sz="1200" dirty="0"/>
              <a:t>)</a:t>
            </a:r>
          </a:p>
        </p:txBody>
      </p:sp>
      <p:graphicFrame>
        <p:nvGraphicFramePr>
          <p:cNvPr id="7" name="Gráfico 6">
            <a:extLst>
              <a:ext uri="{FF2B5EF4-FFF2-40B4-BE49-F238E27FC236}">
                <a16:creationId xmlns:a16="http://schemas.microsoft.com/office/drawing/2014/main" id="{2C483573-839C-4263-9031-4E9F8F351E42}"/>
              </a:ext>
            </a:extLst>
          </p:cNvPr>
          <p:cNvGraphicFramePr>
            <a:graphicFrameLocks/>
          </p:cNvGraphicFramePr>
          <p:nvPr>
            <p:extLst>
              <p:ext uri="{D42A27DB-BD31-4B8C-83A1-F6EECF244321}">
                <p14:modId xmlns:p14="http://schemas.microsoft.com/office/powerpoint/2010/main" val="3061657508"/>
              </p:ext>
            </p:extLst>
          </p:nvPr>
        </p:nvGraphicFramePr>
        <p:xfrm>
          <a:off x="1475656" y="1700808"/>
          <a:ext cx="6552728" cy="3888432"/>
        </p:xfrm>
        <a:graphic>
          <a:graphicData uri="http://schemas.openxmlformats.org/drawingml/2006/chart">
            <c:chart xmlns:c="http://schemas.openxmlformats.org/drawingml/2006/chart" xmlns:r="http://schemas.openxmlformats.org/officeDocument/2006/relationships" r:id="rId4"/>
          </a:graphicData>
        </a:graphic>
      </p:graphicFrame>
      <p:pic>
        <p:nvPicPr>
          <p:cNvPr id="8" name="Imagem 7" descr="Logotipo, nome da empresa&#10;&#10;Descrição gerada automaticamente">
            <a:extLst>
              <a:ext uri="{FF2B5EF4-FFF2-40B4-BE49-F238E27FC236}">
                <a16:creationId xmlns:a16="http://schemas.microsoft.com/office/drawing/2014/main" id="{445D8069-20B3-640A-CD0C-E0492E3B892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1764123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p:cNvSpPr txBox="1"/>
          <p:nvPr/>
        </p:nvSpPr>
        <p:spPr>
          <a:xfrm>
            <a:off x="1" y="6143644"/>
            <a:ext cx="8964488" cy="338554"/>
          </a:xfrm>
          <a:prstGeom prst="rect">
            <a:avLst/>
          </a:prstGeom>
          <a:noFill/>
        </p:spPr>
        <p:txBody>
          <a:bodyPr wrap="square" rtlCol="0">
            <a:spAutoFit/>
          </a:bodyPr>
          <a:lstStyle/>
          <a:p>
            <a:pPr algn="ctr"/>
            <a:r>
              <a:rPr lang="pt-BR" sz="1600" b="1" dirty="0">
                <a:latin typeface="Arial" panose="020B0604020202020204" pitchFamily="34" charset="0"/>
              </a:rPr>
              <a:t>Fonte: </a:t>
            </a:r>
            <a:r>
              <a:rPr lang="pt-BR" sz="1600" b="1" dirty="0">
                <a:latin typeface="Arial" panose="020B0604020202020204" pitchFamily="34" charset="0"/>
                <a:hlinkClick r:id="rId3"/>
              </a:rPr>
              <a:t>Dados</a:t>
            </a:r>
            <a:r>
              <a:rPr lang="pt-BR" sz="1600" b="1" dirty="0">
                <a:latin typeface="Arial" panose="020B0604020202020204" pitchFamily="34" charset="0"/>
              </a:rPr>
              <a:t> da Sala de Situação PCJ referentes ao mês de março de 2022.</a:t>
            </a:r>
            <a:endParaRPr lang="pt-BR" sz="3200" b="1" dirty="0">
              <a:solidFill>
                <a:schemeClr val="accent1"/>
              </a:solidFill>
              <a:latin typeface="Arial" panose="020B0604020202020204" pitchFamily="34" charset="0"/>
            </a:endParaRPr>
          </a:p>
        </p:txBody>
      </p:sp>
      <p:sp>
        <p:nvSpPr>
          <p:cNvPr id="15" name="Título 1">
            <a:extLst>
              <a:ext uri="{FF2B5EF4-FFF2-40B4-BE49-F238E27FC236}">
                <a16:creationId xmlns:a16="http://schemas.microsoft.com/office/drawing/2014/main" id="{CC7A4D57-1B99-436C-8A1B-B2CE9DA8E2E2}"/>
              </a:ext>
            </a:extLst>
          </p:cNvPr>
          <p:cNvSpPr>
            <a:spLocks noGrp="1"/>
          </p:cNvSpPr>
          <p:nvPr>
            <p:ph type="title"/>
          </p:nvPr>
        </p:nvSpPr>
        <p:spPr>
          <a:xfrm>
            <a:off x="428596" y="214290"/>
            <a:ext cx="8229600" cy="1143000"/>
          </a:xfrm>
        </p:spPr>
        <p:txBody>
          <a:bodyPr>
            <a:normAutofit/>
          </a:bodyPr>
          <a:lstStyle/>
          <a:p>
            <a:r>
              <a:rPr lang="pt-BR"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 estiagem em 2022</a:t>
            </a:r>
          </a:p>
        </p:txBody>
      </p:sp>
      <p:sp>
        <p:nvSpPr>
          <p:cNvPr id="16" name="Retângulo 15">
            <a:extLst>
              <a:ext uri="{FF2B5EF4-FFF2-40B4-BE49-F238E27FC236}">
                <a16:creationId xmlns:a16="http://schemas.microsoft.com/office/drawing/2014/main" id="{02954D54-EFFB-4463-A174-162C9D0E07F6}"/>
              </a:ext>
            </a:extLst>
          </p:cNvPr>
          <p:cNvSpPr/>
          <p:nvPr/>
        </p:nvSpPr>
        <p:spPr>
          <a:xfrm>
            <a:off x="428596" y="5230779"/>
            <a:ext cx="8229600" cy="523220"/>
          </a:xfrm>
          <a:prstGeom prst="rect">
            <a:avLst/>
          </a:prstGeom>
        </p:spPr>
        <p:txBody>
          <a:bodyPr wrap="square">
            <a:spAutoFit/>
          </a:bodyPr>
          <a:lstStyle/>
          <a:p>
            <a:pPr lvl="0" algn="just">
              <a:buClr>
                <a:schemeClr val="accent1"/>
              </a:buClr>
              <a:buSzPct val="125000"/>
            </a:pPr>
            <a:r>
              <a:rPr lang="pt-BR" sz="1400" b="1" dirty="0">
                <a:solidFill>
                  <a:prstClr val="black"/>
                </a:solidFill>
                <a:latin typeface="Arial" panose="020B0604020202020204" pitchFamily="34" charset="0"/>
              </a:rPr>
              <a:t>*Metros cúbicos por segundo (cada metro cúbico equivale a 1000 litros); ** Valor para os meses de fevereiro registrados; *** Registro em março de 2022.</a:t>
            </a:r>
          </a:p>
        </p:txBody>
      </p:sp>
      <p:sp>
        <p:nvSpPr>
          <p:cNvPr id="7" name="Retângulo 6">
            <a:extLst>
              <a:ext uri="{FF2B5EF4-FFF2-40B4-BE49-F238E27FC236}">
                <a16:creationId xmlns:a16="http://schemas.microsoft.com/office/drawing/2014/main" id="{A62096C5-A6C4-480F-9DC3-47E0B7181648}"/>
              </a:ext>
            </a:extLst>
          </p:cNvPr>
          <p:cNvSpPr/>
          <p:nvPr/>
        </p:nvSpPr>
        <p:spPr>
          <a:xfrm>
            <a:off x="2339752" y="1600747"/>
            <a:ext cx="4536504" cy="415498"/>
          </a:xfrm>
          <a:prstGeom prst="rect">
            <a:avLst/>
          </a:prstGeom>
        </p:spPr>
        <p:txBody>
          <a:bodyPr wrap="square">
            <a:spAutoFit/>
          </a:bodyPr>
          <a:lstStyle/>
          <a:p>
            <a:pPr lvl="0" algn="ctr">
              <a:buClr>
                <a:schemeClr val="accent1"/>
              </a:buClr>
              <a:buSzPct val="125000"/>
            </a:pPr>
            <a:r>
              <a:rPr lang="pt-BR" sz="2100" b="1" i="1" dirty="0">
                <a:solidFill>
                  <a:prstClr val="black"/>
                </a:solidFill>
                <a:latin typeface="Arial" panose="020B0604020202020204" pitchFamily="34" charset="0"/>
              </a:rPr>
              <a:t>Vazão (m³/s)*</a:t>
            </a:r>
          </a:p>
        </p:txBody>
      </p:sp>
      <p:graphicFrame>
        <p:nvGraphicFramePr>
          <p:cNvPr id="2" name="Tabela 1">
            <a:extLst>
              <a:ext uri="{FF2B5EF4-FFF2-40B4-BE49-F238E27FC236}">
                <a16:creationId xmlns:a16="http://schemas.microsoft.com/office/drawing/2014/main" id="{FB6D012B-558E-4023-98D2-510526BA518F}"/>
              </a:ext>
            </a:extLst>
          </p:cNvPr>
          <p:cNvGraphicFramePr>
            <a:graphicFrameLocks noGrp="1"/>
          </p:cNvGraphicFramePr>
          <p:nvPr>
            <p:extLst>
              <p:ext uri="{D42A27DB-BD31-4B8C-83A1-F6EECF244321}">
                <p14:modId xmlns:p14="http://schemas.microsoft.com/office/powerpoint/2010/main" val="426827675"/>
              </p:ext>
            </p:extLst>
          </p:nvPr>
        </p:nvGraphicFramePr>
        <p:xfrm>
          <a:off x="755576" y="2102800"/>
          <a:ext cx="6946900" cy="2817056"/>
        </p:xfrm>
        <a:graphic>
          <a:graphicData uri="http://schemas.openxmlformats.org/drawingml/2006/table">
            <a:tbl>
              <a:tblPr firstRow="1" bandRow="1">
                <a:tableStyleId>{5C22544A-7EE6-4342-B048-85BDC9FD1C3A}</a:tableStyleId>
              </a:tblPr>
              <a:tblGrid>
                <a:gridCol w="2857500">
                  <a:extLst>
                    <a:ext uri="{9D8B030D-6E8A-4147-A177-3AD203B41FA5}">
                      <a16:colId xmlns:a16="http://schemas.microsoft.com/office/drawing/2014/main" val="388261309"/>
                    </a:ext>
                  </a:extLst>
                </a:gridCol>
                <a:gridCol w="1219200">
                  <a:extLst>
                    <a:ext uri="{9D8B030D-6E8A-4147-A177-3AD203B41FA5}">
                      <a16:colId xmlns:a16="http://schemas.microsoft.com/office/drawing/2014/main" val="1426297010"/>
                    </a:ext>
                  </a:extLst>
                </a:gridCol>
                <a:gridCol w="1435100">
                  <a:extLst>
                    <a:ext uri="{9D8B030D-6E8A-4147-A177-3AD203B41FA5}">
                      <a16:colId xmlns:a16="http://schemas.microsoft.com/office/drawing/2014/main" val="1573732179"/>
                    </a:ext>
                  </a:extLst>
                </a:gridCol>
                <a:gridCol w="1435100">
                  <a:extLst>
                    <a:ext uri="{9D8B030D-6E8A-4147-A177-3AD203B41FA5}">
                      <a16:colId xmlns:a16="http://schemas.microsoft.com/office/drawing/2014/main" val="1710372313"/>
                    </a:ext>
                  </a:extLst>
                </a:gridCol>
              </a:tblGrid>
              <a:tr h="1110176">
                <a:tc>
                  <a:txBody>
                    <a:bodyPr/>
                    <a:lstStyle/>
                    <a:p>
                      <a:pPr algn="l" rtl="0" fontAlgn="ctr"/>
                      <a:r>
                        <a:rPr lang="pt-BR" sz="1800" u="none" strike="noStrike" dirty="0">
                          <a:effectLst/>
                        </a:rPr>
                        <a:t> </a:t>
                      </a:r>
                      <a:endParaRPr lang="pt-BR" sz="18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rtl="0" fontAlgn="ctr"/>
                      <a:r>
                        <a:rPr lang="pt-BR" sz="1800" u="none" strike="noStrike" dirty="0">
                          <a:effectLst/>
                        </a:rPr>
                        <a:t>Média Histórica**</a:t>
                      </a:r>
                      <a:endParaRPr lang="pt-BR" sz="18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rtl="0" fontAlgn="ctr"/>
                      <a:r>
                        <a:rPr lang="pt-BR" sz="1800" u="none" strike="noStrike" dirty="0">
                          <a:effectLst/>
                        </a:rPr>
                        <a:t>Registrado em 2021***</a:t>
                      </a:r>
                      <a:endParaRPr lang="pt-BR" sz="1800" b="1" i="0" u="none" strike="noStrike" dirty="0">
                        <a:solidFill>
                          <a:srgbClr val="FFFFFF"/>
                        </a:solidFill>
                        <a:effectLst/>
                        <a:latin typeface="Arial" panose="020B0604020202020204" pitchFamily="34" charset="0"/>
                      </a:endParaRPr>
                    </a:p>
                  </a:txBody>
                  <a:tcPr marL="7620" marR="7620" marT="7620" marB="0" anchor="ctr"/>
                </a:tc>
                <a:tc>
                  <a:txBody>
                    <a:bodyPr/>
                    <a:lstStyle/>
                    <a:p>
                      <a:pPr algn="ctr" rtl="0" fontAlgn="ctr"/>
                      <a:r>
                        <a:rPr lang="pt-BR" sz="1800" u="none" strike="noStrike" dirty="0">
                          <a:effectLst/>
                        </a:rPr>
                        <a:t>Relação Média Histórica x 2021</a:t>
                      </a:r>
                      <a:endParaRPr lang="pt-BR" sz="1800" b="1" i="0" u="none" strike="noStrike" dirty="0">
                        <a:solidFill>
                          <a:srgbClr val="FFFFFF"/>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209867804"/>
                  </a:ext>
                </a:extLst>
              </a:tr>
              <a:tr h="563880">
                <a:tc>
                  <a:txBody>
                    <a:bodyPr/>
                    <a:lstStyle/>
                    <a:p>
                      <a:pPr algn="l" rtl="0" fontAlgn="ctr"/>
                      <a:r>
                        <a:rPr lang="pt-BR" sz="1800" b="1" u="none" strike="noStrike" dirty="0">
                          <a:effectLst/>
                        </a:rPr>
                        <a:t>Rio Piracicaba (Piracicaba)</a:t>
                      </a:r>
                      <a:endParaRPr lang="pt-BR" sz="18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dirty="0">
                          <a:effectLst/>
                        </a:rPr>
                        <a:t>160,1</a:t>
                      </a:r>
                      <a:endParaRPr lang="pt-BR" sz="18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dirty="0">
                          <a:effectLst/>
                        </a:rPr>
                        <a:t>73,97</a:t>
                      </a:r>
                      <a:endParaRPr lang="pt-BR" sz="18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dirty="0">
                          <a:solidFill>
                            <a:srgbClr val="FF0000"/>
                          </a:solidFill>
                          <a:effectLst/>
                        </a:rPr>
                        <a:t>-53,80%</a:t>
                      </a:r>
                      <a:endParaRPr lang="pt-BR" sz="1800" b="1" i="0" u="none" strike="noStrike" dirty="0">
                        <a:solidFill>
                          <a:srgbClr val="FF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84094450"/>
                  </a:ext>
                </a:extLst>
              </a:tr>
              <a:tr h="601980">
                <a:tc>
                  <a:txBody>
                    <a:bodyPr/>
                    <a:lstStyle/>
                    <a:p>
                      <a:pPr algn="l" rtl="0" fontAlgn="ctr"/>
                      <a:r>
                        <a:rPr lang="pt-BR" sz="1800" b="1" u="none" strike="noStrike">
                          <a:effectLst/>
                        </a:rPr>
                        <a:t>Rio Jaguari (Bragança Paulista)</a:t>
                      </a:r>
                      <a:endParaRPr lang="pt-BR" sz="18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a:effectLst/>
                        </a:rPr>
                        <a:t>11,47</a:t>
                      </a:r>
                      <a:endParaRPr lang="pt-BR" sz="18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dirty="0">
                          <a:effectLst/>
                        </a:rPr>
                        <a:t>1,64</a:t>
                      </a:r>
                      <a:endParaRPr lang="pt-BR" sz="18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dirty="0">
                          <a:solidFill>
                            <a:srgbClr val="FF0000"/>
                          </a:solidFill>
                          <a:effectLst/>
                        </a:rPr>
                        <a:t>-85,71%</a:t>
                      </a:r>
                      <a:endParaRPr lang="pt-BR" sz="1800" b="1" i="0" u="none" strike="noStrike" dirty="0">
                        <a:solidFill>
                          <a:srgbClr val="FF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40476422"/>
                  </a:ext>
                </a:extLst>
              </a:tr>
              <a:tr h="541020">
                <a:tc>
                  <a:txBody>
                    <a:bodyPr/>
                    <a:lstStyle/>
                    <a:p>
                      <a:pPr algn="l" rtl="0" fontAlgn="ctr"/>
                      <a:r>
                        <a:rPr lang="pt-BR" sz="1800" b="1" u="none" strike="noStrike">
                          <a:effectLst/>
                        </a:rPr>
                        <a:t>Rio Atibaia (Valinhos)</a:t>
                      </a:r>
                      <a:endParaRPr lang="pt-BR" sz="18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a:effectLst/>
                        </a:rPr>
                        <a:t>29,36</a:t>
                      </a:r>
                      <a:endParaRPr lang="pt-BR" sz="1800" b="1" i="0" u="none" strike="noStrike">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dirty="0">
                          <a:effectLst/>
                        </a:rPr>
                        <a:t>18,33</a:t>
                      </a:r>
                      <a:endParaRPr lang="pt-BR" sz="18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rtl="0" fontAlgn="ctr"/>
                      <a:r>
                        <a:rPr lang="pt-BR" sz="1800" b="1" u="none" strike="noStrike" dirty="0">
                          <a:solidFill>
                            <a:srgbClr val="FF0000"/>
                          </a:solidFill>
                          <a:effectLst/>
                        </a:rPr>
                        <a:t>-37,57%</a:t>
                      </a:r>
                      <a:endParaRPr lang="pt-BR" sz="1800" b="1" i="0" u="none" strike="noStrike" dirty="0">
                        <a:solidFill>
                          <a:srgbClr val="FF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01782599"/>
                  </a:ext>
                </a:extLst>
              </a:tr>
            </a:tbl>
          </a:graphicData>
        </a:graphic>
      </p:graphicFrame>
      <p:pic>
        <p:nvPicPr>
          <p:cNvPr id="8" name="Imagem 7" descr="Logotipo, nome da empresa&#10;&#10;Descrição gerada automaticamente">
            <a:extLst>
              <a:ext uri="{FF2B5EF4-FFF2-40B4-BE49-F238E27FC236}">
                <a16:creationId xmlns:a16="http://schemas.microsoft.com/office/drawing/2014/main" id="{022639CF-BC14-4EFB-F83C-FE10ED0791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13831246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51520" y="5157192"/>
            <a:ext cx="8484129" cy="1200329"/>
          </a:xfrm>
          <a:prstGeom prst="rect">
            <a:avLst/>
          </a:prstGeom>
        </p:spPr>
        <p:txBody>
          <a:bodyPr wrap="square">
            <a:spAutoFit/>
          </a:bodyPr>
          <a:lstStyle/>
          <a:p>
            <a:pPr algn="just"/>
            <a:r>
              <a:rPr lang="pt-BR" sz="1200" b="1" dirty="0">
                <a:latin typeface="Arial" panose="020B0604020202020204" pitchFamily="34" charset="0"/>
                <a:cs typeface="Arial" panose="020B0604020202020204" pitchFamily="34" charset="0"/>
              </a:rPr>
              <a:t>¹Porcentagens do volume útil armazenado no Sistema Cantareira em 26/05/2021 e em 26/05/2021. ²Comparação entre chuva acumulada média registrada (01/01/2022 até 26/05/2022) e a média histórica calculada com dados referentes de janeiro a maio de cada ano (de 2011 a 2021), para posto de medição em Piracicaba/SP (-10,41%) e em Atibaia/SP (-22,57%). ³Comparação entre a vazão acumulada média registrada (01/01/2022 até 26/05/2022) e a média histórica calculada com dados referentes de janeiro a maio de cada ano (1982 a 2021), para posto de medição no Rio Piracicaba, em Piracicaba/SP.</a:t>
            </a:r>
            <a:endParaRPr lang="pt-BR" sz="3600" b="1" dirty="0">
              <a:latin typeface="Arial" panose="020B0604020202020204" pitchFamily="34" charset="0"/>
              <a:cs typeface="Arial" panose="020B0604020202020204" pitchFamily="34" charset="0"/>
            </a:endParaRPr>
          </a:p>
        </p:txBody>
      </p:sp>
      <p:sp>
        <p:nvSpPr>
          <p:cNvPr id="6" name="CaixaDeTexto 5"/>
          <p:cNvSpPr txBox="1"/>
          <p:nvPr/>
        </p:nvSpPr>
        <p:spPr>
          <a:xfrm>
            <a:off x="1347140" y="6453336"/>
            <a:ext cx="6024406" cy="338554"/>
          </a:xfrm>
          <a:prstGeom prst="rect">
            <a:avLst/>
          </a:prstGeom>
          <a:noFill/>
        </p:spPr>
        <p:txBody>
          <a:bodyPr wrap="none" rtlCol="0">
            <a:spAutoFit/>
          </a:bodyPr>
          <a:lstStyle/>
          <a:p>
            <a:r>
              <a:rPr lang="pt-BR" sz="1600" b="1" dirty="0">
                <a:latin typeface="Arial" panose="020B0604020202020204" pitchFamily="34" charset="0"/>
                <a:cs typeface="Arial" panose="020B0604020202020204" pitchFamily="34" charset="0"/>
              </a:rPr>
              <a:t>Fonte: “Movimento PCJ pelo Uso Eficiente da Água” (2022).</a:t>
            </a:r>
          </a:p>
        </p:txBody>
      </p:sp>
      <p:pic>
        <p:nvPicPr>
          <p:cNvPr id="7" name="Imagem 6">
            <a:extLst>
              <a:ext uri="{FF2B5EF4-FFF2-40B4-BE49-F238E27FC236}">
                <a16:creationId xmlns:a16="http://schemas.microsoft.com/office/drawing/2014/main" id="{E6432071-E8A2-C2FA-83E1-6E6F82B9FDE1}"/>
              </a:ext>
            </a:extLst>
          </p:cNvPr>
          <p:cNvPicPr>
            <a:picLocks noChangeAspect="1"/>
          </p:cNvPicPr>
          <p:nvPr/>
        </p:nvPicPr>
        <p:blipFill>
          <a:blip r:embed="rId2"/>
          <a:stretch>
            <a:fillRect/>
          </a:stretch>
        </p:blipFill>
        <p:spPr>
          <a:xfrm>
            <a:off x="205338" y="119364"/>
            <a:ext cx="8806348" cy="4942013"/>
          </a:xfrm>
          <a:prstGeom prst="rect">
            <a:avLst/>
          </a:prstGeom>
        </p:spPr>
      </p:pic>
      <p:sp>
        <p:nvSpPr>
          <p:cNvPr id="4" name="Título 1">
            <a:extLst>
              <a:ext uri="{FF2B5EF4-FFF2-40B4-BE49-F238E27FC236}">
                <a16:creationId xmlns:a16="http://schemas.microsoft.com/office/drawing/2014/main" id="{1AA80A3B-77F8-73D0-994B-262482175241}"/>
              </a:ext>
            </a:extLst>
          </p:cNvPr>
          <p:cNvSpPr txBox="1">
            <a:spLocks/>
          </p:cNvSpPr>
          <p:nvPr/>
        </p:nvSpPr>
        <p:spPr>
          <a:xfrm>
            <a:off x="1558781" y="-171400"/>
            <a:ext cx="5601124" cy="10801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40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 estiagem em 2022</a:t>
            </a:r>
          </a:p>
        </p:txBody>
      </p:sp>
      <p:pic>
        <p:nvPicPr>
          <p:cNvPr id="8" name="Imagem 7" descr="Logotipo, nome da empresa&#10;&#10;Descrição gerada automaticamente">
            <a:extLst>
              <a:ext uri="{FF2B5EF4-FFF2-40B4-BE49-F238E27FC236}">
                <a16:creationId xmlns:a16="http://schemas.microsoft.com/office/drawing/2014/main" id="{FDA71D51-C7AB-BD1D-353F-6CDA093BE4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3363172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6511" y="982424"/>
            <a:ext cx="8145452" cy="4166530"/>
          </a:xfrm>
        </p:spPr>
        <p:txBody>
          <a:bodyPr vert="horz" lIns="91440" tIns="45720" rIns="91440" bIns="45720" rtlCol="0" anchor="t">
            <a:normAutofit/>
          </a:bodyPr>
          <a:lstStyle/>
          <a:p>
            <a:pPr algn="ctr">
              <a:buNone/>
            </a:pPr>
            <a:r>
              <a:rPr lang="pt-BR" sz="2200" b="1" dirty="0">
                <a:solidFill>
                  <a:schemeClr val="tx2"/>
                </a:solidFill>
                <a:effectLst>
                  <a:outerShdw blurRad="38100" dist="38100" dir="2700000" algn="tl">
                    <a:srgbClr val="000000">
                      <a:alpha val="43137"/>
                    </a:srgbClr>
                  </a:outerShdw>
                </a:effectLst>
                <a:latin typeface="Arial"/>
                <a:cs typeface="Arial"/>
              </a:rPr>
              <a:t>O nível do Sistema Cantareira está em </a:t>
            </a:r>
            <a:r>
              <a:rPr lang="pt-BR" sz="2200" b="1" u="sng" dirty="0">
                <a:solidFill>
                  <a:schemeClr val="tx2"/>
                </a:solidFill>
                <a:effectLst>
                  <a:outerShdw blurRad="38100" dist="38100" dir="2700000" algn="tl">
                    <a:srgbClr val="000000">
                      <a:alpha val="43137"/>
                    </a:srgbClr>
                  </a:outerShdw>
                </a:effectLst>
                <a:latin typeface="Arial"/>
                <a:cs typeface="Arial"/>
              </a:rPr>
              <a:t>41,8%</a:t>
            </a:r>
            <a:r>
              <a:rPr lang="pt-BR" sz="2200" b="1" dirty="0">
                <a:solidFill>
                  <a:schemeClr val="tx2"/>
                </a:solidFill>
                <a:effectLst>
                  <a:outerShdw blurRad="38100" dist="38100" dir="2700000" algn="tl">
                    <a:srgbClr val="000000">
                      <a:alpha val="43137"/>
                    </a:srgbClr>
                  </a:outerShdw>
                </a:effectLst>
                <a:latin typeface="Arial"/>
                <a:cs typeface="Arial"/>
              </a:rPr>
              <a:t> (em 27/05/2022). Entenda isso:</a:t>
            </a:r>
            <a:endParaRPr lang="pt-BR" sz="22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buNone/>
            </a:pPr>
            <a:endParaRPr lang="pt-BR" sz="2200" dirty="0">
              <a:latin typeface="Arial" panose="020B0604020202020204" pitchFamily="34" charset="0"/>
              <a:cs typeface="Arial" panose="020B0604020202020204" pitchFamily="34" charset="0"/>
            </a:endParaRPr>
          </a:p>
          <a:p>
            <a:pPr algn="just">
              <a:buNone/>
            </a:pPr>
            <a:br>
              <a:rPr lang="pt-BR" sz="2200" dirty="0">
                <a:latin typeface="Arial" panose="020B0604020202020204" pitchFamily="34" charset="0"/>
                <a:cs typeface="Arial" panose="020B0604020202020204" pitchFamily="34" charset="0"/>
              </a:rPr>
            </a:br>
            <a:endParaRPr lang="pt-BR" sz="2200"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a:xfrm>
            <a:off x="119667" y="239663"/>
            <a:ext cx="8658228" cy="1143000"/>
          </a:xfrm>
          <a:prstGeom prst="rect">
            <a:avLst/>
          </a:prstGeom>
        </p:spPr>
        <p:txBody>
          <a:bodyPr lIns="91440" tIns="45720" rIns="91440" bIns="45720" anchor="t">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3300" b="1" dirty="0">
                <a:solidFill>
                  <a:srgbClr val="1B416F"/>
                </a:solidFill>
                <a:effectLst>
                  <a:outerShdw blurRad="38100" dist="38100" dir="2700000" algn="tl">
                    <a:srgbClr val="000000">
                      <a:alpha val="43137"/>
                    </a:srgbClr>
                  </a:outerShdw>
                </a:effectLst>
                <a:highlight>
                  <a:srgbClr val="BCCFE6"/>
                </a:highlight>
                <a:latin typeface="Arial"/>
                <a:ea typeface="+mj-ea"/>
                <a:cs typeface="Arial"/>
              </a:rPr>
              <a:t>O Sistema Cantareira em 2022</a:t>
            </a:r>
          </a:p>
        </p:txBody>
      </p:sp>
      <p:pic>
        <p:nvPicPr>
          <p:cNvPr id="5" name="Imagem 4">
            <a:extLst>
              <a:ext uri="{FF2B5EF4-FFF2-40B4-BE49-F238E27FC236}">
                <a16:creationId xmlns:a16="http://schemas.microsoft.com/office/drawing/2014/main" id="{3319A639-0D39-D09C-B1BB-40C4FBB7D02B}"/>
              </a:ext>
            </a:extLst>
          </p:cNvPr>
          <p:cNvPicPr>
            <a:picLocks noChangeAspect="1"/>
          </p:cNvPicPr>
          <p:nvPr/>
        </p:nvPicPr>
        <p:blipFill rotWithShape="1">
          <a:blip r:embed="rId3"/>
          <a:srcRect l="-1" t="8681" r="519"/>
          <a:stretch/>
        </p:blipFill>
        <p:spPr>
          <a:xfrm>
            <a:off x="632444" y="1793800"/>
            <a:ext cx="8145451" cy="4824537"/>
          </a:xfrm>
          <a:prstGeom prst="rect">
            <a:avLst/>
          </a:prstGeom>
          <a:ln>
            <a:noFill/>
          </a:ln>
          <a:effectLst>
            <a:outerShdw blurRad="292100" dist="139700" dir="2700000" algn="tl" rotWithShape="0">
              <a:srgbClr val="333333">
                <a:alpha val="65000"/>
              </a:srgbClr>
            </a:outerShdw>
          </a:effectLst>
        </p:spPr>
      </p:pic>
      <p:pic>
        <p:nvPicPr>
          <p:cNvPr id="6" name="Imagem 5" descr="Logotipo, nome da empresa&#10;&#10;Descrição gerada automaticamente">
            <a:extLst>
              <a:ext uri="{FF2B5EF4-FFF2-40B4-BE49-F238E27FC236}">
                <a16:creationId xmlns:a16="http://schemas.microsoft.com/office/drawing/2014/main" id="{71B678E7-4A51-2CB0-AB74-DAA9B3C8FA6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14282" y="928670"/>
            <a:ext cx="8658228" cy="4525963"/>
          </a:xfrm>
        </p:spPr>
        <p:txBody>
          <a:bodyPr>
            <a:normAutofit/>
          </a:bodyPr>
          <a:lstStyle/>
          <a:p>
            <a:pPr algn="just">
              <a:buNone/>
            </a:pPr>
            <a:br>
              <a:rPr lang="pt-BR" sz="2200" dirty="0">
                <a:latin typeface="Arial" panose="020B0604020202020204" pitchFamily="34" charset="0"/>
                <a:cs typeface="Arial" panose="020B0604020202020204" pitchFamily="34" charset="0"/>
              </a:rPr>
            </a:br>
            <a:endParaRPr lang="pt-BR" sz="2200"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a:xfrm>
            <a:off x="119667" y="239663"/>
            <a:ext cx="8658228"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j-ea"/>
                <a:cs typeface="+mj-cs"/>
              </a:rPr>
              <a:t>O Sistema Cantareira 2022</a:t>
            </a:r>
            <a:endParaRPr lang="pt-BR" sz="3300" b="1" dirty="0">
              <a:solidFill>
                <a:srgbClr val="1B416F"/>
              </a:solidFill>
              <a:effectLst>
                <a:outerShdw blurRad="38100" dist="38100" dir="2700000" algn="tl">
                  <a:srgbClr val="000000">
                    <a:alpha val="43137"/>
                  </a:srgbClr>
                </a:outerShdw>
              </a:effectLst>
              <a:highlight>
                <a:srgbClr val="FFFF00"/>
              </a:highlight>
              <a:latin typeface="Arial" panose="020B0604020202020204" pitchFamily="34" charset="0"/>
              <a:ea typeface="+mj-ea"/>
              <a:cs typeface="+mj-cs"/>
            </a:endParaRPr>
          </a:p>
        </p:txBody>
      </p:sp>
      <p:sp>
        <p:nvSpPr>
          <p:cNvPr id="5" name="Retângulo 4"/>
          <p:cNvSpPr/>
          <p:nvPr/>
        </p:nvSpPr>
        <p:spPr>
          <a:xfrm>
            <a:off x="366245" y="1016278"/>
            <a:ext cx="7411025" cy="461665"/>
          </a:xfrm>
          <a:prstGeom prst="rect">
            <a:avLst/>
          </a:prstGeom>
        </p:spPr>
        <p:txBody>
          <a:bodyPr wrap="square">
            <a:spAutoFit/>
          </a:bodyPr>
          <a:lstStyle/>
          <a:p>
            <a:pPr marL="342900" lvl="0" indent="-342900" algn="ctr">
              <a:spcBef>
                <a:spcPct val="20000"/>
              </a:spcBef>
            </a:pPr>
            <a:r>
              <a:rPr lang="pt-BR" sz="2000" b="1" i="1" u="sng"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Acompanhe diariamente a situação do </a:t>
            </a:r>
            <a:r>
              <a:rPr lang="pt-BR" sz="2000" b="1" i="1" u="sng" dirty="0">
                <a:solidFill>
                  <a:srgbClr val="1B416F"/>
                </a:solidFill>
                <a:effectLst>
                  <a:outerShdw blurRad="38100" dist="38100" dir="2700000" algn="tl">
                    <a:srgbClr val="000000">
                      <a:alpha val="43137"/>
                    </a:srgbClr>
                  </a:outerShdw>
                </a:effectLst>
                <a:latin typeface="Arial" panose="020B0604020202020204" pitchFamily="34" charset="0"/>
              </a:rPr>
              <a:t>Sistema</a:t>
            </a:r>
            <a:r>
              <a:rPr lang="pt-BR" sz="2000" b="1" i="1" u="sng"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 Cantareira</a:t>
            </a:r>
            <a:r>
              <a:rPr lang="pt-BR" sz="2400" b="1" i="1" u="sng"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a:t>
            </a:r>
            <a:endParaRPr lang="pt-BR" sz="2400" u="sng" strike="sngStrike" dirty="0">
              <a:solidFill>
                <a:schemeClr val="tx2">
                  <a:lumMod val="75000"/>
                </a:schemeClr>
              </a:solidFill>
              <a:effectLst>
                <a:outerShdw blurRad="38100" dist="38100" dir="2700000" algn="tl">
                  <a:srgbClr val="000000">
                    <a:alpha val="43137"/>
                  </a:srgbClr>
                </a:outerShdw>
              </a:effectLst>
              <a:latin typeface="Arial" panose="020B0604020202020204" pitchFamily="34" charset="0"/>
            </a:endParaRPr>
          </a:p>
        </p:txBody>
      </p:sp>
      <p:sp>
        <p:nvSpPr>
          <p:cNvPr id="6" name="Retângulo 5"/>
          <p:cNvSpPr/>
          <p:nvPr/>
        </p:nvSpPr>
        <p:spPr>
          <a:xfrm>
            <a:off x="3977239" y="2365677"/>
            <a:ext cx="5043281" cy="996683"/>
          </a:xfrm>
          <a:prstGeom prst="rect">
            <a:avLst/>
          </a:prstGeom>
          <a:solidFill>
            <a:srgbClr val="BCCFE6"/>
          </a:solidFill>
          <a:ln w="28575">
            <a:solidFill>
              <a:schemeClr val="accent1"/>
            </a:solidFill>
          </a:ln>
        </p:spPr>
        <p:txBody>
          <a:bodyPr wrap="square">
            <a:spAutoFit/>
          </a:bodyPr>
          <a:lstStyle/>
          <a:p>
            <a:pPr marL="342900" lvl="0" indent="-342900" algn="ctr">
              <a:lnSpc>
                <a:spcPct val="150000"/>
              </a:lnSpc>
              <a:spcBef>
                <a:spcPct val="20000"/>
              </a:spcBef>
            </a:pPr>
            <a:r>
              <a:rPr lang="pt-BR" sz="2100" b="1" i="1" u="sng" dirty="0">
                <a:solidFill>
                  <a:srgbClr val="1B416F"/>
                </a:solidFill>
                <a:effectLst>
                  <a:outerShdw blurRad="38100" dist="38100" dir="2700000" algn="tl">
                    <a:srgbClr val="000000">
                      <a:alpha val="43137"/>
                    </a:srgbClr>
                  </a:outerShdw>
                </a:effectLst>
                <a:latin typeface="Arial" panose="020B0604020202020204" pitchFamily="34" charset="0"/>
              </a:rPr>
              <a:t>Acesse o site no Portal da SABESP:</a:t>
            </a:r>
          </a:p>
          <a:p>
            <a:pPr marL="342900" lvl="0" indent="-342900" algn="ctr">
              <a:lnSpc>
                <a:spcPct val="150000"/>
              </a:lnSpc>
              <a:spcBef>
                <a:spcPct val="20000"/>
              </a:spcBef>
            </a:pPr>
            <a:r>
              <a:rPr lang="pt-BR" i="1" u="sng" dirty="0">
                <a:solidFill>
                  <a:prstClr val="black"/>
                </a:solidFill>
                <a:latin typeface="Arial" panose="020B0604020202020204" pitchFamily="34" charset="0"/>
                <a:hlinkClick r:id="rId2"/>
              </a:rPr>
              <a:t>https://mananciais.sabesp.com.br/Situacao</a:t>
            </a:r>
            <a:endParaRPr lang="pt-BR" i="1" u="sng" dirty="0">
              <a:solidFill>
                <a:prstClr val="black"/>
              </a:solidFill>
              <a:latin typeface="Arial" panose="020B0604020202020204" pitchFamily="34" charset="0"/>
            </a:endParaRPr>
          </a:p>
        </p:txBody>
      </p:sp>
      <p:pic>
        <p:nvPicPr>
          <p:cNvPr id="12" name="Imagem 11">
            <a:extLst>
              <a:ext uri="{FF2B5EF4-FFF2-40B4-BE49-F238E27FC236}">
                <a16:creationId xmlns:a16="http://schemas.microsoft.com/office/drawing/2014/main" id="{D8D717F7-95F7-37C6-EFB2-87B7DFBC216B}"/>
              </a:ext>
            </a:extLst>
          </p:cNvPr>
          <p:cNvPicPr>
            <a:picLocks noChangeAspect="1"/>
          </p:cNvPicPr>
          <p:nvPr/>
        </p:nvPicPr>
        <p:blipFill>
          <a:blip r:embed="rId3"/>
          <a:stretch>
            <a:fillRect/>
          </a:stretch>
        </p:blipFill>
        <p:spPr>
          <a:xfrm>
            <a:off x="252157" y="1641337"/>
            <a:ext cx="3732253" cy="5046853"/>
          </a:xfrm>
          <a:prstGeom prst="rect">
            <a:avLst/>
          </a:prstGeom>
        </p:spPr>
      </p:pic>
      <p:sp>
        <p:nvSpPr>
          <p:cNvPr id="13" name="Retângulo 12">
            <a:extLst>
              <a:ext uri="{FF2B5EF4-FFF2-40B4-BE49-F238E27FC236}">
                <a16:creationId xmlns:a16="http://schemas.microsoft.com/office/drawing/2014/main" id="{4B6FCC9E-AAF4-FE26-7DC3-74F47D089B8F}"/>
              </a:ext>
            </a:extLst>
          </p:cNvPr>
          <p:cNvSpPr/>
          <p:nvPr/>
        </p:nvSpPr>
        <p:spPr>
          <a:xfrm>
            <a:off x="0" y="6561232"/>
            <a:ext cx="4211960" cy="253916"/>
          </a:xfrm>
          <a:prstGeom prst="rect">
            <a:avLst/>
          </a:prstGeom>
          <a:ln w="28575">
            <a:noFill/>
          </a:ln>
        </p:spPr>
        <p:txBody>
          <a:bodyPr wrap="square">
            <a:spAutoFit/>
          </a:bodyPr>
          <a:lstStyle/>
          <a:p>
            <a:pPr marL="342900" lvl="0" indent="-342900" algn="ctr">
              <a:spcBef>
                <a:spcPct val="20000"/>
              </a:spcBef>
            </a:pPr>
            <a:r>
              <a:rPr lang="pt-BR" sz="1050" dirty="0">
                <a:solidFill>
                  <a:prstClr val="black"/>
                </a:solidFill>
                <a:latin typeface="Arial" panose="020B0604020202020204" pitchFamily="34" charset="0"/>
              </a:rPr>
              <a:t>Imagem: </a:t>
            </a:r>
            <a:r>
              <a:rPr lang="pt-BR" sz="1050" dirty="0">
                <a:solidFill>
                  <a:prstClr val="black"/>
                </a:solidFill>
                <a:latin typeface="Arial" panose="020B0604020202020204" pitchFamily="34" charset="0"/>
                <a:hlinkClick r:id="rId4"/>
              </a:rPr>
              <a:t>Projeto Semeando Água (IPÊ)</a:t>
            </a:r>
            <a:endParaRPr lang="pt-BR" sz="1050" dirty="0">
              <a:solidFill>
                <a:prstClr val="black"/>
              </a:solidFill>
              <a:latin typeface="Arial" panose="020B0604020202020204" pitchFamily="34" charset="0"/>
            </a:endParaRPr>
          </a:p>
        </p:txBody>
      </p:sp>
      <p:sp>
        <p:nvSpPr>
          <p:cNvPr id="9" name="CaixaDeTexto 8">
            <a:extLst>
              <a:ext uri="{FF2B5EF4-FFF2-40B4-BE49-F238E27FC236}">
                <a16:creationId xmlns:a16="http://schemas.microsoft.com/office/drawing/2014/main" id="{E3A28245-6622-CC38-FE0D-3FF7832CA7E3}"/>
              </a:ext>
            </a:extLst>
          </p:cNvPr>
          <p:cNvSpPr txBox="1"/>
          <p:nvPr/>
        </p:nvSpPr>
        <p:spPr>
          <a:xfrm>
            <a:off x="4037805" y="3990038"/>
            <a:ext cx="4982715" cy="923330"/>
          </a:xfrm>
          <a:prstGeom prst="rect">
            <a:avLst/>
          </a:prstGeom>
          <a:noFill/>
        </p:spPr>
        <p:txBody>
          <a:bodyPr wrap="square">
            <a:spAutoFit/>
          </a:bodyPr>
          <a:lstStyle/>
          <a:p>
            <a:pPr algn="ctr">
              <a:buNone/>
            </a:pPr>
            <a:r>
              <a:rPr lang="pt-BR" sz="1800" dirty="0">
                <a:latin typeface="Arial"/>
                <a:cs typeface="Arial"/>
              </a:rPr>
              <a:t>Municípios que captam águas provenientes do Sistema Cantareira (captação de água ao longo dos Rios Atibaia, Jaguari e Piracicaba): </a:t>
            </a:r>
            <a:endParaRPr lang="pt-BR" sz="1800" dirty="0">
              <a:latin typeface="Arial" panose="020B0604020202020204" pitchFamily="34" charset="0"/>
              <a:cs typeface="Arial" panose="020B0604020202020204" pitchFamily="34" charset="0"/>
            </a:endParaRPr>
          </a:p>
        </p:txBody>
      </p:sp>
      <p:sp>
        <p:nvSpPr>
          <p:cNvPr id="10" name="Retângulo 9">
            <a:extLst>
              <a:ext uri="{FF2B5EF4-FFF2-40B4-BE49-F238E27FC236}">
                <a16:creationId xmlns:a16="http://schemas.microsoft.com/office/drawing/2014/main" id="{C264D820-B8AE-1FCE-BF3A-9B30C0763BCD}"/>
              </a:ext>
            </a:extLst>
          </p:cNvPr>
          <p:cNvSpPr/>
          <p:nvPr/>
        </p:nvSpPr>
        <p:spPr>
          <a:xfrm>
            <a:off x="4037805" y="5103928"/>
            <a:ext cx="4982715" cy="1477328"/>
          </a:xfrm>
          <a:prstGeom prst="rect">
            <a:avLst/>
          </a:prstGeom>
          <a:ln w="28575">
            <a:solidFill>
              <a:schemeClr val="accent1"/>
            </a:solidFill>
          </a:ln>
        </p:spPr>
        <p:txBody>
          <a:bodyPr wrap="square">
            <a:spAutoFit/>
          </a:bodyPr>
          <a:lstStyle/>
          <a:p>
            <a:pPr marL="342900" lvl="0" indent="-342900" algn="ctr">
              <a:spcBef>
                <a:spcPct val="20000"/>
              </a:spcBef>
            </a:pPr>
            <a:r>
              <a:rPr lang="pt-BR" b="1" dirty="0">
                <a:solidFill>
                  <a:prstClr val="black"/>
                </a:solidFill>
                <a:latin typeface="Arial" panose="020B0604020202020204" pitchFamily="34" charset="0"/>
              </a:rPr>
              <a:t>Bragança Paulista, Pedreira, Jaguariúna, Hortolândia,  Monte Mor, Paulínia, Limeira, </a:t>
            </a:r>
            <a:r>
              <a:rPr lang="pt-BR" b="1" dirty="0" err="1">
                <a:solidFill>
                  <a:prstClr val="black"/>
                </a:solidFill>
                <a:latin typeface="Arial" panose="020B0604020202020204" pitchFamily="34" charset="0"/>
              </a:rPr>
              <a:t>Piracaia</a:t>
            </a:r>
            <a:r>
              <a:rPr lang="pt-BR" b="1" dirty="0">
                <a:solidFill>
                  <a:prstClr val="black"/>
                </a:solidFill>
                <a:latin typeface="Arial" panose="020B0604020202020204" pitchFamily="34" charset="0"/>
              </a:rPr>
              <a:t>, Atibaia, Jundiaí, Itatiba, Valinhos,  Campinas, </a:t>
            </a:r>
            <a:r>
              <a:rPr lang="pt-BR" b="1" dirty="0" err="1">
                <a:latin typeface="Arial" panose="020B0604020202020204" pitchFamily="34" charset="0"/>
              </a:rPr>
              <a:t>Morungaba</a:t>
            </a:r>
            <a:r>
              <a:rPr lang="pt-BR" b="1" dirty="0">
                <a:latin typeface="Arial" panose="020B0604020202020204" pitchFamily="34" charset="0"/>
              </a:rPr>
              <a:t>, </a:t>
            </a:r>
            <a:r>
              <a:rPr lang="pt-BR" b="1" dirty="0">
                <a:solidFill>
                  <a:prstClr val="black"/>
                </a:solidFill>
                <a:latin typeface="Arial" panose="020B0604020202020204" pitchFamily="34" charset="0"/>
              </a:rPr>
              <a:t>Sumaré, Americana, Piracicaba.</a:t>
            </a:r>
          </a:p>
        </p:txBody>
      </p:sp>
      <p:pic>
        <p:nvPicPr>
          <p:cNvPr id="11" name="Imagem 10" descr="Logotipo, nome da empresa&#10;&#10;Descrição gerada automaticamente">
            <a:extLst>
              <a:ext uri="{FF2B5EF4-FFF2-40B4-BE49-F238E27FC236}">
                <a16:creationId xmlns:a16="http://schemas.microsoft.com/office/drawing/2014/main" id="{8010E3DD-0E1D-27B2-043F-46DDAB76663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1977752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1486"/>
            <a:ext cx="9144000" cy="1143000"/>
          </a:xfrm>
        </p:spPr>
        <p:txBody>
          <a:bodyPr>
            <a:noAutofit/>
          </a:bodyPr>
          <a:lstStyle/>
          <a:p>
            <a: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MOVIMENTO PCJ </a:t>
            </a:r>
            <a:b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br>
            <a: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PELO USO EFICIENTE DA ÁGUA</a:t>
            </a:r>
            <a:br>
              <a:rPr lang="pt-BR" sz="2800" b="1" dirty="0">
                <a:solidFill>
                  <a:schemeClr val="accent1"/>
                </a:solidFill>
                <a:latin typeface="Arial" panose="020B0604020202020204" pitchFamily="34" charset="0"/>
                <a:ea typeface="+mn-ea"/>
                <a:cs typeface="+mn-cs"/>
              </a:rPr>
            </a:br>
            <a:endParaRPr lang="pt-BR" sz="2800" b="1" dirty="0">
              <a:solidFill>
                <a:srgbClr val="1B416F"/>
              </a:solidFill>
              <a:latin typeface="Arial" panose="020B0604020202020204" pitchFamily="34" charset="0"/>
              <a:ea typeface="+mn-ea"/>
              <a:cs typeface="+mn-cs"/>
            </a:endParaRPr>
          </a:p>
        </p:txBody>
      </p:sp>
      <p:pic>
        <p:nvPicPr>
          <p:cNvPr id="27650" name="Picture 2">
            <a:extLst>
              <a:ext uri="{FF2B5EF4-FFF2-40B4-BE49-F238E27FC236}">
                <a16:creationId xmlns:a16="http://schemas.microsoft.com/office/drawing/2014/main" id="{3380C6C2-EADF-18B9-FFC4-E0A12AF4CF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72" t="4575" r="4681" b="5099"/>
          <a:stretch/>
        </p:blipFill>
        <p:spPr bwMode="auto">
          <a:xfrm>
            <a:off x="1011446" y="1241683"/>
            <a:ext cx="7088945" cy="4563581"/>
          </a:xfrm>
          <a:prstGeom prst="rect">
            <a:avLst/>
          </a:prstGeom>
          <a:noFill/>
          <a:extLst>
            <a:ext uri="{909E8E84-426E-40DD-AFC4-6F175D3DCCD1}">
              <a14:hiddenFill xmlns:a14="http://schemas.microsoft.com/office/drawing/2010/main">
                <a:solidFill>
                  <a:srgbClr val="FFFFFF"/>
                </a:solidFill>
              </a14:hiddenFill>
            </a:ext>
          </a:extLst>
        </p:spPr>
      </p:pic>
      <p:sp>
        <p:nvSpPr>
          <p:cNvPr id="30" name="CaixaDeTexto 29">
            <a:extLst>
              <a:ext uri="{FF2B5EF4-FFF2-40B4-BE49-F238E27FC236}">
                <a16:creationId xmlns:a16="http://schemas.microsoft.com/office/drawing/2014/main" id="{FE7CA2F3-2E50-48E3-B23A-2EA10217060C}"/>
              </a:ext>
            </a:extLst>
          </p:cNvPr>
          <p:cNvSpPr txBox="1"/>
          <p:nvPr/>
        </p:nvSpPr>
        <p:spPr>
          <a:xfrm>
            <a:off x="1644596" y="5879930"/>
            <a:ext cx="6455795" cy="1031051"/>
          </a:xfrm>
          <a:prstGeom prst="rect">
            <a:avLst/>
          </a:prstGeom>
          <a:noFill/>
        </p:spPr>
        <p:txBody>
          <a:bodyPr wrap="square">
            <a:spAutoFit/>
          </a:bodyPr>
          <a:lstStyle/>
          <a:p>
            <a:pPr algn="ctr"/>
            <a:r>
              <a:rPr lang="pt-BR" sz="2500" dirty="0">
                <a:solidFill>
                  <a:schemeClr val="tx2"/>
                </a:solidFill>
                <a:effectLst>
                  <a:outerShdw blurRad="38100" dist="38100" dir="2700000" algn="tl">
                    <a:srgbClr val="000000">
                      <a:alpha val="43137"/>
                    </a:srgbClr>
                  </a:outerShdw>
                </a:effectLst>
                <a:latin typeface="Arial Black" panose="020B0A04020102020204" pitchFamily="34" charset="0"/>
              </a:rPr>
              <a:t>Cuide e Economize!</a:t>
            </a:r>
          </a:p>
          <a:p>
            <a:pPr algn="ctr"/>
            <a:r>
              <a:rPr lang="pt-BR" b="1" dirty="0">
                <a:latin typeface="Arial" panose="020B0604020202020204" pitchFamily="34" charset="0"/>
                <a:cs typeface="Arial" panose="020B0604020202020204" pitchFamily="34" charset="0"/>
              </a:rPr>
              <a:t>Saiba mais: </a:t>
            </a:r>
            <a:r>
              <a:rPr lang="pt-BR" dirty="0">
                <a:latin typeface="Arial" panose="020B0604020202020204" pitchFamily="34" charset="0"/>
                <a:cs typeface="Arial" panose="020B0604020202020204" pitchFamily="34" charset="0"/>
                <a:hlinkClick r:id="rId3"/>
              </a:rPr>
              <a:t>https://movimentopcj.org.br/</a:t>
            </a:r>
            <a:endParaRPr lang="pt-BR" dirty="0">
              <a:latin typeface="Arial" panose="020B0604020202020204" pitchFamily="34" charset="0"/>
              <a:cs typeface="Arial" panose="020B0604020202020204" pitchFamily="34" charset="0"/>
            </a:endParaRPr>
          </a:p>
          <a:p>
            <a:pPr algn="ctr"/>
            <a:endParaRPr lang="pt-BR" dirty="0">
              <a:latin typeface="Arial" panose="020B0604020202020204" pitchFamily="34" charset="0"/>
              <a:cs typeface="Arial" panose="020B0604020202020204" pitchFamily="34" charset="0"/>
            </a:endParaRPr>
          </a:p>
        </p:txBody>
      </p:sp>
      <p:pic>
        <p:nvPicPr>
          <p:cNvPr id="31" name="Imagem 30" descr="politico.jpg">
            <a:extLst>
              <a:ext uri="{FF2B5EF4-FFF2-40B4-BE49-F238E27FC236}">
                <a16:creationId xmlns:a16="http://schemas.microsoft.com/office/drawing/2014/main" id="{4208CDA7-4786-4C9F-A035-5635C8ACEB48}"/>
              </a:ext>
            </a:extLst>
          </p:cNvPr>
          <p:cNvPicPr>
            <a:picLocks noChangeAspect="1"/>
          </p:cNvPicPr>
          <p:nvPr/>
        </p:nvPicPr>
        <p:blipFill>
          <a:blip r:embed="rId4" cstate="print"/>
          <a:stretch>
            <a:fillRect/>
          </a:stretch>
        </p:blipFill>
        <p:spPr>
          <a:xfrm>
            <a:off x="755576" y="2761452"/>
            <a:ext cx="1033037" cy="1335095"/>
          </a:xfrm>
          <a:prstGeom prst="rect">
            <a:avLst/>
          </a:prstGeom>
          <a:ln>
            <a:noFill/>
          </a:ln>
          <a:effectLst>
            <a:outerShdw blurRad="292100" dist="139700" dir="2700000" algn="tl" rotWithShape="0">
              <a:srgbClr val="333333">
                <a:alpha val="65000"/>
              </a:srgbClr>
            </a:outerShdw>
          </a:effectLst>
        </p:spPr>
      </p:pic>
      <p:pic>
        <p:nvPicPr>
          <p:cNvPr id="32" name="Imagem 31" descr="industria.jpg">
            <a:extLst>
              <a:ext uri="{FF2B5EF4-FFF2-40B4-BE49-F238E27FC236}">
                <a16:creationId xmlns:a16="http://schemas.microsoft.com/office/drawing/2014/main" id="{B0324904-7253-378F-C1D4-86A20562414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68344" y="5623967"/>
            <a:ext cx="1136107" cy="1060607"/>
          </a:xfrm>
          <a:prstGeom prst="rect">
            <a:avLst/>
          </a:prstGeom>
          <a:ln>
            <a:noFill/>
          </a:ln>
          <a:effectLst>
            <a:outerShdw blurRad="292100" dist="139700" dir="2700000" algn="tl" rotWithShape="0">
              <a:srgbClr val="333333">
                <a:alpha val="65000"/>
              </a:srgbClr>
            </a:outerShdw>
          </a:effectLst>
        </p:spPr>
      </p:pic>
      <p:pic>
        <p:nvPicPr>
          <p:cNvPr id="33" name="Imagem 32" descr="torneira.jpg">
            <a:extLst>
              <a:ext uri="{FF2B5EF4-FFF2-40B4-BE49-F238E27FC236}">
                <a16:creationId xmlns:a16="http://schemas.microsoft.com/office/drawing/2014/main" id="{9FDFFC92-D4DF-5612-D68B-DD03AD56E1B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718" y="5417009"/>
            <a:ext cx="882906" cy="1324359"/>
          </a:xfrm>
          <a:prstGeom prst="rect">
            <a:avLst/>
          </a:prstGeom>
          <a:ln>
            <a:noFill/>
          </a:ln>
          <a:effectLst>
            <a:outerShdw blurRad="292100" dist="139700" dir="2700000" algn="tl" rotWithShape="0">
              <a:srgbClr val="333333">
                <a:alpha val="65000"/>
              </a:srgbClr>
            </a:outerShdw>
          </a:effectLst>
        </p:spPr>
      </p:pic>
      <p:pic>
        <p:nvPicPr>
          <p:cNvPr id="34" name="Imagem 33" descr="plantando2.jpg">
            <a:extLst>
              <a:ext uri="{FF2B5EF4-FFF2-40B4-BE49-F238E27FC236}">
                <a16:creationId xmlns:a16="http://schemas.microsoft.com/office/drawing/2014/main" id="{3078E740-1886-C3B5-C5EF-100E7616877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68344" y="2761452"/>
            <a:ext cx="1136107" cy="1345774"/>
          </a:xfrm>
          <a:prstGeom prst="rect">
            <a:avLst/>
          </a:prstGeom>
          <a:ln>
            <a:noFill/>
          </a:ln>
          <a:effectLst>
            <a:outerShdw blurRad="292100" dist="139700" dir="2700000" algn="tl" rotWithShape="0">
              <a:srgbClr val="333333">
                <a:alpha val="65000"/>
              </a:srgbClr>
            </a:outerShdw>
          </a:effectLst>
        </p:spPr>
      </p:pic>
      <p:pic>
        <p:nvPicPr>
          <p:cNvPr id="9" name="Imagem 8" descr="Logotipo, nome da empresa&#10;&#10;Descrição gerada automaticamente">
            <a:extLst>
              <a:ext uri="{FF2B5EF4-FFF2-40B4-BE49-F238E27FC236}">
                <a16:creationId xmlns:a16="http://schemas.microsoft.com/office/drawing/2014/main" id="{E75D12CC-32ED-8BD1-E9A4-E0DED8A4FEB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2088611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629816" y="332656"/>
            <a:ext cx="7884368" cy="825675"/>
          </a:xfrm>
        </p:spPr>
        <p:txBody>
          <a:bodyPr>
            <a:noAutofit/>
          </a:bodyPr>
          <a:lstStyle/>
          <a:p>
            <a:r>
              <a:rPr lang="pt-BR" altLang="zh-CN"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ÁGUA NO MUNDO</a:t>
            </a:r>
          </a:p>
        </p:txBody>
      </p:sp>
      <p:pic>
        <p:nvPicPr>
          <p:cNvPr id="8" name="Espaço Reservado para Conteúdo 7" descr="C:\Documents and Settings\tupi.IFLORESTALSP\Configurações locais\Temporary Internet Files\Content.IE5\A6ZN216E\MC900424780[1].wmf"/>
          <p:cNvPicPr>
            <a:picLocks noGrp="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1187624" y="2276872"/>
            <a:ext cx="3553100" cy="3416320"/>
          </a:xfrm>
          <a:prstGeom prst="rect">
            <a:avLst/>
          </a:prstGeom>
          <a:noFill/>
          <a:ln w="9525">
            <a:noFill/>
            <a:miter lim="800000"/>
            <a:headEnd/>
            <a:tailEnd/>
          </a:ln>
        </p:spPr>
      </p:pic>
      <p:sp>
        <p:nvSpPr>
          <p:cNvPr id="7" name="CaixaDeTexto 6"/>
          <p:cNvSpPr txBox="1"/>
          <p:nvPr/>
        </p:nvSpPr>
        <p:spPr>
          <a:xfrm>
            <a:off x="5364088" y="2276872"/>
            <a:ext cx="2994015" cy="3170099"/>
          </a:xfrm>
          <a:prstGeom prst="rect">
            <a:avLst/>
          </a:prstGeom>
          <a:noFill/>
        </p:spPr>
        <p:txBody>
          <a:bodyPr wrap="square" rtlCol="0">
            <a:spAutoFit/>
          </a:bodyPr>
          <a:lstStyle/>
          <a:p>
            <a:pPr algn="ctr"/>
            <a:r>
              <a:rPr lang="pt-BR" sz="72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70% </a:t>
            </a:r>
            <a:br>
              <a:rPr lang="pt-BR" sz="3600" dirty="0">
                <a:latin typeface="Arial" panose="020B0604020202020204" pitchFamily="34" charset="0"/>
              </a:rPr>
            </a:br>
            <a:r>
              <a:rPr lang="pt-BR" sz="3200" dirty="0">
                <a:latin typeface="Arial" panose="020B0604020202020204" pitchFamily="34" charset="0"/>
              </a:rPr>
              <a:t>da superfície do planeta é coberta</a:t>
            </a:r>
            <a:br>
              <a:rPr lang="pt-BR" sz="3200" dirty="0">
                <a:latin typeface="Arial" panose="020B0604020202020204" pitchFamily="34" charset="0"/>
              </a:rPr>
            </a:br>
            <a:r>
              <a:rPr lang="pt-BR" sz="3200" dirty="0">
                <a:latin typeface="Arial" panose="020B0604020202020204" pitchFamily="34" charset="0"/>
              </a:rPr>
              <a:t>por água!</a:t>
            </a:r>
            <a:endParaRPr lang="pt-BR" sz="3600" dirty="0">
              <a:latin typeface="Arial" panose="020B0604020202020204" pitchFamily="34" charset="0"/>
            </a:endParaRPr>
          </a:p>
        </p:txBody>
      </p:sp>
      <p:pic>
        <p:nvPicPr>
          <p:cNvPr id="5" name="Imagem 4" descr="Logotipo, nome da empresa&#10;&#10;Descrição gerada automaticamente">
            <a:extLst>
              <a:ext uri="{FF2B5EF4-FFF2-40B4-BE49-F238E27FC236}">
                <a16:creationId xmlns:a16="http://schemas.microsoft.com/office/drawing/2014/main" id="{8B08204A-AFBC-7C12-02C2-FD162C0406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3779912" y="1714683"/>
            <a:ext cx="5184576" cy="480365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pt-BR" i="0" u="none" strike="noStrike" cap="none" normalizeH="0" baseline="0" dirty="0">
              <a:ln>
                <a:noFill/>
              </a:ln>
              <a:solidFill>
                <a:schemeClr val="tx1"/>
              </a:solidFill>
              <a:effectLst/>
              <a:latin typeface="Arial" panose="020B0604020202020204" pitchFamily="34" charset="0"/>
            </a:endParaRPr>
          </a:p>
          <a:p>
            <a:pPr marL="0" lvl="1" indent="252000" fontAlgn="base">
              <a:spcBef>
                <a:spcPct val="0"/>
              </a:spcBef>
              <a:spcAft>
                <a:spcPts val="1000"/>
              </a:spcAft>
              <a:buClr>
                <a:schemeClr val="accent1"/>
              </a:buClr>
              <a:buFont typeface="Symbol" pitchFamily="18" charset="2"/>
              <a:buChar char="·"/>
            </a:pPr>
            <a:r>
              <a:rPr lang="pt-BR" dirty="0">
                <a:solidFill>
                  <a:srgbClr val="000000"/>
                </a:solidFill>
                <a:latin typeface="Arial" panose="020B0604020202020204" pitchFamily="34" charset="0"/>
              </a:rPr>
              <a:t>Planejamento da gestão dos recursos hídricos;</a:t>
            </a:r>
            <a:endParaRPr lang="pt-BR" dirty="0">
              <a:latin typeface="Arial" panose="020B0604020202020204" pitchFamily="34" charset="0"/>
            </a:endParaRPr>
          </a:p>
          <a:p>
            <a:pPr marL="0" marR="0" lvl="1" indent="252000" defTabSz="914400" rtl="0" eaLnBrk="1" fontAlgn="base" latinLnBrk="0" hangingPunct="1">
              <a:spcBef>
                <a:spcPct val="0"/>
              </a:spcBef>
              <a:spcAft>
                <a:spcPts val="1000"/>
              </a:spcAft>
              <a:buClr>
                <a:schemeClr val="accent1"/>
              </a:buClr>
              <a:buSzTx/>
              <a:buFont typeface="Symbol" pitchFamily="18" charset="2"/>
              <a:buChar char="·"/>
              <a:tabLst/>
            </a:pPr>
            <a:r>
              <a:rPr kumimoji="0" lang="pt-BR" i="0" u="none" strike="noStrike" cap="none" normalizeH="0" baseline="0" dirty="0">
                <a:ln>
                  <a:noFill/>
                </a:ln>
                <a:solidFill>
                  <a:srgbClr val="000000"/>
                </a:solidFill>
                <a:effectLst/>
                <a:latin typeface="Arial" panose="020B0604020202020204" pitchFamily="34" charset="0"/>
              </a:rPr>
              <a:t>Planos de Contingência e Emergência;</a:t>
            </a:r>
            <a:endParaRPr kumimoji="0" lang="pt-BR" i="0" u="none" strike="noStrike" cap="none" normalizeH="0" baseline="0" dirty="0">
              <a:ln>
                <a:noFill/>
              </a:ln>
              <a:solidFill>
                <a:schemeClr val="tx1"/>
              </a:solidFill>
              <a:effectLst/>
              <a:latin typeface="Arial" panose="020B0604020202020204" pitchFamily="34" charset="0"/>
            </a:endParaRPr>
          </a:p>
          <a:p>
            <a:pPr marR="0" lvl="0" indent="252000" defTabSz="914400" rtl="0" eaLnBrk="1" fontAlgn="base" latinLnBrk="0" hangingPunct="1">
              <a:spcBef>
                <a:spcPct val="0"/>
              </a:spcBef>
              <a:spcAft>
                <a:spcPts val="1000"/>
              </a:spcAft>
              <a:buClr>
                <a:schemeClr val="accent1"/>
              </a:buClr>
              <a:buSzTx/>
              <a:buFont typeface="Symbol" pitchFamily="18" charset="2"/>
              <a:buChar char="·"/>
              <a:tabLst/>
            </a:pPr>
            <a:r>
              <a:rPr lang="pt-BR" dirty="0">
                <a:solidFill>
                  <a:srgbClr val="000000"/>
                </a:solidFill>
                <a:latin typeface="Arial" panose="020B0604020202020204" pitchFamily="34" charset="0"/>
              </a:rPr>
              <a:t>O</a:t>
            </a:r>
            <a:r>
              <a:rPr kumimoji="0" lang="pt-BR" i="0" u="none" strike="noStrike" cap="none" normalizeH="0" baseline="0" dirty="0">
                <a:ln>
                  <a:noFill/>
                </a:ln>
                <a:solidFill>
                  <a:srgbClr val="000000"/>
                </a:solidFill>
                <a:effectLst/>
                <a:latin typeface="Arial" panose="020B0604020202020204" pitchFamily="34" charset="0"/>
              </a:rPr>
              <a:t>bras para tratamento de esgotos;</a:t>
            </a:r>
            <a:endParaRPr kumimoji="0" lang="pt-BR" i="0" u="none" strike="noStrike" cap="none" normalizeH="0" baseline="0" dirty="0">
              <a:ln>
                <a:noFill/>
              </a:ln>
              <a:solidFill>
                <a:schemeClr val="tx1"/>
              </a:solidFill>
              <a:effectLst/>
              <a:latin typeface="Arial" panose="020B0604020202020204" pitchFamily="34" charset="0"/>
            </a:endParaRPr>
          </a:p>
          <a:p>
            <a:pPr marR="0" lvl="0" indent="252000" defTabSz="914400" rtl="0" eaLnBrk="1" fontAlgn="base" latinLnBrk="0" hangingPunct="1">
              <a:spcBef>
                <a:spcPct val="0"/>
              </a:spcBef>
              <a:spcAft>
                <a:spcPts val="1000"/>
              </a:spcAft>
              <a:buClr>
                <a:schemeClr val="accent1"/>
              </a:buClr>
              <a:buSzTx/>
              <a:buFont typeface="Symbol" pitchFamily="18" charset="2"/>
              <a:buChar char="·"/>
              <a:tabLst/>
            </a:pPr>
            <a:r>
              <a:rPr kumimoji="0" lang="pt-BR" i="0" u="none" strike="noStrike" cap="none" normalizeH="0" baseline="0" dirty="0">
                <a:ln>
                  <a:noFill/>
                </a:ln>
                <a:solidFill>
                  <a:srgbClr val="000000"/>
                </a:solidFill>
                <a:effectLst/>
                <a:latin typeface="Arial" panose="020B0604020202020204" pitchFamily="34" charset="0"/>
              </a:rPr>
              <a:t>Programas de educação ambiental, incluindo campanhas de uso consciente da água para os servidores públicos e população em geral;</a:t>
            </a:r>
            <a:endParaRPr kumimoji="0" lang="pt-BR" i="0" u="none" strike="noStrike" cap="none" normalizeH="0" baseline="0" dirty="0">
              <a:ln>
                <a:noFill/>
              </a:ln>
              <a:solidFill>
                <a:schemeClr val="tx1"/>
              </a:solidFill>
              <a:effectLst/>
              <a:latin typeface="Arial" panose="020B0604020202020204" pitchFamily="34" charset="0"/>
            </a:endParaRPr>
          </a:p>
          <a:p>
            <a:pPr marR="0" lvl="0" indent="252000" defTabSz="914400" rtl="0" eaLnBrk="1" fontAlgn="base" latinLnBrk="0" hangingPunct="1">
              <a:spcBef>
                <a:spcPct val="0"/>
              </a:spcBef>
              <a:spcAft>
                <a:spcPts val="1000"/>
              </a:spcAft>
              <a:buClr>
                <a:schemeClr val="accent1"/>
              </a:buClr>
              <a:buSzTx/>
              <a:buFont typeface="Symbol" pitchFamily="18" charset="2"/>
              <a:buChar char="·"/>
              <a:tabLst/>
            </a:pPr>
            <a:r>
              <a:rPr kumimoji="0" lang="pt-BR" i="0" u="none" strike="noStrike" cap="none" normalizeH="0" baseline="0" dirty="0">
                <a:ln>
                  <a:noFill/>
                </a:ln>
                <a:solidFill>
                  <a:srgbClr val="000000"/>
                </a:solidFill>
                <a:effectLst/>
                <a:latin typeface="Arial" panose="020B0604020202020204" pitchFamily="34" charset="0"/>
              </a:rPr>
              <a:t>Programas de redução de perdas de água nos sistemas de abastecimento;</a:t>
            </a:r>
            <a:endParaRPr kumimoji="0" lang="pt-BR" i="0" u="none" strike="noStrike" cap="none" normalizeH="0" baseline="0" dirty="0">
              <a:ln>
                <a:noFill/>
              </a:ln>
              <a:solidFill>
                <a:schemeClr val="tx1"/>
              </a:solidFill>
              <a:effectLst/>
              <a:latin typeface="Arial" panose="020B0604020202020204" pitchFamily="34" charset="0"/>
            </a:endParaRPr>
          </a:p>
        </p:txBody>
      </p:sp>
      <p:sp>
        <p:nvSpPr>
          <p:cNvPr id="4" name="CaixaDeTexto 3"/>
          <p:cNvSpPr txBox="1"/>
          <p:nvPr/>
        </p:nvSpPr>
        <p:spPr>
          <a:xfrm>
            <a:off x="0" y="6518340"/>
            <a:ext cx="9144000" cy="553998"/>
          </a:xfrm>
          <a:prstGeom prst="rect">
            <a:avLst/>
          </a:prstGeom>
          <a:noFill/>
        </p:spPr>
        <p:txBody>
          <a:bodyPr wrap="square" rtlCol="0">
            <a:spAutoFit/>
          </a:bodyPr>
          <a:lstStyle/>
          <a:p>
            <a:r>
              <a:rPr lang="pt-BR" sz="1200" baseline="30000" dirty="0"/>
              <a:t>*</a:t>
            </a:r>
            <a:r>
              <a:rPr lang="pt-BR" sz="1200" dirty="0"/>
              <a:t>Na produção de todos os produtos se utiliza água, por isso o consumo consciente também contribui para a conservação dos recursos hídricos. </a:t>
            </a:r>
          </a:p>
          <a:p>
            <a:endParaRPr lang="pt-BR" dirty="0"/>
          </a:p>
        </p:txBody>
      </p:sp>
      <p:pic>
        <p:nvPicPr>
          <p:cNvPr id="7" name="Imagem 6" descr="manutenca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983" y="2060848"/>
            <a:ext cx="2790642" cy="33776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aixaDeTexto 4">
            <a:extLst>
              <a:ext uri="{FF2B5EF4-FFF2-40B4-BE49-F238E27FC236}">
                <a16:creationId xmlns:a16="http://schemas.microsoft.com/office/drawing/2014/main" id="{E6FE3FBC-4944-BEF1-E178-AB67740C4DC7}"/>
              </a:ext>
            </a:extLst>
          </p:cNvPr>
          <p:cNvSpPr txBox="1"/>
          <p:nvPr/>
        </p:nvSpPr>
        <p:spPr>
          <a:xfrm>
            <a:off x="0" y="268010"/>
            <a:ext cx="88204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a:t>
            </a:r>
            <a:r>
              <a:rPr kumimoji="0" lang="pt-BR" sz="3200" b="1" i="0" u="none" strike="noStrike" cap="none" normalizeH="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ÇÕES </a:t>
            </a: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DO P</a:t>
            </a:r>
            <a:r>
              <a:rPr kumimoji="0" lang="pt-BR" sz="3200" b="1" i="0" u="none" strike="noStrike" cap="none" normalizeH="0" baseline="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ODER PÚBLICO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3200" b="1" i="0" u="none" strike="noStrike" cap="none" normalizeH="0" baseline="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PARA ENFRENTAR A ESTIAGEM:</a:t>
            </a:r>
          </a:p>
          <a:p>
            <a:pPr lvl="0" algn="ctr" fontAlgn="base">
              <a:spcBef>
                <a:spcPct val="0"/>
              </a:spcBef>
              <a:spcAft>
                <a:spcPct val="0"/>
              </a:spcAft>
            </a:pPr>
            <a:endParaRPr lang="pt-BR" sz="3200" b="1" dirty="0">
              <a:solidFill>
                <a:srgbClr val="0070C0"/>
              </a:solidFill>
              <a:latin typeface="Arial" panose="020B0604020202020204" pitchFamily="34" charset="0"/>
            </a:endParaRPr>
          </a:p>
        </p:txBody>
      </p:sp>
      <p:sp>
        <p:nvSpPr>
          <p:cNvPr id="2" name="CaixaDeTexto 1">
            <a:extLst>
              <a:ext uri="{FF2B5EF4-FFF2-40B4-BE49-F238E27FC236}">
                <a16:creationId xmlns:a16="http://schemas.microsoft.com/office/drawing/2014/main" id="{2A8E24D1-6580-5E1C-85F3-1C13778D6A5F}"/>
              </a:ext>
            </a:extLst>
          </p:cNvPr>
          <p:cNvSpPr txBox="1"/>
          <p:nvPr/>
        </p:nvSpPr>
        <p:spPr>
          <a:xfrm>
            <a:off x="514350" y="5543550"/>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8" name="Imagem 7" descr="Logotipo, nome da empresa&#10;&#10;Descrição gerada automaticamente">
            <a:extLst>
              <a:ext uri="{FF2B5EF4-FFF2-40B4-BE49-F238E27FC236}">
                <a16:creationId xmlns:a16="http://schemas.microsoft.com/office/drawing/2014/main" id="{2B14EC63-DE67-FD7E-B808-E6AEF7C541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2923656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3707256" y="1855388"/>
            <a:ext cx="5185224" cy="423790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pt-BR" i="0" u="none" strike="noStrike" cap="none" normalizeH="0" baseline="0" dirty="0">
              <a:ln>
                <a:noFill/>
              </a:ln>
              <a:solidFill>
                <a:schemeClr val="tx1"/>
              </a:solidFill>
              <a:effectLst/>
              <a:latin typeface="Arial" panose="020B0604020202020204" pitchFamily="34" charset="0"/>
            </a:endParaRPr>
          </a:p>
          <a:p>
            <a:pPr marR="0" lvl="0" indent="252000" algn="just" defTabSz="914400" rtl="0" eaLnBrk="1" fontAlgn="base" latinLnBrk="0" hangingPunct="1">
              <a:spcAft>
                <a:spcPts val="1000"/>
              </a:spcAft>
              <a:buClr>
                <a:schemeClr val="accent1"/>
              </a:buClr>
              <a:buSzTx/>
              <a:buFont typeface="Symbol" pitchFamily="18" charset="2"/>
              <a:buChar char="·"/>
              <a:tabLst/>
            </a:pPr>
            <a:r>
              <a:rPr lang="pt-BR" dirty="0">
                <a:solidFill>
                  <a:srgbClr val="000000"/>
                </a:solidFill>
                <a:latin typeface="Arial" panose="020B0604020202020204" pitchFamily="34" charset="0"/>
              </a:rPr>
              <a:t>p</a:t>
            </a:r>
            <a:r>
              <a:rPr kumimoji="0" lang="pt-BR" i="0" u="none" strike="noStrike" cap="none" normalizeH="0" baseline="0" dirty="0">
                <a:ln>
                  <a:noFill/>
                </a:ln>
                <a:solidFill>
                  <a:srgbClr val="000000"/>
                </a:solidFill>
                <a:effectLst/>
                <a:latin typeface="Arial" panose="020B0604020202020204" pitchFamily="34" charset="0"/>
              </a:rPr>
              <a:t>rogramas de proteção de mananciais, restauração de matas ciliares e topos de morro;</a:t>
            </a:r>
            <a:endParaRPr kumimoji="0" lang="pt-BR" i="0" u="none" strike="noStrike" cap="none" normalizeH="0" baseline="0" dirty="0">
              <a:ln>
                <a:noFill/>
              </a:ln>
              <a:solidFill>
                <a:schemeClr val="tx1"/>
              </a:solidFill>
              <a:effectLst/>
              <a:latin typeface="Arial" panose="020B0604020202020204" pitchFamily="34" charset="0"/>
            </a:endParaRPr>
          </a:p>
          <a:p>
            <a:pPr marR="0" lvl="0" indent="252000" algn="just" defTabSz="914400" rtl="0" eaLnBrk="1" fontAlgn="base" latinLnBrk="0" hangingPunct="1">
              <a:spcAft>
                <a:spcPts val="1000"/>
              </a:spcAft>
              <a:buClr>
                <a:schemeClr val="accent1"/>
              </a:buClr>
              <a:buSzTx/>
              <a:buFont typeface="Symbol" pitchFamily="18" charset="2"/>
              <a:buChar char="·"/>
              <a:tabLst/>
            </a:pPr>
            <a:r>
              <a:rPr lang="pt-BR" dirty="0">
                <a:solidFill>
                  <a:srgbClr val="000000"/>
                </a:solidFill>
                <a:latin typeface="Arial" panose="020B0604020202020204" pitchFamily="34" charset="0"/>
              </a:rPr>
              <a:t>z</a:t>
            </a:r>
            <a:r>
              <a:rPr kumimoji="0" lang="pt-BR" i="0" u="none" strike="noStrike" cap="none" normalizeH="0" baseline="0" dirty="0">
                <a:ln>
                  <a:noFill/>
                </a:ln>
                <a:solidFill>
                  <a:srgbClr val="000000"/>
                </a:solidFill>
                <a:effectLst/>
                <a:latin typeface="Arial" panose="020B0604020202020204" pitchFamily="34" charset="0"/>
              </a:rPr>
              <a:t>oneamento rural e urbano;</a:t>
            </a:r>
          </a:p>
          <a:p>
            <a:pPr marL="0" marR="0" lvl="1" indent="252000" algn="just" defTabSz="914400" rtl="0" eaLnBrk="1" fontAlgn="base" latinLnBrk="0" hangingPunct="1">
              <a:spcAft>
                <a:spcPts val="1000"/>
              </a:spcAft>
              <a:buClr>
                <a:schemeClr val="accent1"/>
              </a:buClr>
              <a:buSzTx/>
              <a:buFont typeface="Symbol" pitchFamily="18" charset="2"/>
              <a:buChar char="·"/>
              <a:tabLst/>
            </a:pPr>
            <a:r>
              <a:rPr lang="pt-BR" dirty="0">
                <a:solidFill>
                  <a:srgbClr val="000000"/>
                </a:solidFill>
                <a:latin typeface="Arial" panose="020B0604020202020204" pitchFamily="34" charset="0"/>
              </a:rPr>
              <a:t>m</a:t>
            </a:r>
            <a:r>
              <a:rPr kumimoji="0" lang="pt-BR" i="0" u="none" strike="noStrike" cap="none" normalizeH="0" baseline="0" dirty="0">
                <a:ln>
                  <a:noFill/>
                </a:ln>
                <a:solidFill>
                  <a:srgbClr val="000000"/>
                </a:solidFill>
                <a:effectLst/>
                <a:latin typeface="Arial" panose="020B0604020202020204" pitchFamily="34" charset="0"/>
              </a:rPr>
              <a:t>anutenção das instalações hidráulicas de prédios públicos (combate a vazamentos, troca de torneiras, etc.);</a:t>
            </a:r>
          </a:p>
          <a:p>
            <a:pPr marL="0" marR="0" lvl="1" indent="252000" algn="just" defTabSz="914400" rtl="0" eaLnBrk="1" fontAlgn="base" latinLnBrk="0" hangingPunct="1">
              <a:spcAft>
                <a:spcPts val="1000"/>
              </a:spcAft>
              <a:buClr>
                <a:schemeClr val="accent1"/>
              </a:buClr>
              <a:buSzTx/>
              <a:buFont typeface="Symbol" pitchFamily="18" charset="2"/>
              <a:buChar char="·"/>
              <a:tabLst/>
            </a:pPr>
            <a:r>
              <a:rPr lang="pt-BR" dirty="0">
                <a:solidFill>
                  <a:srgbClr val="000000"/>
                </a:solidFill>
                <a:latin typeface="Arial" panose="020B0604020202020204" pitchFamily="34" charset="0"/>
              </a:rPr>
              <a:t>p</a:t>
            </a:r>
            <a:r>
              <a:rPr kumimoji="0" lang="pt-BR" i="0" u="none" strike="noStrike" cap="none" normalizeH="0" baseline="0" dirty="0">
                <a:ln>
                  <a:noFill/>
                </a:ln>
                <a:solidFill>
                  <a:srgbClr val="000000"/>
                </a:solidFill>
                <a:effectLst/>
                <a:latin typeface="Arial" panose="020B0604020202020204" pitchFamily="34" charset="0"/>
              </a:rPr>
              <a:t>articipação nos espaços de  gestão dos recursos hídricos;</a:t>
            </a:r>
          </a:p>
          <a:p>
            <a:pPr marR="0" lvl="0" indent="252000" algn="just" defTabSz="914400" rtl="0" eaLnBrk="1" fontAlgn="base" latinLnBrk="0" hangingPunct="1">
              <a:spcAft>
                <a:spcPts val="1000"/>
              </a:spcAft>
              <a:buClr>
                <a:schemeClr val="accent1"/>
              </a:buClr>
              <a:buSzTx/>
              <a:buFont typeface="Symbol" pitchFamily="18" charset="2"/>
              <a:buChar char="·"/>
              <a:tabLst/>
            </a:pPr>
            <a:r>
              <a:rPr lang="pt-BR" dirty="0">
                <a:solidFill>
                  <a:srgbClr val="000000"/>
                </a:solidFill>
                <a:latin typeface="Arial" panose="020B0604020202020204" pitchFamily="34" charset="0"/>
              </a:rPr>
              <a:t>i</a:t>
            </a:r>
            <a:r>
              <a:rPr kumimoji="0" lang="pt-BR" i="0" u="none" strike="noStrike" cap="none" normalizeH="0" baseline="0" dirty="0">
                <a:ln>
                  <a:noFill/>
                </a:ln>
                <a:solidFill>
                  <a:srgbClr val="000000"/>
                </a:solidFill>
                <a:effectLst/>
                <a:latin typeface="Arial" panose="020B0604020202020204" pitchFamily="34" charset="0"/>
              </a:rPr>
              <a:t>ncentivo a construções sustentáveis.</a:t>
            </a:r>
          </a:p>
          <a:p>
            <a:pPr marL="0" marR="0" lvl="1" indent="252000" algn="just" defTabSz="914400" rtl="0" eaLnBrk="1" fontAlgn="base" latinLnBrk="0" hangingPunct="1">
              <a:spcAft>
                <a:spcPts val="1000"/>
              </a:spcAft>
              <a:buClr>
                <a:schemeClr val="accent1"/>
              </a:buClr>
              <a:buSzTx/>
              <a:buFont typeface="Symbol" pitchFamily="18" charset="2"/>
              <a:buChar char="·"/>
              <a:tabLst/>
            </a:pPr>
            <a:r>
              <a:rPr lang="pt-BR" dirty="0">
                <a:solidFill>
                  <a:srgbClr val="000000"/>
                </a:solidFill>
                <a:latin typeface="Arial" panose="020B0604020202020204" pitchFamily="34" charset="0"/>
              </a:rPr>
              <a:t>c</a:t>
            </a:r>
            <a:r>
              <a:rPr kumimoji="0" lang="pt-BR" i="0" u="none" strike="noStrike" cap="none" normalizeH="0" baseline="0" dirty="0">
                <a:ln>
                  <a:noFill/>
                </a:ln>
                <a:solidFill>
                  <a:srgbClr val="000000"/>
                </a:solidFill>
                <a:effectLst/>
                <a:latin typeface="Arial" panose="020B0604020202020204" pitchFamily="34" charset="0"/>
              </a:rPr>
              <a:t>onsumo consciente*.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t-BR" i="0" u="none" strike="noStrike" cap="none" normalizeH="0" baseline="0" dirty="0">
              <a:ln>
                <a:noFill/>
              </a:ln>
              <a:solidFill>
                <a:schemeClr val="tx1"/>
              </a:solidFill>
              <a:effectLst/>
              <a:latin typeface="Arial" pitchFamily="34" charset="0"/>
            </a:endParaRPr>
          </a:p>
        </p:txBody>
      </p:sp>
      <p:sp>
        <p:nvSpPr>
          <p:cNvPr id="4" name="CaixaDeTexto 3"/>
          <p:cNvSpPr txBox="1"/>
          <p:nvPr/>
        </p:nvSpPr>
        <p:spPr>
          <a:xfrm>
            <a:off x="0" y="6518340"/>
            <a:ext cx="9144000" cy="553998"/>
          </a:xfrm>
          <a:prstGeom prst="rect">
            <a:avLst/>
          </a:prstGeom>
          <a:noFill/>
        </p:spPr>
        <p:txBody>
          <a:bodyPr wrap="square" rtlCol="0">
            <a:spAutoFit/>
          </a:bodyPr>
          <a:lstStyle/>
          <a:p>
            <a:r>
              <a:rPr lang="pt-BR" sz="1200" baseline="30000" dirty="0"/>
              <a:t>*</a:t>
            </a:r>
            <a:r>
              <a:rPr lang="pt-BR" sz="1200" dirty="0"/>
              <a:t>Na produção de todos os produtos se utiliza água, por isso o consumo consciente também contribui para a conservação dos recursos hídricos. </a:t>
            </a:r>
          </a:p>
          <a:p>
            <a:endParaRPr lang="pt-BR" dirty="0"/>
          </a:p>
        </p:txBody>
      </p:sp>
      <p:pic>
        <p:nvPicPr>
          <p:cNvPr id="8" name="Imagem 7" descr="reus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6224" y="2299415"/>
            <a:ext cx="2574552" cy="26933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CaixaDeTexto 4">
            <a:extLst>
              <a:ext uri="{FF2B5EF4-FFF2-40B4-BE49-F238E27FC236}">
                <a16:creationId xmlns:a16="http://schemas.microsoft.com/office/drawing/2014/main" id="{2A87A90B-FEC6-5001-1A10-1BD3C70D6F8D}"/>
              </a:ext>
            </a:extLst>
          </p:cNvPr>
          <p:cNvSpPr txBox="1"/>
          <p:nvPr/>
        </p:nvSpPr>
        <p:spPr>
          <a:xfrm>
            <a:off x="323528" y="285728"/>
            <a:ext cx="8820472" cy="1569660"/>
          </a:xfrm>
          <a:prstGeom prst="rect">
            <a:avLst/>
          </a:prstGeom>
          <a:noFill/>
        </p:spPr>
        <p:txBody>
          <a:bodyPr wrap="square" rtlCol="0">
            <a:spAutoFit/>
          </a:bodyPr>
          <a:lstStyle/>
          <a:p>
            <a:pPr algn="ctr" fontAlgn="base">
              <a:spcBef>
                <a:spcPct val="0"/>
              </a:spcBef>
              <a:spcAft>
                <a:spcPct val="0"/>
              </a:spcAft>
            </a:pP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a:t>
            </a:r>
            <a:r>
              <a:rPr kumimoji="0" lang="pt-BR" sz="3200" b="1" i="0" u="none" strike="noStrike" cap="none" normalizeH="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ÇÕES </a:t>
            </a: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DO P</a:t>
            </a:r>
            <a:r>
              <a:rPr kumimoji="0" lang="pt-BR" sz="3200" b="1" i="0" u="none" strike="noStrike" cap="none" normalizeH="0" baseline="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ODER PÚBLICO </a:t>
            </a:r>
          </a:p>
          <a:p>
            <a:pPr algn="ctr" fontAlgn="base">
              <a:spcBef>
                <a:spcPct val="0"/>
              </a:spcBef>
              <a:spcAft>
                <a:spcPct val="0"/>
              </a:spcAft>
            </a:pPr>
            <a:r>
              <a:rPr kumimoji="0" lang="pt-BR" sz="3200" b="1" i="0" u="none" strike="noStrike" cap="none" normalizeH="0" baseline="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PARA ENFRENTAR A ESTIAGEM:</a:t>
            </a:r>
          </a:p>
          <a:p>
            <a:pPr lvl="0" algn="ctr" fontAlgn="base">
              <a:spcBef>
                <a:spcPct val="0"/>
              </a:spcBef>
              <a:spcAft>
                <a:spcPct val="0"/>
              </a:spcAft>
            </a:pPr>
            <a:endParaRPr lang="pt-BR" sz="3200" b="1" dirty="0">
              <a:solidFill>
                <a:srgbClr val="0070C0"/>
              </a:solidFill>
              <a:latin typeface="Arial" panose="020B0604020202020204" pitchFamily="34" charset="0"/>
            </a:endParaRPr>
          </a:p>
        </p:txBody>
      </p:sp>
      <p:sp>
        <p:nvSpPr>
          <p:cNvPr id="2" name="CaixaDeTexto 1">
            <a:extLst>
              <a:ext uri="{FF2B5EF4-FFF2-40B4-BE49-F238E27FC236}">
                <a16:creationId xmlns:a16="http://schemas.microsoft.com/office/drawing/2014/main" id="{E29E4AF7-C171-EC1A-4678-1A7D2723FF5F}"/>
              </a:ext>
            </a:extLst>
          </p:cNvPr>
          <p:cNvSpPr txBox="1"/>
          <p:nvPr/>
        </p:nvSpPr>
        <p:spPr>
          <a:xfrm>
            <a:off x="638175" y="5133975"/>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7" name="Imagem 6" descr="Logotipo, nome da empresa&#10;&#10;Descrição gerada automaticamente">
            <a:extLst>
              <a:ext uri="{FF2B5EF4-FFF2-40B4-BE49-F238E27FC236}">
                <a16:creationId xmlns:a16="http://schemas.microsoft.com/office/drawing/2014/main" id="{283E3F36-0FEF-A154-1755-4B481416D6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3995936" y="1813658"/>
            <a:ext cx="5076056" cy="443709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pPr>
            <a:endParaRPr kumimoji="0" lang="pt-BR" i="0" u="none" strike="noStrike" cap="none" normalizeH="0" baseline="0" dirty="0">
              <a:ln>
                <a:noFill/>
              </a:ln>
              <a:solidFill>
                <a:schemeClr val="tx1"/>
              </a:solidFill>
              <a:effectLst/>
              <a:latin typeface="Arial" panose="020B0604020202020204" pitchFamily="34" charset="0"/>
            </a:endParaRPr>
          </a:p>
          <a:p>
            <a:pPr marL="0" lvl="1" indent="269875" fontAlgn="base">
              <a:spcBef>
                <a:spcPct val="0"/>
              </a:spcBef>
              <a:spcAft>
                <a:spcPts val="1000"/>
              </a:spcAft>
              <a:buClr>
                <a:schemeClr val="accent1"/>
              </a:buClr>
              <a:buFont typeface="Symbol" pitchFamily="18" charset="2"/>
              <a:buChar char="·"/>
            </a:pPr>
            <a:r>
              <a:rPr lang="pt-BR" dirty="0">
                <a:solidFill>
                  <a:srgbClr val="000000"/>
                </a:solidFill>
                <a:latin typeface="Arial" panose="020B0604020202020204" pitchFamily="34" charset="0"/>
              </a:rPr>
              <a:t>técnicas de irrigação que economizem água;</a:t>
            </a:r>
          </a:p>
          <a:p>
            <a:pPr marL="0" lvl="1" indent="269875" fontAlgn="base">
              <a:spcBef>
                <a:spcPct val="0"/>
              </a:spcBef>
              <a:spcAft>
                <a:spcPts val="1000"/>
              </a:spcAft>
              <a:buClr>
                <a:schemeClr val="accent1"/>
              </a:buClr>
              <a:buFont typeface="Symbol" pitchFamily="18" charset="2"/>
              <a:buChar char="·"/>
            </a:pPr>
            <a:r>
              <a:rPr lang="pt-BR" dirty="0">
                <a:solidFill>
                  <a:srgbClr val="000000"/>
                </a:solidFill>
                <a:latin typeface="Arial" panose="020B0604020202020204" pitchFamily="34" charset="0"/>
              </a:rPr>
              <a:t>técnicas conservacionistas de uso do solo;</a:t>
            </a:r>
          </a:p>
          <a:p>
            <a:pPr marL="0" lvl="1" indent="269875" fontAlgn="base">
              <a:spcBef>
                <a:spcPct val="0"/>
              </a:spcBef>
              <a:spcAft>
                <a:spcPts val="1000"/>
              </a:spcAft>
              <a:buClr>
                <a:schemeClr val="accent1"/>
              </a:buClr>
              <a:buFont typeface="Symbol" pitchFamily="18" charset="2"/>
              <a:buChar char="·"/>
            </a:pPr>
            <a:r>
              <a:rPr lang="pt-BR" dirty="0">
                <a:solidFill>
                  <a:srgbClr val="000000"/>
                </a:solidFill>
                <a:latin typeface="Arial" panose="020B0604020202020204" pitchFamily="34" charset="0"/>
              </a:rPr>
              <a:t>adequação ambiental das propriedades, tais como a regularização das outorgas, proteção de nascentes, matas ciliares, topos de morro, entre outros;</a:t>
            </a:r>
          </a:p>
          <a:p>
            <a:pPr marL="0" lvl="1" indent="269875" fontAlgn="base">
              <a:spcBef>
                <a:spcPct val="0"/>
              </a:spcBef>
              <a:spcAft>
                <a:spcPts val="1000"/>
              </a:spcAft>
              <a:buClr>
                <a:schemeClr val="accent1"/>
              </a:buClr>
              <a:buFont typeface="Symbol" pitchFamily="18" charset="2"/>
              <a:buChar char="·"/>
            </a:pPr>
            <a:r>
              <a:rPr lang="pt-BR" dirty="0">
                <a:solidFill>
                  <a:srgbClr val="000000"/>
                </a:solidFill>
                <a:latin typeface="Arial" panose="020B0604020202020204" pitchFamily="34" charset="0"/>
              </a:rPr>
              <a:t>participação nos espaços de gestão dos recursos hídricos;</a:t>
            </a:r>
          </a:p>
          <a:p>
            <a:pPr marL="0" lvl="1" indent="269875" fontAlgn="base">
              <a:spcBef>
                <a:spcPct val="0"/>
              </a:spcBef>
              <a:spcAft>
                <a:spcPts val="1000"/>
              </a:spcAft>
              <a:buClr>
                <a:schemeClr val="accent1"/>
              </a:buClr>
              <a:buFont typeface="Symbol" pitchFamily="18" charset="2"/>
              <a:buChar char="·"/>
            </a:pPr>
            <a:r>
              <a:rPr lang="pt-BR" dirty="0">
                <a:solidFill>
                  <a:srgbClr val="000000"/>
                </a:solidFill>
                <a:latin typeface="Arial" panose="020B0604020202020204" pitchFamily="34" charset="0"/>
              </a:rPr>
              <a:t>consumo consciente.</a:t>
            </a:r>
            <a:endParaRPr kumimoji="0" lang="pt-BR" i="0" u="none" strike="noStrike" cap="none" normalizeH="0" baseline="0" dirty="0">
              <a:ln>
                <a:noFill/>
              </a:ln>
              <a:solidFill>
                <a:schemeClr val="tx1"/>
              </a:solidFill>
              <a:effectLst/>
              <a:latin typeface="Arial" pitchFamily="34" charset="0"/>
            </a:endParaRPr>
          </a:p>
        </p:txBody>
      </p:sp>
      <p:pic>
        <p:nvPicPr>
          <p:cNvPr id="5" name="Imagem 4" descr="mata.jpg"/>
          <p:cNvPicPr>
            <a:picLocks noChangeAspect="1"/>
          </p:cNvPicPr>
          <p:nvPr/>
        </p:nvPicPr>
        <p:blipFill>
          <a:blip r:embed="rId2" cstate="print"/>
          <a:stretch>
            <a:fillRect/>
          </a:stretch>
        </p:blipFill>
        <p:spPr>
          <a:xfrm>
            <a:off x="755576" y="1988840"/>
            <a:ext cx="2990706" cy="42347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aixaDeTexto 3">
            <a:extLst>
              <a:ext uri="{FF2B5EF4-FFF2-40B4-BE49-F238E27FC236}">
                <a16:creationId xmlns:a16="http://schemas.microsoft.com/office/drawing/2014/main" id="{75E1AA0A-C090-C4D7-2EFC-08C5E667F3E6}"/>
              </a:ext>
            </a:extLst>
          </p:cNvPr>
          <p:cNvSpPr txBox="1"/>
          <p:nvPr/>
        </p:nvSpPr>
        <p:spPr>
          <a:xfrm>
            <a:off x="0" y="285728"/>
            <a:ext cx="8100392" cy="1077218"/>
          </a:xfrm>
          <a:prstGeom prst="rect">
            <a:avLst/>
          </a:prstGeom>
          <a:noFill/>
        </p:spPr>
        <p:txBody>
          <a:bodyPr wrap="square" rtlCol="0">
            <a:spAutoFit/>
          </a:bodyPr>
          <a:lstStyle/>
          <a:p>
            <a:pPr lvl="0" algn="ctr" fontAlgn="base">
              <a:spcBef>
                <a:spcPct val="0"/>
              </a:spcBef>
              <a:spcAft>
                <a:spcPct val="0"/>
              </a:spcAft>
            </a:pP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AÇÕES DO SETOR RURAL </a:t>
            </a:r>
          </a:p>
          <a:p>
            <a:pPr lvl="0" algn="ctr" fontAlgn="base">
              <a:spcBef>
                <a:spcPct val="0"/>
              </a:spcBef>
              <a:spcAft>
                <a:spcPct val="0"/>
              </a:spcAft>
            </a:pP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PARA ENFRENTAMENTO A ESTIAGEM:</a:t>
            </a:r>
          </a:p>
        </p:txBody>
      </p:sp>
      <p:sp>
        <p:nvSpPr>
          <p:cNvPr id="2" name="CaixaDeTexto 1">
            <a:extLst>
              <a:ext uri="{FF2B5EF4-FFF2-40B4-BE49-F238E27FC236}">
                <a16:creationId xmlns:a16="http://schemas.microsoft.com/office/drawing/2014/main" id="{A0E53D05-E3B9-E7F0-A15E-6401FA303030}"/>
              </a:ext>
            </a:extLst>
          </p:cNvPr>
          <p:cNvSpPr txBox="1"/>
          <p:nvPr/>
        </p:nvSpPr>
        <p:spPr>
          <a:xfrm>
            <a:off x="590550" y="6315075"/>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6" name="Imagem 5" descr="Logotipo, nome da empresa&#10;&#10;Descrição gerada automaticamente">
            <a:extLst>
              <a:ext uri="{FF2B5EF4-FFF2-40B4-BE49-F238E27FC236}">
                <a16:creationId xmlns:a16="http://schemas.microsoft.com/office/drawing/2014/main" id="{6EACFA2F-4FD7-7E39-92BA-C28692AC7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3779912" y="2060848"/>
            <a:ext cx="5112246" cy="439248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lvl="1" indent="252000" fontAlgn="base">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uso racional da água; </a:t>
            </a:r>
          </a:p>
          <a:p>
            <a:pPr marL="0" lvl="1" indent="252000" fontAlgn="base">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planos de Contingência e Emergência;</a:t>
            </a:r>
          </a:p>
          <a:p>
            <a:pPr marL="0" lvl="1" indent="252000" fontAlgn="base">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reuso da água;</a:t>
            </a:r>
          </a:p>
          <a:p>
            <a:pPr marL="0" lvl="1" indent="252000" fontAlgn="base">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tratamento dos efluentes;</a:t>
            </a:r>
          </a:p>
          <a:p>
            <a:pPr marL="0" lvl="1" indent="252000" fontAlgn="base">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campanha de uso consciente da água com os colaboradores;</a:t>
            </a:r>
          </a:p>
          <a:p>
            <a:pPr marL="0" lvl="1" indent="252000" fontAlgn="base">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participação nos espaços de gestão dos recursos hídricos;</a:t>
            </a:r>
          </a:p>
          <a:p>
            <a:pPr marL="0" lvl="1" indent="252000" fontAlgn="base">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consumo consciente.</a:t>
            </a:r>
          </a:p>
          <a:p>
            <a:pPr marL="0" marR="0" lvl="0" indent="0" algn="l" defTabSz="914400" rtl="0" eaLnBrk="1" fontAlgn="base" latinLnBrk="0" hangingPunct="1">
              <a:lnSpc>
                <a:spcPct val="150000"/>
              </a:lnSpc>
              <a:spcBef>
                <a:spcPct val="0"/>
              </a:spcBef>
              <a:spcAft>
                <a:spcPct val="0"/>
              </a:spcAft>
              <a:buClrTx/>
              <a:buSzTx/>
              <a:buFontTx/>
              <a:buNone/>
              <a:tabLst/>
            </a:pPr>
            <a:endParaRPr kumimoji="0" lang="pt-BR" i="0" u="none" strike="noStrike" cap="none" normalizeH="0" baseline="0" dirty="0">
              <a:ln>
                <a:noFill/>
              </a:ln>
              <a:solidFill>
                <a:schemeClr val="tx1"/>
              </a:solidFill>
              <a:effectLst/>
              <a:latin typeface="Arial" pitchFamily="34" charset="0"/>
            </a:endParaRPr>
          </a:p>
        </p:txBody>
      </p:sp>
      <p:sp>
        <p:nvSpPr>
          <p:cNvPr id="5" name="CaixaDeTexto 4"/>
          <p:cNvSpPr txBox="1"/>
          <p:nvPr/>
        </p:nvSpPr>
        <p:spPr>
          <a:xfrm>
            <a:off x="27112" y="260648"/>
            <a:ext cx="7929264" cy="1569660"/>
          </a:xfrm>
          <a:prstGeom prst="rect">
            <a:avLst/>
          </a:prstGeom>
          <a:noFill/>
        </p:spPr>
        <p:txBody>
          <a:bodyPr wrap="square" rtlCol="0">
            <a:spAutoFit/>
          </a:bodyPr>
          <a:lstStyle/>
          <a:p>
            <a:pPr lvl="0" algn="ctr" fontAlgn="base">
              <a:spcBef>
                <a:spcPct val="0"/>
              </a:spcBef>
              <a:spcAft>
                <a:spcPct val="0"/>
              </a:spcAft>
            </a:pP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AÇÕES DA INDÚSTRIA E DO COMÉRCIO PARA ENFRENTAR A ESTIAGEM:</a:t>
            </a:r>
          </a:p>
        </p:txBody>
      </p:sp>
      <p:pic>
        <p:nvPicPr>
          <p:cNvPr id="7" name="Imagem 6" descr="reuso.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2276872"/>
            <a:ext cx="3105869" cy="3249129"/>
          </a:xfrm>
          <a:prstGeom prst="rect">
            <a:avLst/>
          </a:prstGeom>
          <a:ln>
            <a:noFill/>
          </a:ln>
          <a:effectLst>
            <a:outerShdw blurRad="292100" dist="139700" dir="2700000" algn="tl" rotWithShape="0">
              <a:srgbClr val="333333">
                <a:alpha val="65000"/>
              </a:srgbClr>
            </a:outerShdw>
          </a:effectLst>
        </p:spPr>
      </p:pic>
      <p:sp>
        <p:nvSpPr>
          <p:cNvPr id="2" name="CaixaDeTexto 1">
            <a:extLst>
              <a:ext uri="{FF2B5EF4-FFF2-40B4-BE49-F238E27FC236}">
                <a16:creationId xmlns:a16="http://schemas.microsoft.com/office/drawing/2014/main" id="{5E750567-38BC-CD79-36B9-0BE2453C3BF9}"/>
              </a:ext>
            </a:extLst>
          </p:cNvPr>
          <p:cNvSpPr txBox="1"/>
          <p:nvPr/>
        </p:nvSpPr>
        <p:spPr>
          <a:xfrm>
            <a:off x="323850" y="5559549"/>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6" name="Imagem 5" descr="Logotipo, nome da empresa&#10;&#10;Descrição gerada automaticamente">
            <a:extLst>
              <a:ext uri="{FF2B5EF4-FFF2-40B4-BE49-F238E27FC236}">
                <a16:creationId xmlns:a16="http://schemas.microsoft.com/office/drawing/2014/main" id="{799E32E3-2942-155A-3EF9-A7F9815BDA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3347864" y="1853444"/>
            <a:ext cx="5616624" cy="369979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lvl="1" indent="269875" fontAlgn="base">
              <a:spcBef>
                <a:spcPct val="0"/>
              </a:spcBef>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banhos rápidos;</a:t>
            </a:r>
          </a:p>
          <a:p>
            <a:pPr marL="0" lvl="1" indent="269875" fontAlgn="base">
              <a:spcBef>
                <a:spcPct val="0"/>
              </a:spcBef>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torneira fechada ao escovar os dentes, ensaboar a louça e fazer a barba;</a:t>
            </a:r>
          </a:p>
          <a:p>
            <a:pPr marL="0" lvl="1" indent="269875" fontAlgn="base">
              <a:spcBef>
                <a:spcPct val="0"/>
              </a:spcBef>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instalação de descargas econômicas;</a:t>
            </a:r>
          </a:p>
          <a:p>
            <a:pPr marL="0" lvl="1" indent="269875" fontAlgn="base">
              <a:spcBef>
                <a:spcPct val="0"/>
              </a:spcBef>
              <a:spcAft>
                <a:spcPts val="1000"/>
              </a:spcAft>
              <a:buClr>
                <a:schemeClr val="accent1"/>
              </a:buClr>
              <a:buFont typeface="Symbol" pitchFamily="18" charset="2"/>
              <a:buChar char="·"/>
            </a:pPr>
            <a:r>
              <a:rPr lang="pt-BR" sz="1900" dirty="0">
                <a:solidFill>
                  <a:srgbClr val="000000"/>
                </a:solidFill>
                <a:latin typeface="Arial"/>
                <a:cs typeface="Arial"/>
              </a:rPr>
              <a:t>faça o uso consciente a mangueira, utilizando o mecanismo “abre e fecha”; Pense que a mangueira é uma extensão da torneira;</a:t>
            </a:r>
          </a:p>
          <a:p>
            <a:pPr marL="0" lvl="1" indent="269875" fontAlgn="base">
              <a:spcBef>
                <a:spcPct val="0"/>
              </a:spcBef>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reutilização da água da máquina de lavar roupa;</a:t>
            </a:r>
          </a:p>
          <a:p>
            <a:pPr marL="0" lvl="1" indent="269875" fontAlgn="base">
              <a:spcBef>
                <a:spcPct val="0"/>
              </a:spcBef>
              <a:spcAft>
                <a:spcPts val="1000"/>
              </a:spcAft>
              <a:buClr>
                <a:schemeClr val="accent1"/>
              </a:buClr>
              <a:buFont typeface="Symbol" pitchFamily="18" charset="2"/>
              <a:buChar char="·"/>
            </a:pPr>
            <a:r>
              <a:rPr lang="pt-BR" sz="1900" dirty="0">
                <a:solidFill>
                  <a:srgbClr val="000000"/>
                </a:solidFill>
                <a:latin typeface="Arial" panose="020B0604020202020204" pitchFamily="34" charset="0"/>
              </a:rPr>
              <a:t>identificação e conserto de vazamentos;</a:t>
            </a:r>
          </a:p>
          <a:p>
            <a:pPr marL="0" marR="0" lvl="0" indent="0" defTabSz="914400" rtl="0" eaLnBrk="1" fontAlgn="base" latinLnBrk="0" hangingPunct="1">
              <a:lnSpc>
                <a:spcPct val="100000"/>
              </a:lnSpc>
              <a:spcBef>
                <a:spcPct val="0"/>
              </a:spcBef>
              <a:spcAft>
                <a:spcPct val="0"/>
              </a:spcAft>
              <a:buClrTx/>
              <a:buSzTx/>
              <a:buFontTx/>
              <a:buNone/>
              <a:tabLst/>
            </a:pPr>
            <a:endParaRPr kumimoji="0" lang="pt-BR" i="0" u="none" strike="noStrike" cap="none" normalizeH="0" baseline="0" dirty="0">
              <a:ln>
                <a:noFill/>
              </a:ln>
              <a:solidFill>
                <a:schemeClr val="tx1"/>
              </a:solidFill>
              <a:effectLst/>
              <a:latin typeface="Arial" pitchFamily="34" charset="0"/>
            </a:endParaRPr>
          </a:p>
        </p:txBody>
      </p:sp>
      <p:pic>
        <p:nvPicPr>
          <p:cNvPr id="7" name="Imagem 6" descr="torneira.jpg"/>
          <p:cNvPicPr>
            <a:picLocks noChangeAspect="1"/>
          </p:cNvPicPr>
          <p:nvPr/>
        </p:nvPicPr>
        <p:blipFill>
          <a:blip r:embed="rId2" cstate="print"/>
          <a:stretch>
            <a:fillRect/>
          </a:stretch>
        </p:blipFill>
        <p:spPr>
          <a:xfrm>
            <a:off x="395536" y="1988840"/>
            <a:ext cx="2376264" cy="3564396"/>
          </a:xfrm>
          <a:prstGeom prst="rect">
            <a:avLst/>
          </a:prstGeom>
          <a:ln>
            <a:noFill/>
          </a:ln>
          <a:effectLst>
            <a:outerShdw blurRad="292100" dist="139700" dir="2700000" algn="tl" rotWithShape="0">
              <a:srgbClr val="333333">
                <a:alpha val="65000"/>
              </a:srgbClr>
            </a:outerShdw>
          </a:effectLst>
        </p:spPr>
      </p:pic>
      <p:sp>
        <p:nvSpPr>
          <p:cNvPr id="6" name="CaixaDeTexto 5">
            <a:extLst>
              <a:ext uri="{FF2B5EF4-FFF2-40B4-BE49-F238E27FC236}">
                <a16:creationId xmlns:a16="http://schemas.microsoft.com/office/drawing/2014/main" id="{7C3743C4-C971-0A71-0F7F-14C57D5ABB40}"/>
              </a:ext>
            </a:extLst>
          </p:cNvPr>
          <p:cNvSpPr txBox="1"/>
          <p:nvPr/>
        </p:nvSpPr>
        <p:spPr>
          <a:xfrm>
            <a:off x="0" y="285728"/>
            <a:ext cx="9144000" cy="1077218"/>
          </a:xfrm>
          <a:prstGeom prst="rect">
            <a:avLst/>
          </a:prstGeom>
          <a:noFill/>
        </p:spPr>
        <p:txBody>
          <a:bodyPr wrap="square" rtlCol="0">
            <a:spAutoFit/>
          </a:bodyPr>
          <a:lstStyle/>
          <a:p>
            <a:pPr algn="ctr" fontAlgn="base">
              <a:spcBef>
                <a:spcPct val="0"/>
              </a:spcBef>
              <a:spcAft>
                <a:spcPct val="0"/>
              </a:spcAft>
            </a:pP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AÇÕES DA POPULAÇÃO </a:t>
            </a:r>
          </a:p>
          <a:p>
            <a:pPr algn="ctr" fontAlgn="base">
              <a:spcBef>
                <a:spcPct val="0"/>
              </a:spcBef>
              <a:spcAft>
                <a:spcPct val="0"/>
              </a:spcAft>
            </a:pP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PARA ENFRENTAR A ESTIAGEM:</a:t>
            </a:r>
            <a:endParaRPr lang="pt-BR" sz="3200" b="1" dirty="0">
              <a:solidFill>
                <a:srgbClr val="0070C0"/>
              </a:solidFill>
              <a:latin typeface="Arial" panose="020B0604020202020204" pitchFamily="34" charset="0"/>
            </a:endParaRPr>
          </a:p>
        </p:txBody>
      </p:sp>
      <p:sp>
        <p:nvSpPr>
          <p:cNvPr id="2" name="CaixaDeTexto 1">
            <a:extLst>
              <a:ext uri="{FF2B5EF4-FFF2-40B4-BE49-F238E27FC236}">
                <a16:creationId xmlns:a16="http://schemas.microsoft.com/office/drawing/2014/main" id="{AB0A3B64-90AF-3C91-0509-10C0A88356E1}"/>
              </a:ext>
            </a:extLst>
          </p:cNvPr>
          <p:cNvSpPr txBox="1"/>
          <p:nvPr/>
        </p:nvSpPr>
        <p:spPr>
          <a:xfrm>
            <a:off x="400050" y="5600700"/>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8" name="Imagem 7" descr="Logotipo, nome da empresa&#10;&#10;Descrição gerada automaticamente">
            <a:extLst>
              <a:ext uri="{FF2B5EF4-FFF2-40B4-BE49-F238E27FC236}">
                <a16:creationId xmlns:a16="http://schemas.microsoft.com/office/drawing/2014/main" id="{C424FE53-5D8B-613F-190B-ACDDD664A4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20650662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7" name="Text Box 7"/>
          <p:cNvSpPr txBox="1">
            <a:spLocks noChangeArrowheads="1"/>
          </p:cNvSpPr>
          <p:nvPr/>
        </p:nvSpPr>
        <p:spPr bwMode="auto">
          <a:xfrm>
            <a:off x="3095328" y="2177480"/>
            <a:ext cx="6048672" cy="468052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285750" lvl="1" indent="-285750" fontAlgn="base">
              <a:spcBef>
                <a:spcPct val="0"/>
              </a:spcBef>
              <a:spcAft>
                <a:spcPts val="1000"/>
              </a:spcAft>
              <a:buClr>
                <a:schemeClr val="accent1"/>
              </a:buClr>
              <a:buFont typeface="Arial" panose="020B0604020202020204" pitchFamily="34" charset="0"/>
              <a:buChar char="•"/>
            </a:pPr>
            <a:r>
              <a:rPr lang="pt-BR" dirty="0">
                <a:solidFill>
                  <a:srgbClr val="000000"/>
                </a:solidFill>
                <a:latin typeface="Arial" panose="020B0604020202020204" pitchFamily="34" charset="0"/>
              </a:rPr>
              <a:t>reutilização da água da chuva para tarefas domésticas (com cuidado para evitar criadouros de dengue e problemas com a qualidade da água);</a:t>
            </a:r>
          </a:p>
          <a:p>
            <a:pPr marL="285750" lvl="1" indent="-285750" fontAlgn="base">
              <a:spcBef>
                <a:spcPct val="0"/>
              </a:spcBef>
              <a:spcAft>
                <a:spcPts val="1000"/>
              </a:spcAft>
              <a:buClr>
                <a:schemeClr val="accent1"/>
              </a:buClr>
              <a:buFont typeface="Arial" panose="020B0604020202020204" pitchFamily="34" charset="0"/>
              <a:buChar char="•"/>
            </a:pPr>
            <a:r>
              <a:rPr lang="pt-BR" dirty="0">
                <a:solidFill>
                  <a:srgbClr val="000000"/>
                </a:solidFill>
                <a:latin typeface="Arial" panose="020B0604020202020204" pitchFamily="34" charset="0"/>
              </a:rPr>
              <a:t>conservação dos rios e das matas;</a:t>
            </a:r>
          </a:p>
          <a:p>
            <a:pPr marL="285750" lvl="1" indent="-285750" fontAlgn="base">
              <a:spcBef>
                <a:spcPct val="0"/>
              </a:spcBef>
              <a:spcAft>
                <a:spcPts val="1000"/>
              </a:spcAft>
              <a:buClr>
                <a:schemeClr val="accent1"/>
              </a:buClr>
              <a:buFont typeface="Arial" panose="020B0604020202020204" pitchFamily="34" charset="0"/>
              <a:buChar char="•"/>
            </a:pPr>
            <a:r>
              <a:rPr lang="pt-BR" dirty="0">
                <a:solidFill>
                  <a:srgbClr val="000000"/>
                </a:solidFill>
                <a:latin typeface="Arial" panose="020B0604020202020204" pitchFamily="34" charset="0"/>
              </a:rPr>
              <a:t>destinação dos resíduos aos locais adequados;</a:t>
            </a:r>
          </a:p>
          <a:p>
            <a:pPr marL="285750" lvl="1" indent="-285750" fontAlgn="base">
              <a:spcBef>
                <a:spcPct val="0"/>
              </a:spcBef>
              <a:spcAft>
                <a:spcPts val="1000"/>
              </a:spcAft>
              <a:buClr>
                <a:schemeClr val="accent1"/>
              </a:buClr>
              <a:buFont typeface="Arial" panose="020B0604020202020204" pitchFamily="34" charset="0"/>
              <a:buChar char="•"/>
            </a:pPr>
            <a:r>
              <a:rPr lang="pt-BR" dirty="0">
                <a:solidFill>
                  <a:srgbClr val="000000"/>
                </a:solidFill>
                <a:latin typeface="Arial" panose="020B0604020202020204" pitchFamily="34" charset="0"/>
              </a:rPr>
              <a:t>acompanhamento das políticas públicas de meio ambiente e recursos hídricos da sua região e participação em espaços como  conselhos municipais, audiências públicas, Comitês PCJ, organizações da sociedade civil, etc.;</a:t>
            </a:r>
          </a:p>
          <a:p>
            <a:pPr marL="285750" lvl="1" indent="-285750" fontAlgn="base">
              <a:spcBef>
                <a:spcPct val="0"/>
              </a:spcBef>
              <a:spcAft>
                <a:spcPts val="1000"/>
              </a:spcAft>
              <a:buClr>
                <a:schemeClr val="accent1"/>
              </a:buClr>
              <a:buFont typeface="Arial" panose="020B0604020202020204" pitchFamily="34" charset="0"/>
              <a:buChar char="•"/>
            </a:pPr>
            <a:r>
              <a:rPr lang="pt-BR" dirty="0">
                <a:solidFill>
                  <a:srgbClr val="000000"/>
                </a:solidFill>
                <a:latin typeface="Arial" panose="020B0604020202020204" pitchFamily="34" charset="0"/>
              </a:rPr>
              <a:t>consumo consciente.</a:t>
            </a:r>
            <a:endParaRPr kumimoji="0" lang="pt-BR" i="0" u="none" strike="noStrike" cap="none" normalizeH="0" baseline="0" dirty="0">
              <a:ln>
                <a:noFill/>
              </a:ln>
              <a:solidFill>
                <a:schemeClr val="tx1"/>
              </a:solidFill>
              <a:effectLst/>
              <a:latin typeface="Arial" pitchFamily="34" charset="0"/>
            </a:endParaRPr>
          </a:p>
        </p:txBody>
      </p:sp>
      <p:pic>
        <p:nvPicPr>
          <p:cNvPr id="6" name="Imagem 5" descr="recicla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2852936"/>
            <a:ext cx="2624068" cy="2448272"/>
          </a:xfrm>
          <a:prstGeom prst="rect">
            <a:avLst/>
          </a:prstGeom>
          <a:ln>
            <a:noFill/>
          </a:ln>
          <a:effectLst>
            <a:outerShdw blurRad="292100" dist="139700" dir="2700000" algn="tl" rotWithShape="0">
              <a:srgbClr val="333333">
                <a:alpha val="65000"/>
              </a:srgbClr>
            </a:outerShdw>
          </a:effectLst>
        </p:spPr>
      </p:pic>
      <p:sp>
        <p:nvSpPr>
          <p:cNvPr id="4" name="CaixaDeTexto 3">
            <a:extLst>
              <a:ext uri="{FF2B5EF4-FFF2-40B4-BE49-F238E27FC236}">
                <a16:creationId xmlns:a16="http://schemas.microsoft.com/office/drawing/2014/main" id="{805300B8-4F08-7FE0-F2D5-E5BE9230858E}"/>
              </a:ext>
            </a:extLst>
          </p:cNvPr>
          <p:cNvSpPr txBox="1"/>
          <p:nvPr/>
        </p:nvSpPr>
        <p:spPr>
          <a:xfrm>
            <a:off x="0" y="188640"/>
            <a:ext cx="9144000" cy="1077218"/>
          </a:xfrm>
          <a:prstGeom prst="rect">
            <a:avLst/>
          </a:prstGeom>
          <a:noFill/>
        </p:spPr>
        <p:txBody>
          <a:bodyPr wrap="square" rtlCol="0">
            <a:spAutoFit/>
          </a:bodyPr>
          <a:lstStyle/>
          <a:p>
            <a:pPr algn="ctr" fontAlgn="base">
              <a:spcBef>
                <a:spcPct val="0"/>
              </a:spcBef>
              <a:spcAft>
                <a:spcPct val="0"/>
              </a:spcAft>
            </a:pPr>
            <a:r>
              <a:rPr kumimoji="0" lang="pt-BR" sz="3200" b="1" i="0" u="none" strike="noStrike" cap="none" normalizeH="0" baseline="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AÇÕES DA POPULAÇÃO </a:t>
            </a:r>
          </a:p>
          <a:p>
            <a:pPr algn="ctr" fontAlgn="base">
              <a:spcBef>
                <a:spcPct val="0"/>
              </a:spcBef>
              <a:spcAft>
                <a:spcPct val="0"/>
              </a:spcAft>
            </a:pPr>
            <a:r>
              <a:rPr kumimoji="0" lang="pt-BR" sz="3200" b="1" i="0" u="none" strike="noStrike" cap="none" normalizeH="0" baseline="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PARA ENFRENTAR</a:t>
            </a:r>
            <a:r>
              <a:rPr kumimoji="0" lang="pt-BR" sz="3200" b="1" i="0" u="none" strike="noStrike" cap="none" normalizeH="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 A ESTIAGEM:</a:t>
            </a:r>
            <a:endParaRPr kumimoji="0" lang="pt-BR" sz="3200" b="1" i="0" u="none" strike="noStrike" cap="none" normalizeH="0" baseline="0" dirty="0">
              <a:ln>
                <a:noFill/>
              </a:ln>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ndParaRPr>
          </a:p>
        </p:txBody>
      </p:sp>
      <p:sp>
        <p:nvSpPr>
          <p:cNvPr id="2" name="CaixaDeTexto 1">
            <a:extLst>
              <a:ext uri="{FF2B5EF4-FFF2-40B4-BE49-F238E27FC236}">
                <a16:creationId xmlns:a16="http://schemas.microsoft.com/office/drawing/2014/main" id="{A164D9A3-6FE7-D91D-2A26-89E0B3C72CB8}"/>
              </a:ext>
            </a:extLst>
          </p:cNvPr>
          <p:cNvSpPr txBox="1"/>
          <p:nvPr/>
        </p:nvSpPr>
        <p:spPr>
          <a:xfrm>
            <a:off x="209550" y="5353050"/>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7" name="Imagem 6" descr="Logotipo, nome da empresa&#10;&#10;Descrição gerada automaticamente">
            <a:extLst>
              <a:ext uri="{FF2B5EF4-FFF2-40B4-BE49-F238E27FC236}">
                <a16:creationId xmlns:a16="http://schemas.microsoft.com/office/drawing/2014/main" id="{A64BF12F-37FB-69EF-9E4F-CB900128BE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394743" y="1637649"/>
            <a:ext cx="5443518" cy="4896544"/>
          </a:xfrm>
        </p:spPr>
        <p:txBody>
          <a:bodyPr>
            <a:noAutofit/>
          </a:bodyPr>
          <a:lstStyle/>
          <a:p>
            <a:pPr marL="0" lvl="1" indent="0" algn="just" fontAlgn="base">
              <a:spcBef>
                <a:spcPct val="0"/>
              </a:spcBef>
              <a:spcAft>
                <a:spcPts val="1000"/>
              </a:spcAft>
              <a:buClr>
                <a:schemeClr val="accent1"/>
              </a:buClr>
              <a:buNone/>
            </a:pPr>
            <a:r>
              <a:rPr lang="pt-BR" sz="1800" dirty="0">
                <a:solidFill>
                  <a:srgbClr val="000000"/>
                </a:solidFill>
                <a:latin typeface="Arial" panose="020B0604020202020204" pitchFamily="34" charset="0"/>
              </a:rPr>
              <a:t>O “racionamento” de água é uma das últimas medidas a serem adotadas porque, além de causar transtornos à população devido à suspensão do fornecimento de água por algumas horas, pode causar os seguintes problemas:</a:t>
            </a:r>
          </a:p>
          <a:p>
            <a:pPr marL="0" lvl="1" indent="269875" algn="just" fontAlgn="base">
              <a:spcBef>
                <a:spcPct val="0"/>
              </a:spcBef>
              <a:spcAft>
                <a:spcPts val="1000"/>
              </a:spcAft>
              <a:buClr>
                <a:schemeClr val="accent1"/>
              </a:buClr>
              <a:buFont typeface="Symbol" pitchFamily="18" charset="2"/>
              <a:buChar char="·"/>
            </a:pPr>
            <a:r>
              <a:rPr lang="pt-BR" sz="1800" dirty="0">
                <a:solidFill>
                  <a:srgbClr val="000000"/>
                </a:solidFill>
                <a:latin typeface="Arial" panose="020B0604020202020204" pitchFamily="34" charset="0"/>
              </a:rPr>
              <a:t>Risco de contaminação da água contida no encanamento;</a:t>
            </a:r>
          </a:p>
          <a:p>
            <a:pPr marL="0" lvl="1" indent="269875" algn="just" fontAlgn="base">
              <a:spcBef>
                <a:spcPct val="0"/>
              </a:spcBef>
              <a:spcAft>
                <a:spcPts val="1000"/>
              </a:spcAft>
              <a:buClr>
                <a:schemeClr val="accent1"/>
              </a:buClr>
              <a:buFont typeface="Symbol" pitchFamily="18" charset="2"/>
              <a:buChar char="·"/>
            </a:pPr>
            <a:r>
              <a:rPr lang="pt-BR" sz="1800" dirty="0">
                <a:solidFill>
                  <a:srgbClr val="000000"/>
                </a:solidFill>
                <a:latin typeface="Arial" panose="020B0604020202020204" pitchFamily="34" charset="0"/>
              </a:rPr>
              <a:t>Risco de rompimento de redes (encanamentos);</a:t>
            </a:r>
          </a:p>
          <a:p>
            <a:pPr marL="0" lvl="1" indent="269875" algn="just" fontAlgn="base">
              <a:spcBef>
                <a:spcPct val="0"/>
              </a:spcBef>
              <a:spcAft>
                <a:spcPts val="1000"/>
              </a:spcAft>
              <a:buClr>
                <a:schemeClr val="accent1"/>
              </a:buClr>
              <a:buFont typeface="Symbol" pitchFamily="18" charset="2"/>
              <a:buChar char="·"/>
            </a:pPr>
            <a:r>
              <a:rPr lang="pt-BR" sz="1800" dirty="0">
                <a:solidFill>
                  <a:srgbClr val="000000"/>
                </a:solidFill>
                <a:latin typeface="Arial" panose="020B0604020202020204" pitchFamily="34" charset="0"/>
              </a:rPr>
              <a:t>Alguns bairros podem ficar sem água por mais tempo do que o previsto;</a:t>
            </a:r>
          </a:p>
          <a:p>
            <a:pPr marL="0" lvl="1" indent="269875" algn="just" fontAlgn="base">
              <a:spcBef>
                <a:spcPct val="0"/>
              </a:spcBef>
              <a:spcAft>
                <a:spcPts val="1000"/>
              </a:spcAft>
              <a:buClr>
                <a:schemeClr val="accent1"/>
              </a:buClr>
              <a:buFont typeface="Symbol" pitchFamily="18" charset="2"/>
              <a:buChar char="·"/>
            </a:pPr>
            <a:r>
              <a:rPr lang="pt-BR" sz="1800" dirty="0">
                <a:solidFill>
                  <a:srgbClr val="000000"/>
                </a:solidFill>
                <a:latin typeface="Arial" panose="020B0604020202020204" pitchFamily="34" charset="0"/>
              </a:rPr>
              <a:t>Risco de  contaminação da água devido ao armazenamento inadequado da mesma pela população. </a:t>
            </a:r>
          </a:p>
        </p:txBody>
      </p:sp>
      <p:pic>
        <p:nvPicPr>
          <p:cNvPr id="7" name="Imagem 6" descr="torneira2.jpg"/>
          <p:cNvPicPr>
            <a:picLocks noChangeAspect="1"/>
          </p:cNvPicPr>
          <p:nvPr/>
        </p:nvPicPr>
        <p:blipFill>
          <a:blip r:embed="rId2" cstate="print"/>
          <a:stretch>
            <a:fillRect/>
          </a:stretch>
        </p:blipFill>
        <p:spPr>
          <a:xfrm>
            <a:off x="539552" y="1628800"/>
            <a:ext cx="2514600" cy="4292600"/>
          </a:xfrm>
          <a:prstGeom prst="rect">
            <a:avLst/>
          </a:prstGeom>
          <a:ln>
            <a:noFill/>
          </a:ln>
          <a:effectLst>
            <a:outerShdw blurRad="292100" dist="139700" dir="2700000" algn="tl" rotWithShape="0">
              <a:srgbClr val="333333">
                <a:alpha val="65000"/>
              </a:srgbClr>
            </a:outerShdw>
          </a:effectLst>
        </p:spPr>
      </p:pic>
      <p:sp>
        <p:nvSpPr>
          <p:cNvPr id="2" name="Retângulo 1"/>
          <p:cNvSpPr/>
          <p:nvPr/>
        </p:nvSpPr>
        <p:spPr>
          <a:xfrm>
            <a:off x="251520" y="142852"/>
            <a:ext cx="7776864" cy="1292662"/>
          </a:xfrm>
          <a:prstGeom prst="rect">
            <a:avLst/>
          </a:prstGeom>
        </p:spPr>
        <p:txBody>
          <a:bodyPr wrap="square">
            <a:spAutoFit/>
          </a:bodyPr>
          <a:lstStyle/>
          <a:p>
            <a:pPr marL="0" lvl="1" indent="0" algn="ctr" fontAlgn="base">
              <a:spcBef>
                <a:spcPct val="0"/>
              </a:spcBef>
              <a:spcAft>
                <a:spcPts val="1000"/>
              </a:spcAft>
              <a:buClr>
                <a:schemeClr val="accent1"/>
              </a:buClr>
              <a:buNone/>
            </a:pPr>
            <a:r>
              <a:rPr lang="pt-BR" sz="26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rPr>
              <a:t>POR QUE O “RACIONAMENTO” DE ÁGUA É UMA DAS ÚLTIMAS MEDIDAS A SEREM ADOTADAS?</a:t>
            </a:r>
          </a:p>
        </p:txBody>
      </p:sp>
      <p:sp>
        <p:nvSpPr>
          <p:cNvPr id="4" name="CaixaDeTexto 3">
            <a:extLst>
              <a:ext uri="{FF2B5EF4-FFF2-40B4-BE49-F238E27FC236}">
                <a16:creationId xmlns:a16="http://schemas.microsoft.com/office/drawing/2014/main" id="{59A9AFE3-45CC-A265-2ABF-543EEC1CA78B}"/>
              </a:ext>
            </a:extLst>
          </p:cNvPr>
          <p:cNvSpPr txBox="1"/>
          <p:nvPr/>
        </p:nvSpPr>
        <p:spPr>
          <a:xfrm>
            <a:off x="476250" y="6000750"/>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6" name="Imagem 5" descr="Logotipo, nome da empresa&#10;&#10;Descrição gerada automaticamente">
            <a:extLst>
              <a:ext uri="{FF2B5EF4-FFF2-40B4-BE49-F238E27FC236}">
                <a16:creationId xmlns:a16="http://schemas.microsoft.com/office/drawing/2014/main" id="{643A75BF-6751-DC54-0A0A-0B50353F26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8525" y="103366"/>
            <a:ext cx="8506950" cy="1143000"/>
          </a:xfrm>
        </p:spPr>
        <p:txBody>
          <a:bodyPr>
            <a:noAutofit/>
          </a:bodyPr>
          <a:lstStyle/>
          <a:p>
            <a: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COMO ABORDAR A ESTIAGEM NA ESCOLA?</a:t>
            </a:r>
          </a:p>
        </p:txBody>
      </p:sp>
      <p:sp>
        <p:nvSpPr>
          <p:cNvPr id="13" name="Espaço Reservado para Conteúdo 2">
            <a:extLst>
              <a:ext uri="{FF2B5EF4-FFF2-40B4-BE49-F238E27FC236}">
                <a16:creationId xmlns:a16="http://schemas.microsoft.com/office/drawing/2014/main" id="{2608AE59-CFA4-47ED-FB84-2FDEAF2C1E2F}"/>
              </a:ext>
            </a:extLst>
          </p:cNvPr>
          <p:cNvSpPr txBox="1">
            <a:spLocks/>
          </p:cNvSpPr>
          <p:nvPr/>
        </p:nvSpPr>
        <p:spPr>
          <a:xfrm>
            <a:off x="423300" y="3706019"/>
            <a:ext cx="8717971" cy="274545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endParaRPr lang="pt-BR" sz="1800" b="1" dirty="0">
              <a:latin typeface="Arial" panose="020B0604020202020204" pitchFamily="34" charset="0"/>
            </a:endParaRPr>
          </a:p>
        </p:txBody>
      </p:sp>
      <p:pic>
        <p:nvPicPr>
          <p:cNvPr id="14" name="Imagem 14">
            <a:extLst>
              <a:ext uri="{FF2B5EF4-FFF2-40B4-BE49-F238E27FC236}">
                <a16:creationId xmlns:a16="http://schemas.microsoft.com/office/drawing/2014/main" id="{D039BA5E-A793-E3D2-E006-5889C4F4405C}"/>
              </a:ext>
            </a:extLst>
          </p:cNvPr>
          <p:cNvPicPr>
            <a:picLocks noChangeAspect="1"/>
          </p:cNvPicPr>
          <p:nvPr/>
        </p:nvPicPr>
        <p:blipFill>
          <a:blip r:embed="rId2"/>
          <a:stretch>
            <a:fillRect/>
          </a:stretch>
        </p:blipFill>
        <p:spPr>
          <a:xfrm>
            <a:off x="4860032" y="1700808"/>
            <a:ext cx="3679588" cy="2306952"/>
          </a:xfrm>
          <a:prstGeom prst="rect">
            <a:avLst/>
          </a:prstGeom>
          <a:ln>
            <a:noFill/>
          </a:ln>
          <a:effectLst>
            <a:outerShdw blurRad="292100" dist="139700" dir="2700000" algn="tl" rotWithShape="0">
              <a:srgbClr val="333333">
                <a:alpha val="65000"/>
              </a:srgbClr>
            </a:outerShdw>
          </a:effectLst>
        </p:spPr>
      </p:pic>
      <p:sp>
        <p:nvSpPr>
          <p:cNvPr id="15" name="CaixaDeTexto 14">
            <a:extLst>
              <a:ext uri="{FF2B5EF4-FFF2-40B4-BE49-F238E27FC236}">
                <a16:creationId xmlns:a16="http://schemas.microsoft.com/office/drawing/2014/main" id="{701C3DB2-2E2E-CAEC-9E19-6015B7BA9010}"/>
              </a:ext>
            </a:extLst>
          </p:cNvPr>
          <p:cNvSpPr txBox="1"/>
          <p:nvPr/>
        </p:nvSpPr>
        <p:spPr>
          <a:xfrm>
            <a:off x="7453875" y="408639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100" dirty="0">
                <a:latin typeface="Arial"/>
                <a:cs typeface="Arial"/>
              </a:rPr>
              <a:t>Fonte: </a:t>
            </a:r>
            <a:r>
              <a:rPr lang="pt-BR" sz="1100" dirty="0">
                <a:latin typeface="Arial"/>
                <a:cs typeface="Arial"/>
                <a:hlinkClick r:id="rId3"/>
              </a:rPr>
              <a:t>Wakke</a:t>
            </a:r>
            <a:endParaRPr lang="pt-BR" sz="1100">
              <a:latin typeface="Arial"/>
              <a:cs typeface="Arial"/>
            </a:endParaRPr>
          </a:p>
        </p:txBody>
      </p:sp>
      <p:sp>
        <p:nvSpPr>
          <p:cNvPr id="8" name="Retângulo 7">
            <a:extLst>
              <a:ext uri="{FF2B5EF4-FFF2-40B4-BE49-F238E27FC236}">
                <a16:creationId xmlns:a16="http://schemas.microsoft.com/office/drawing/2014/main" id="{270A5403-791B-4E3E-AAFE-BB63C5CB0693}"/>
              </a:ext>
            </a:extLst>
          </p:cNvPr>
          <p:cNvSpPr/>
          <p:nvPr/>
        </p:nvSpPr>
        <p:spPr>
          <a:xfrm>
            <a:off x="256450" y="1680521"/>
            <a:ext cx="4499766" cy="1169551"/>
          </a:xfrm>
          <a:prstGeom prst="rect">
            <a:avLst/>
          </a:prstGeom>
        </p:spPr>
        <p:txBody>
          <a:bodyPr wrap="square" lIns="91440" tIns="45720" rIns="91440" bIns="45720" anchor="t">
            <a:spAutoFit/>
          </a:bodyPr>
          <a:lstStyle/>
          <a:p>
            <a:pPr algn="ctr" eaLnBrk="0" hangingPunct="0">
              <a:defRPr/>
            </a:pPr>
            <a:r>
              <a:rPr lang="pt-BR" sz="2600" b="1" dirty="0">
                <a:solidFill>
                  <a:srgbClr val="1B416F"/>
                </a:solidFill>
                <a:effectLst>
                  <a:outerShdw blurRad="38100" dist="38100" dir="2700000" algn="tl">
                    <a:srgbClr val="000000">
                      <a:alpha val="43137"/>
                    </a:srgbClr>
                  </a:outerShdw>
                </a:effectLst>
                <a:latin typeface="Arial" panose="020B0604020202020204" pitchFamily="34" charset="0"/>
                <a:cs typeface="Arial" pitchFamily="34" charset="0"/>
              </a:rPr>
              <a:t>Assista ao vídeo:</a:t>
            </a:r>
          </a:p>
          <a:p>
            <a:pPr algn="ctr" eaLnBrk="0" hangingPunct="0">
              <a:defRPr/>
            </a:pPr>
            <a:r>
              <a:rPr lang="pt-BR" sz="2600" dirty="0">
                <a:solidFill>
                  <a:srgbClr val="0000FF"/>
                </a:solidFill>
                <a:latin typeface="Arial"/>
                <a:cs typeface="Arial"/>
                <a:hlinkClick r:id="rId4">
                  <a:extLst>
                    <a:ext uri="{A12FA001-AC4F-418D-AE19-62706E023703}">
                      <ahyp:hlinkClr xmlns:ahyp="http://schemas.microsoft.com/office/drawing/2018/hyperlinkcolor" val="tx"/>
                    </a:ext>
                  </a:extLst>
                </a:hlinkClick>
              </a:rPr>
              <a:t>Link para acesso</a:t>
            </a:r>
            <a:endParaRPr lang="pt-BR" sz="2600" dirty="0">
              <a:solidFill>
                <a:srgbClr val="0000FF"/>
              </a:solidFill>
              <a:latin typeface="Arial" panose="020B0604020202020204" pitchFamily="34" charset="0"/>
              <a:cs typeface="Arial" pitchFamily="34" charset="0"/>
            </a:endParaRPr>
          </a:p>
          <a:p>
            <a:pPr algn="just" eaLnBrk="0" hangingPunct="0">
              <a:defRPr/>
            </a:pPr>
            <a:r>
              <a:rPr lang="pt-BR" dirty="0">
                <a:solidFill>
                  <a:srgbClr val="000000"/>
                </a:solidFill>
                <a:latin typeface="Arial" panose="020B0604020202020204" pitchFamily="34" charset="0"/>
                <a:cs typeface="Arial" pitchFamily="34" charset="0"/>
              </a:rPr>
              <a:t>  </a:t>
            </a:r>
          </a:p>
        </p:txBody>
      </p:sp>
      <p:sp>
        <p:nvSpPr>
          <p:cNvPr id="10" name="Espaço Reservado para Conteúdo 2">
            <a:extLst>
              <a:ext uri="{FF2B5EF4-FFF2-40B4-BE49-F238E27FC236}">
                <a16:creationId xmlns:a16="http://schemas.microsoft.com/office/drawing/2014/main" id="{881E6FFE-48EB-BC99-220E-9E466AF379D7}"/>
              </a:ext>
            </a:extLst>
          </p:cNvPr>
          <p:cNvSpPr>
            <a:spLocks noGrp="1"/>
          </p:cNvSpPr>
          <p:nvPr>
            <p:ph idx="1"/>
          </p:nvPr>
        </p:nvSpPr>
        <p:spPr>
          <a:xfrm>
            <a:off x="501046" y="4348008"/>
            <a:ext cx="8717971" cy="2088232"/>
          </a:xfrm>
        </p:spPr>
        <p:txBody>
          <a:bodyPr vert="horz" lIns="91440" tIns="45720" rIns="91440" bIns="45720" rtlCol="0" anchor="t">
            <a:noAutofit/>
          </a:bodyPr>
          <a:lstStyle/>
          <a:p>
            <a:pPr algn="ctr">
              <a:spcBef>
                <a:spcPts val="0"/>
              </a:spcBef>
              <a:buNone/>
            </a:pPr>
            <a:r>
              <a:rPr lang="pt-BR" sz="1800" b="1" u="sng" dirty="0">
                <a:effectLst>
                  <a:outerShdw blurRad="38100" dist="38100" dir="2700000" algn="tl">
                    <a:srgbClr val="000000">
                      <a:alpha val="43137"/>
                    </a:srgbClr>
                  </a:outerShdw>
                </a:effectLst>
                <a:latin typeface="Arial" panose="020B0604020202020204" pitchFamily="34" charset="0"/>
              </a:rPr>
              <a:t>Aspectos importantes:</a:t>
            </a:r>
          </a:p>
          <a:p>
            <a:pPr algn="ctr">
              <a:spcBef>
                <a:spcPts val="0"/>
              </a:spcBef>
              <a:buNone/>
            </a:pPr>
            <a:endParaRPr lang="pt-BR" sz="1800" b="1" u="sng" dirty="0">
              <a:effectLst>
                <a:outerShdw blurRad="38100" dist="38100" dir="2700000" algn="tl">
                  <a:srgbClr val="000000">
                    <a:alpha val="43137"/>
                  </a:srgbClr>
                </a:outerShdw>
              </a:effectLst>
              <a:latin typeface="Arial" panose="020B0604020202020204" pitchFamily="34" charset="0"/>
            </a:endParaRPr>
          </a:p>
          <a:p>
            <a:pPr>
              <a:lnSpc>
                <a:spcPct val="150000"/>
              </a:lnSpc>
              <a:spcBef>
                <a:spcPts val="0"/>
              </a:spcBef>
              <a:buClr>
                <a:schemeClr val="accent1"/>
              </a:buClr>
              <a:buSzPct val="125000"/>
              <a:buFont typeface="Wingdings" panose="05000000000000000000" pitchFamily="2" charset="2"/>
              <a:buChar char="ü"/>
            </a:pPr>
            <a:r>
              <a:rPr lang="pt-BR" sz="1800" dirty="0">
                <a:latin typeface="Arial"/>
                <a:cs typeface="Arial"/>
              </a:rPr>
              <a:t>A situação crítica das Bacias PCJ quanto aos recursos hídricos;</a:t>
            </a:r>
          </a:p>
          <a:p>
            <a:pPr>
              <a:lnSpc>
                <a:spcPct val="150000"/>
              </a:lnSpc>
              <a:spcBef>
                <a:spcPts val="0"/>
              </a:spcBef>
              <a:buClr>
                <a:schemeClr val="accent1"/>
              </a:buClr>
              <a:buSzPct val="125000"/>
              <a:buFont typeface="Wingdings" panose="05000000000000000000" pitchFamily="2" charset="2"/>
              <a:buChar char="ü"/>
            </a:pPr>
            <a:r>
              <a:rPr lang="pt-BR" sz="1800" dirty="0">
                <a:latin typeface="Arial"/>
                <a:cs typeface="Arial"/>
              </a:rPr>
              <a:t>O conceito de estiagem e a estiagem que estamos vivendo;</a:t>
            </a:r>
          </a:p>
          <a:p>
            <a:pPr>
              <a:lnSpc>
                <a:spcPct val="150000"/>
              </a:lnSpc>
              <a:spcBef>
                <a:spcPts val="0"/>
              </a:spcBef>
              <a:buClr>
                <a:schemeClr val="accent1"/>
              </a:buClr>
              <a:buSzPct val="125000"/>
              <a:buFont typeface="Wingdings" panose="05000000000000000000" pitchFamily="2" charset="2"/>
              <a:buChar char="ü"/>
            </a:pPr>
            <a:r>
              <a:rPr lang="pt-BR" sz="1800" dirty="0">
                <a:latin typeface="Arial"/>
                <a:cs typeface="Arial"/>
              </a:rPr>
              <a:t>O que a escola pode fazer para colaborar.</a:t>
            </a:r>
          </a:p>
          <a:p>
            <a:pPr>
              <a:spcBef>
                <a:spcPts val="0"/>
              </a:spcBef>
            </a:pPr>
            <a:endParaRPr lang="pt-BR" sz="1800" b="1" dirty="0">
              <a:latin typeface="Arial" panose="020B0604020202020204" pitchFamily="34" charset="0"/>
            </a:endParaRPr>
          </a:p>
        </p:txBody>
      </p:sp>
      <p:pic>
        <p:nvPicPr>
          <p:cNvPr id="9" name="Imagem 8" descr="Logotipo, nome da empresa&#10;&#10;Descrição gerada automaticamente">
            <a:extLst>
              <a:ext uri="{FF2B5EF4-FFF2-40B4-BE49-F238E27FC236}">
                <a16:creationId xmlns:a16="http://schemas.microsoft.com/office/drawing/2014/main" id="{8CF16173-0673-5E59-07BF-AD5E22FCF3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8231" y="5506955"/>
            <a:ext cx="1114713" cy="1247679"/>
          </a:xfrm>
          <a:prstGeom prst="rect">
            <a:avLst/>
          </a:prstGeom>
        </p:spPr>
      </p:pic>
    </p:spTree>
    <p:extLst>
      <p:ext uri="{BB962C8B-B14F-4D97-AF65-F5344CB8AC3E}">
        <p14:creationId xmlns:p14="http://schemas.microsoft.com/office/powerpoint/2010/main" val="19681059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6C59E630-0244-4933-E00E-8435871677BF}"/>
              </a:ext>
            </a:extLst>
          </p:cNvPr>
          <p:cNvSpPr txBox="1"/>
          <p:nvPr/>
        </p:nvSpPr>
        <p:spPr>
          <a:xfrm>
            <a:off x="735048" y="1259543"/>
            <a:ext cx="7673904" cy="1569660"/>
          </a:xfrm>
          <a:prstGeom prst="rect">
            <a:avLst/>
          </a:prstGeom>
          <a:noFill/>
        </p:spPr>
        <p:txBody>
          <a:bodyPr wrap="square">
            <a:spAutoFit/>
          </a:bodyPr>
          <a:lstStyle/>
          <a:p>
            <a:pPr algn="ctr">
              <a:spcBef>
                <a:spcPts val="0"/>
              </a:spcBef>
              <a:buNone/>
            </a:pPr>
            <a:r>
              <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Elaboração, em grupos, de propostas de trabalhos interdisciplinares sobre a temática e apresentação e discussão das propostas.</a:t>
            </a:r>
          </a:p>
          <a:p>
            <a:pPr algn="ctr">
              <a:spcBef>
                <a:spcPts val="0"/>
              </a:spcBef>
              <a:buNone/>
            </a:pPr>
            <a:endParaRPr lang="pt-BR" sz="2400" b="1" dirty="0">
              <a:effectLst>
                <a:outerShdw blurRad="38100" dist="38100" dir="2700000" algn="tl">
                  <a:srgbClr val="000000">
                    <a:alpha val="43137"/>
                  </a:srgbClr>
                </a:outerShdw>
              </a:effectLst>
              <a:latin typeface="Arial" panose="020B0604020202020204" pitchFamily="34" charset="0"/>
            </a:endParaRPr>
          </a:p>
        </p:txBody>
      </p:sp>
      <p:sp>
        <p:nvSpPr>
          <p:cNvPr id="9" name="CaixaDeTexto 8">
            <a:extLst>
              <a:ext uri="{FF2B5EF4-FFF2-40B4-BE49-F238E27FC236}">
                <a16:creationId xmlns:a16="http://schemas.microsoft.com/office/drawing/2014/main" id="{AFAC2F5E-5172-052A-F392-981D59C3D2B9}"/>
              </a:ext>
            </a:extLst>
          </p:cNvPr>
          <p:cNvSpPr txBox="1"/>
          <p:nvPr/>
        </p:nvSpPr>
        <p:spPr>
          <a:xfrm>
            <a:off x="318525" y="2636912"/>
            <a:ext cx="6264695" cy="3816429"/>
          </a:xfrm>
          <a:prstGeom prst="rect">
            <a:avLst/>
          </a:prstGeom>
          <a:noFill/>
        </p:spPr>
        <p:txBody>
          <a:bodyPr wrap="square" lIns="91440" tIns="45720" rIns="91440" bIns="45720" anchor="t">
            <a:spAutoFit/>
          </a:bodyPr>
          <a:lstStyle/>
          <a:p>
            <a:pPr marL="285750" indent="-285750" algn="just">
              <a:buFont typeface="Wingdings" panose="05000000000000000000" pitchFamily="2" charset="2"/>
              <a:buChar char="ü"/>
            </a:pPr>
            <a:r>
              <a:rPr lang="pt-BR" sz="2200" dirty="0">
                <a:latin typeface="Arial"/>
                <a:cs typeface="Arial"/>
              </a:rPr>
              <a:t>Explorar o slogan </a:t>
            </a:r>
            <a:r>
              <a:rPr lang="pt-BR" sz="2200" b="1" dirty="0">
                <a:solidFill>
                  <a:srgbClr val="1B416F"/>
                </a:solidFill>
                <a:effectLst>
                  <a:outerShdw blurRad="38100" dist="38100" dir="2700000" algn="tl">
                    <a:srgbClr val="000000">
                      <a:alpha val="43137"/>
                    </a:srgbClr>
                  </a:outerShdw>
                </a:effectLst>
                <a:latin typeface="Arial"/>
                <a:cs typeface="Arial"/>
              </a:rPr>
              <a:t>"A água é de todos. A estiagem também!"</a:t>
            </a:r>
            <a:r>
              <a:rPr lang="pt-BR" sz="2200" dirty="0">
                <a:latin typeface="Arial"/>
                <a:cs typeface="Arial"/>
              </a:rPr>
              <a:t>, discutindo qual é a mensagem que o slogan quer transmitir para as pessoas;</a:t>
            </a:r>
          </a:p>
          <a:p>
            <a:pPr marL="285750" indent="-285750" algn="just">
              <a:spcBef>
                <a:spcPts val="0"/>
              </a:spcBef>
              <a:buFont typeface="Wingdings" panose="05000000000000000000" pitchFamily="2" charset="2"/>
              <a:buChar char="ü"/>
            </a:pPr>
            <a:r>
              <a:rPr lang="pt-BR" sz="2200" dirty="0">
                <a:latin typeface="Arial"/>
                <a:cs typeface="Arial"/>
              </a:rPr>
              <a:t>Prever encontro, convidando membros da comunidade para compartilhar como está o desenvolvimento dos programas e como aprimorar;</a:t>
            </a:r>
            <a:endParaRPr lang="pt-BR" sz="2200" dirty="0">
              <a:latin typeface="Arial"/>
              <a:cs typeface="Calibri"/>
            </a:endParaRPr>
          </a:p>
          <a:p>
            <a:pPr marL="285750" indent="-285750" algn="just">
              <a:buFont typeface="Wingdings" panose="05000000000000000000" pitchFamily="2" charset="2"/>
              <a:buChar char="ü"/>
            </a:pPr>
            <a:r>
              <a:rPr lang="pt-BR" sz="2200" dirty="0">
                <a:latin typeface="Arial"/>
                <a:cs typeface="Arial"/>
              </a:rPr>
              <a:t>Orientar que esses trabalhos sejam desenvolvidos de forma integrada com as demais atividades escolares. </a:t>
            </a:r>
            <a:endParaRPr lang="pt-BR" sz="2200" dirty="0">
              <a:latin typeface="Arial" panose="020B0604020202020204" pitchFamily="34" charset="0"/>
              <a:cs typeface="Arial"/>
            </a:endParaRPr>
          </a:p>
        </p:txBody>
      </p:sp>
      <p:pic>
        <p:nvPicPr>
          <p:cNvPr id="4" name="Imagem 4" descr="Desenho de personagem de desenho animado&#10;&#10;Descrição gerada automaticamente">
            <a:extLst>
              <a:ext uri="{FF2B5EF4-FFF2-40B4-BE49-F238E27FC236}">
                <a16:creationId xmlns:a16="http://schemas.microsoft.com/office/drawing/2014/main" id="{CC3FEE7C-2DD2-B508-696D-C698394E14AD}"/>
              </a:ext>
            </a:extLst>
          </p:cNvPr>
          <p:cNvPicPr>
            <a:picLocks noChangeAspect="1"/>
          </p:cNvPicPr>
          <p:nvPr/>
        </p:nvPicPr>
        <p:blipFill>
          <a:blip r:embed="rId2"/>
          <a:stretch>
            <a:fillRect/>
          </a:stretch>
        </p:blipFill>
        <p:spPr>
          <a:xfrm>
            <a:off x="6791325" y="4019550"/>
            <a:ext cx="1657350" cy="1905000"/>
          </a:xfrm>
          <a:prstGeom prst="rect">
            <a:avLst/>
          </a:prstGeom>
        </p:spPr>
      </p:pic>
      <p:sp>
        <p:nvSpPr>
          <p:cNvPr id="5" name="CaixaDeTexto 4">
            <a:extLst>
              <a:ext uri="{FF2B5EF4-FFF2-40B4-BE49-F238E27FC236}">
                <a16:creationId xmlns:a16="http://schemas.microsoft.com/office/drawing/2014/main" id="{DCD8202E-4F17-90E9-13FB-C1C4FE46150B}"/>
              </a:ext>
            </a:extLst>
          </p:cNvPr>
          <p:cNvSpPr txBox="1"/>
          <p:nvPr/>
        </p:nvSpPr>
        <p:spPr>
          <a:xfrm>
            <a:off x="6915150" y="598170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100" dirty="0">
                <a:latin typeface="Arial"/>
                <a:cs typeface="Arial"/>
              </a:rPr>
              <a:t>Fonte: </a:t>
            </a:r>
            <a:r>
              <a:rPr lang="pt-BR" sz="1100" dirty="0">
                <a:latin typeface="Arial"/>
                <a:cs typeface="Arial"/>
                <a:hlinkClick r:id="rId3"/>
              </a:rPr>
              <a:t>Escola Kids</a:t>
            </a:r>
            <a:endParaRPr lang="pt-BR" sz="1100">
              <a:latin typeface="Arial"/>
              <a:cs typeface="Arial"/>
            </a:endParaRPr>
          </a:p>
        </p:txBody>
      </p:sp>
      <p:sp>
        <p:nvSpPr>
          <p:cNvPr id="10" name="Título 1">
            <a:extLst>
              <a:ext uri="{FF2B5EF4-FFF2-40B4-BE49-F238E27FC236}">
                <a16:creationId xmlns:a16="http://schemas.microsoft.com/office/drawing/2014/main" id="{5A129F8B-240D-123C-0BFC-4694F293AE7F}"/>
              </a:ext>
            </a:extLst>
          </p:cNvPr>
          <p:cNvSpPr txBox="1">
            <a:spLocks/>
          </p:cNvSpPr>
          <p:nvPr/>
        </p:nvSpPr>
        <p:spPr>
          <a:xfrm>
            <a:off x="318525" y="103366"/>
            <a:ext cx="785387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COMO ABORDAR A ESTIAGEM NA ESCOLA?</a:t>
            </a:r>
          </a:p>
        </p:txBody>
      </p:sp>
      <p:pic>
        <p:nvPicPr>
          <p:cNvPr id="11" name="Imagem 10" descr="Logotipo, nome da empresa&#10;&#10;Descrição gerada automaticamente">
            <a:extLst>
              <a:ext uri="{FF2B5EF4-FFF2-40B4-BE49-F238E27FC236}">
                <a16:creationId xmlns:a16="http://schemas.microsoft.com/office/drawing/2014/main" id="{90A37D84-66E7-8DCE-AC8B-A4EB2ED41E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596" y="142852"/>
            <a:ext cx="8463884" cy="1143000"/>
          </a:xfrm>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aprendizagem sobre a estiagem</a:t>
            </a:r>
          </a:p>
        </p:txBody>
      </p:sp>
      <p:sp>
        <p:nvSpPr>
          <p:cNvPr id="3" name="Espaço Reservado para Conteúdo 2"/>
          <p:cNvSpPr>
            <a:spLocks noGrp="1"/>
          </p:cNvSpPr>
          <p:nvPr>
            <p:ph idx="1"/>
          </p:nvPr>
        </p:nvSpPr>
        <p:spPr>
          <a:xfrm>
            <a:off x="2771800" y="1902920"/>
            <a:ext cx="5904656" cy="648072"/>
          </a:xfrm>
        </p:spPr>
        <p:txBody>
          <a:bodyPr>
            <a:noAutofit/>
          </a:bodyPr>
          <a:lstStyle/>
          <a:p>
            <a:pPr indent="0" algn="ctr">
              <a:buNone/>
            </a:pPr>
            <a:r>
              <a:rPr lang="pt-BR" sz="2400" b="1" u="sng"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1. Introdução: a água na minha casa</a:t>
            </a:r>
          </a:p>
          <a:p>
            <a:pPr indent="12700" algn="ctr">
              <a:buNone/>
            </a:pPr>
            <a:endParaRPr lang="pt-BR" sz="1900" u="sng" dirty="0">
              <a:solidFill>
                <a:schemeClr val="accent1"/>
              </a:solidFill>
              <a:latin typeface="Arial" panose="020B0604020202020204" pitchFamily="34" charset="0"/>
            </a:endParaRPr>
          </a:p>
          <a:p>
            <a:pPr indent="12700" algn="ctr">
              <a:buNone/>
            </a:pPr>
            <a:endParaRPr lang="pt-BR" sz="1900" u="sng" dirty="0">
              <a:latin typeface="Arial" panose="020B0604020202020204" pitchFamily="34" charset="0"/>
            </a:endParaRPr>
          </a:p>
          <a:p>
            <a:pPr algn="ctr">
              <a:buNone/>
            </a:pPr>
            <a:endParaRPr lang="pt-BR" sz="1900" u="sng" dirty="0"/>
          </a:p>
        </p:txBody>
      </p:sp>
      <p:pic>
        <p:nvPicPr>
          <p:cNvPr id="6" name="Imagem 5" descr="ru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70" y="1369627"/>
            <a:ext cx="2470773" cy="2677656"/>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47BC42EF-6D1C-32A9-902F-4106B94C93C7}"/>
              </a:ext>
            </a:extLst>
          </p:cNvPr>
          <p:cNvSpPr txBox="1"/>
          <p:nvPr/>
        </p:nvSpPr>
        <p:spPr>
          <a:xfrm>
            <a:off x="2915816" y="2664816"/>
            <a:ext cx="5904656" cy="1287532"/>
          </a:xfrm>
          <a:prstGeom prst="rect">
            <a:avLst/>
          </a:prstGeom>
          <a:noFill/>
        </p:spPr>
        <p:txBody>
          <a:bodyPr wrap="square">
            <a:spAutoFit/>
          </a:bodyPr>
          <a:lstStyle/>
          <a:p>
            <a:pPr indent="12700" algn="ctr">
              <a:lnSpc>
                <a:spcPct val="150000"/>
              </a:lnSpc>
              <a:buNone/>
            </a:pPr>
            <a:r>
              <a:rPr lang="pt-BR" sz="1800" b="1" dirty="0">
                <a:latin typeface="Arial" panose="020B0604020202020204" pitchFamily="34" charset="0"/>
              </a:rPr>
              <a:t>Para iniciar a abordagem do tema, o professor pode solicitar que os alunos relatem as características da água de sua moradia, tais como:</a:t>
            </a:r>
          </a:p>
        </p:txBody>
      </p:sp>
      <p:sp>
        <p:nvSpPr>
          <p:cNvPr id="8" name="CaixaDeTexto 7">
            <a:extLst>
              <a:ext uri="{FF2B5EF4-FFF2-40B4-BE49-F238E27FC236}">
                <a16:creationId xmlns:a16="http://schemas.microsoft.com/office/drawing/2014/main" id="{82FEB2C1-CB34-7388-C22C-621FDFDDE0FB}"/>
              </a:ext>
            </a:extLst>
          </p:cNvPr>
          <p:cNvSpPr txBox="1"/>
          <p:nvPr/>
        </p:nvSpPr>
        <p:spPr>
          <a:xfrm>
            <a:off x="425783" y="4435983"/>
            <a:ext cx="8620238" cy="2421432"/>
          </a:xfrm>
          <a:prstGeom prst="rect">
            <a:avLst/>
          </a:prstGeom>
          <a:noFill/>
        </p:spPr>
        <p:txBody>
          <a:bodyPr wrap="square" lIns="91440" tIns="45720" rIns="91440" bIns="45720" anchor="t">
            <a:spAutoFit/>
          </a:bodyPr>
          <a:lstStyle/>
          <a:p>
            <a:pPr marL="285750" indent="-285750" algn="just">
              <a:lnSpc>
                <a:spcPct val="150000"/>
              </a:lnSpc>
              <a:buClr>
                <a:schemeClr val="tx2"/>
              </a:buClr>
              <a:buSzPct val="150000"/>
              <a:buFont typeface="Wingdings" panose="05000000000000000000" pitchFamily="2" charset="2"/>
              <a:buChar char="ü"/>
            </a:pPr>
            <a:r>
              <a:rPr lang="pt-BR" dirty="0">
                <a:latin typeface="Arial"/>
                <a:cs typeface="Arial"/>
              </a:rPr>
              <a:t> </a:t>
            </a:r>
            <a:r>
              <a:rPr lang="pt-BR" sz="1700" dirty="0">
                <a:latin typeface="Arial"/>
                <a:cs typeface="Arial"/>
              </a:rPr>
              <a:t>forma de abastecimento e armazenamento da água;</a:t>
            </a:r>
          </a:p>
          <a:p>
            <a:pPr marL="285750" indent="-285750" algn="just">
              <a:lnSpc>
                <a:spcPct val="150000"/>
              </a:lnSpc>
              <a:buClr>
                <a:schemeClr val="tx2"/>
              </a:buClr>
              <a:buSzPct val="150000"/>
              <a:buFont typeface="Wingdings" panose="05000000000000000000" pitchFamily="2" charset="2"/>
              <a:buChar char="ü"/>
            </a:pPr>
            <a:r>
              <a:rPr lang="pt-BR" sz="1700" dirty="0">
                <a:latin typeface="Arial"/>
                <a:cs typeface="Arial"/>
              </a:rPr>
              <a:t> existência de tratamento antes do consumo;</a:t>
            </a:r>
          </a:p>
          <a:p>
            <a:pPr marL="285750" indent="-285750" algn="just">
              <a:lnSpc>
                <a:spcPct val="150000"/>
              </a:lnSpc>
              <a:buClr>
                <a:schemeClr val="tx2"/>
              </a:buClr>
              <a:buSzPct val="150000"/>
              <a:buFont typeface="Wingdings" panose="05000000000000000000" pitchFamily="2" charset="2"/>
              <a:buChar char="ü"/>
            </a:pPr>
            <a:r>
              <a:rPr lang="pt-BR" sz="1700" dirty="0">
                <a:latin typeface="Arial"/>
                <a:cs typeface="Arial"/>
              </a:rPr>
              <a:t> disponibilidade de água;</a:t>
            </a:r>
          </a:p>
          <a:p>
            <a:pPr marL="285750" indent="-285750" algn="just">
              <a:lnSpc>
                <a:spcPct val="150000"/>
              </a:lnSpc>
              <a:buClr>
                <a:schemeClr val="tx2"/>
              </a:buClr>
              <a:buSzPct val="150000"/>
              <a:buFont typeface="Wingdings" panose="05000000000000000000" pitchFamily="2" charset="2"/>
              <a:buChar char="ü"/>
            </a:pPr>
            <a:r>
              <a:rPr lang="pt-BR" sz="1700" dirty="0">
                <a:latin typeface="Arial"/>
                <a:cs typeface="Arial"/>
              </a:rPr>
              <a:t> se a família ou o condomínio/apartamento estabeleceu e procura cumprir algumas regras básicas quanto ao consumo e combate ao desperdício, entre outros aspectos.</a:t>
            </a:r>
          </a:p>
        </p:txBody>
      </p:sp>
      <p:sp>
        <p:nvSpPr>
          <p:cNvPr id="4" name="CaixaDeTexto 3">
            <a:extLst>
              <a:ext uri="{FF2B5EF4-FFF2-40B4-BE49-F238E27FC236}">
                <a16:creationId xmlns:a16="http://schemas.microsoft.com/office/drawing/2014/main" id="{B284F700-5382-B934-4A31-94B4D28146C1}"/>
              </a:ext>
            </a:extLst>
          </p:cNvPr>
          <p:cNvSpPr txBox="1"/>
          <p:nvPr/>
        </p:nvSpPr>
        <p:spPr>
          <a:xfrm>
            <a:off x="95250" y="4048125"/>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9" name="Imagem 8" descr="Logotipo, nome da empresa&#10;&#10;Descrição gerada automaticamente">
            <a:extLst>
              <a:ext uri="{FF2B5EF4-FFF2-40B4-BE49-F238E27FC236}">
                <a16:creationId xmlns:a16="http://schemas.microsoft.com/office/drawing/2014/main" id="{041AFB59-8364-FD25-03D0-0A8C406905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4583" y="282911"/>
            <a:ext cx="7671793" cy="1143000"/>
          </a:xfrm>
        </p:spPr>
        <p:txBody>
          <a:bodyPr>
            <a:noAutofit/>
          </a:bodyPr>
          <a:lstStyle/>
          <a:p>
            <a:r>
              <a:rPr lang="pt-BR"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QUANTIDADE DE ÁGUA NO </a:t>
            </a:r>
            <a:br>
              <a:rPr lang="pt-BR"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br>
            <a:r>
              <a:rPr lang="pt-BR"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PLANETA TERRA</a:t>
            </a:r>
          </a:p>
        </p:txBody>
      </p:sp>
      <p:pic>
        <p:nvPicPr>
          <p:cNvPr id="11" name="Espaço Reservado para Conteúdo 10" descr="Gráfico, Diagrama&#10;&#10;Descrição gerada automaticamente">
            <a:extLst>
              <a:ext uri="{FF2B5EF4-FFF2-40B4-BE49-F238E27FC236}">
                <a16:creationId xmlns:a16="http://schemas.microsoft.com/office/drawing/2014/main" id="{F645CA63-A76A-4ADF-9297-BD4FA3DF7F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906" y="2596839"/>
            <a:ext cx="8286187" cy="3549774"/>
          </a:xfrm>
        </p:spPr>
      </p:pic>
      <p:sp>
        <p:nvSpPr>
          <p:cNvPr id="4" name="CaixaDeTexto 3">
            <a:extLst>
              <a:ext uri="{FF2B5EF4-FFF2-40B4-BE49-F238E27FC236}">
                <a16:creationId xmlns:a16="http://schemas.microsoft.com/office/drawing/2014/main" id="{D1A5187E-08C3-4C53-B64E-D3F02DD8E857}"/>
              </a:ext>
            </a:extLst>
          </p:cNvPr>
          <p:cNvSpPr txBox="1"/>
          <p:nvPr/>
        </p:nvSpPr>
        <p:spPr>
          <a:xfrm rot="16200000">
            <a:off x="7664375" y="4451424"/>
            <a:ext cx="2275681" cy="230832"/>
          </a:xfrm>
          <a:prstGeom prst="rect">
            <a:avLst/>
          </a:prstGeom>
          <a:noFill/>
        </p:spPr>
        <p:txBody>
          <a:bodyPr wrap="square" rtlCol="0">
            <a:spAutoFit/>
          </a:bodyPr>
          <a:lstStyle/>
          <a:p>
            <a:pPr algn="ctr"/>
            <a:r>
              <a:rPr lang="pt-BR" sz="900" i="1" dirty="0">
                <a:latin typeface="Arial" panose="020B0604020202020204" pitchFamily="34" charset="0"/>
              </a:rPr>
              <a:t>Prefeitura do R. de Janeiro</a:t>
            </a:r>
          </a:p>
        </p:txBody>
      </p:sp>
      <p:sp>
        <p:nvSpPr>
          <p:cNvPr id="3" name="CaixaDeTexto 2">
            <a:extLst>
              <a:ext uri="{FF2B5EF4-FFF2-40B4-BE49-F238E27FC236}">
                <a16:creationId xmlns:a16="http://schemas.microsoft.com/office/drawing/2014/main" id="{8AE391C0-831E-89F6-F517-E60996507C54}"/>
              </a:ext>
            </a:extLst>
          </p:cNvPr>
          <p:cNvSpPr txBox="1"/>
          <p:nvPr/>
        </p:nvSpPr>
        <p:spPr>
          <a:xfrm>
            <a:off x="179512" y="2159133"/>
            <a:ext cx="88569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600" b="1" dirty="0">
                <a:solidFill>
                  <a:srgbClr val="1B416F"/>
                </a:solidFill>
                <a:effectLst>
                  <a:outerShdw blurRad="38100" dist="38100" dir="2700000" algn="tl">
                    <a:srgbClr val="000000">
                      <a:alpha val="43137"/>
                    </a:srgbClr>
                  </a:outerShdw>
                </a:effectLst>
                <a:latin typeface="Arial"/>
                <a:ea typeface="+mn-lt"/>
                <a:cs typeface="+mn-lt"/>
              </a:rPr>
              <a:t>Se considerarmos que toda a água do planeta equivale a 1.000 litros de água, temos que:</a:t>
            </a:r>
            <a:endParaRPr lang="pt-BR" sz="1600" b="1" dirty="0">
              <a:solidFill>
                <a:srgbClr val="1B416F"/>
              </a:solidFill>
              <a:effectLst>
                <a:outerShdw blurRad="38100" dist="38100" dir="2700000" algn="tl">
                  <a:srgbClr val="000000">
                    <a:alpha val="43137"/>
                  </a:srgbClr>
                </a:outerShdw>
              </a:effectLst>
              <a:latin typeface="Arial"/>
            </a:endParaRPr>
          </a:p>
        </p:txBody>
      </p:sp>
      <p:sp>
        <p:nvSpPr>
          <p:cNvPr id="5" name="Retângulo 4">
            <a:extLst>
              <a:ext uri="{FF2B5EF4-FFF2-40B4-BE49-F238E27FC236}">
                <a16:creationId xmlns:a16="http://schemas.microsoft.com/office/drawing/2014/main" id="{CE2E3D76-BA64-5ADA-4C01-04980F27A091}"/>
              </a:ext>
            </a:extLst>
          </p:cNvPr>
          <p:cNvSpPr/>
          <p:nvPr/>
        </p:nvSpPr>
        <p:spPr>
          <a:xfrm>
            <a:off x="966314" y="2707743"/>
            <a:ext cx="4332627" cy="2393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Logotipo, nome da empresa&#10;&#10;Descrição gerada automaticamente">
            <a:extLst>
              <a:ext uri="{FF2B5EF4-FFF2-40B4-BE49-F238E27FC236}">
                <a16:creationId xmlns:a16="http://schemas.microsoft.com/office/drawing/2014/main" id="{CAE29859-0F26-53D4-D34D-79E4CC69E42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231309" y="1538538"/>
            <a:ext cx="6732240" cy="4740277"/>
          </a:xfrm>
        </p:spPr>
        <p:txBody>
          <a:bodyPr>
            <a:noAutofit/>
          </a:bodyPr>
          <a:lstStyle/>
          <a:p>
            <a:endParaRPr lang="pt-BR" sz="700" dirty="0">
              <a:latin typeface="Arial" panose="020B0604020202020204" pitchFamily="34" charset="0"/>
              <a:cs typeface="Arial" panose="020B0604020202020204" pitchFamily="34" charset="0"/>
            </a:endParaRPr>
          </a:p>
          <a:p>
            <a:pPr algn="ctr">
              <a:buNone/>
            </a:pPr>
            <a:r>
              <a:rPr lang="pt-BR" sz="20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pt-BR" sz="2400" b="1" u="sng"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Medindo meu próprio consumo de água</a:t>
            </a:r>
          </a:p>
          <a:p>
            <a:pPr algn="ctr">
              <a:buNone/>
            </a:pPr>
            <a:r>
              <a:rPr lang="pt-BR" sz="1800" dirty="0">
                <a:latin typeface="Arial" panose="020B0604020202020204" pitchFamily="34" charset="0"/>
                <a:cs typeface="Arial" panose="020B0604020202020204" pitchFamily="34" charset="0"/>
              </a:rPr>
              <a:t>       </a:t>
            </a:r>
          </a:p>
        </p:txBody>
      </p:sp>
      <p:sp>
        <p:nvSpPr>
          <p:cNvPr id="6" name="Título 1"/>
          <p:cNvSpPr>
            <a:spLocks noGrp="1"/>
          </p:cNvSpPr>
          <p:nvPr>
            <p:ph type="title"/>
          </p:nvPr>
        </p:nvSpPr>
        <p:spPr>
          <a:xfrm>
            <a:off x="428596" y="142852"/>
            <a:ext cx="8229600" cy="1143000"/>
          </a:xfrm>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aprendizagem sobre a estiagem</a:t>
            </a:r>
          </a:p>
        </p:txBody>
      </p:sp>
      <p:pic>
        <p:nvPicPr>
          <p:cNvPr id="7" name="Imagem 6" descr="CALCLTR.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176" y="1429394"/>
            <a:ext cx="2003133" cy="3084944"/>
          </a:xfrm>
          <a:prstGeom prst="rect">
            <a:avLst/>
          </a:prstGeom>
          <a:ln>
            <a:noFill/>
          </a:ln>
          <a:effectLst>
            <a:outerShdw blurRad="292100" dist="139700" dir="2700000" algn="tl" rotWithShape="0">
              <a:srgbClr val="333333">
                <a:alpha val="65000"/>
              </a:srgbClr>
            </a:outerShdw>
          </a:effectLst>
        </p:spPr>
      </p:pic>
      <p:sp>
        <p:nvSpPr>
          <p:cNvPr id="8" name="CaixaDeTexto 7">
            <a:extLst>
              <a:ext uri="{FF2B5EF4-FFF2-40B4-BE49-F238E27FC236}">
                <a16:creationId xmlns:a16="http://schemas.microsoft.com/office/drawing/2014/main" id="{3E1BE13A-B259-7A33-FD5C-D8CF9F340C9E}"/>
              </a:ext>
            </a:extLst>
          </p:cNvPr>
          <p:cNvSpPr txBox="1"/>
          <p:nvPr/>
        </p:nvSpPr>
        <p:spPr>
          <a:xfrm>
            <a:off x="2411761" y="2344087"/>
            <a:ext cx="6513020" cy="2169825"/>
          </a:xfrm>
          <a:prstGeom prst="rect">
            <a:avLst/>
          </a:prstGeom>
          <a:noFill/>
        </p:spPr>
        <p:txBody>
          <a:bodyPr wrap="square">
            <a:spAutoFit/>
          </a:bodyPr>
          <a:lstStyle/>
          <a:p>
            <a:pPr algn="ctr">
              <a:buNone/>
            </a:pPr>
            <a:r>
              <a:rPr lang="pt-BR" sz="1800" b="1" dirty="0">
                <a:latin typeface="Arial" panose="020B0604020202020204" pitchFamily="34" charset="0"/>
                <a:cs typeface="Arial" panose="020B0604020202020204" pitchFamily="34" charset="0"/>
              </a:rPr>
              <a:t>O professor pode avisar os alunos para que apresentem uma conta mensal domiciliar de água. </a:t>
            </a:r>
          </a:p>
          <a:p>
            <a:pPr algn="ctr">
              <a:buNone/>
            </a:pPr>
            <a:endParaRPr lang="pt-BR" sz="900" b="1" dirty="0">
              <a:latin typeface="Arial" panose="020B0604020202020204" pitchFamily="34" charset="0"/>
              <a:cs typeface="Arial" panose="020B0604020202020204" pitchFamily="34" charset="0"/>
            </a:endParaRPr>
          </a:p>
          <a:p>
            <a:pPr algn="ctr">
              <a:buNone/>
            </a:pPr>
            <a:r>
              <a:rPr lang="pt-BR" sz="1800" b="1" dirty="0">
                <a:latin typeface="Arial" panose="020B0604020202020204" pitchFamily="34" charset="0"/>
                <a:cs typeface="Arial" panose="020B0604020202020204" pitchFamily="34" charset="0"/>
              </a:rPr>
              <a:t>Ou cada um narrar a sua própria experiência quanto ao consumo de água.</a:t>
            </a:r>
          </a:p>
          <a:p>
            <a:pPr algn="ctr"/>
            <a:r>
              <a:rPr lang="pt-BR" sz="1800" b="1" dirty="0">
                <a:latin typeface="Arial" panose="020B0604020202020204" pitchFamily="34" charset="0"/>
                <a:cs typeface="Arial" panose="020B0604020202020204" pitchFamily="34" charset="0"/>
              </a:rPr>
              <a:t>Também pode ser observado uma conta mensal de água da escola. </a:t>
            </a:r>
          </a:p>
          <a:p>
            <a:pPr algn="ctr">
              <a:buNone/>
            </a:pPr>
            <a:endParaRPr lang="pt-BR" sz="1800" b="1" dirty="0">
              <a:latin typeface="Arial" panose="020B0604020202020204" pitchFamily="34" charset="0"/>
              <a:cs typeface="Arial" panose="020B0604020202020204" pitchFamily="34" charset="0"/>
            </a:endParaRPr>
          </a:p>
        </p:txBody>
      </p:sp>
      <p:sp>
        <p:nvSpPr>
          <p:cNvPr id="9" name="CaixaDeTexto 8">
            <a:extLst>
              <a:ext uri="{FF2B5EF4-FFF2-40B4-BE49-F238E27FC236}">
                <a16:creationId xmlns:a16="http://schemas.microsoft.com/office/drawing/2014/main" id="{D7A95144-6F0F-F3DA-78E0-557A16BB5972}"/>
              </a:ext>
            </a:extLst>
          </p:cNvPr>
          <p:cNvSpPr txBox="1"/>
          <p:nvPr/>
        </p:nvSpPr>
        <p:spPr>
          <a:xfrm>
            <a:off x="59836" y="4596619"/>
            <a:ext cx="8886013" cy="2118529"/>
          </a:xfrm>
          <a:prstGeom prst="rect">
            <a:avLst/>
          </a:prstGeom>
          <a:noFill/>
        </p:spPr>
        <p:txBody>
          <a:bodyPr wrap="square">
            <a:spAutoFit/>
          </a:bodyPr>
          <a:lstStyle/>
          <a:p>
            <a:pPr marL="285750" indent="-285750" algn="just">
              <a:lnSpc>
                <a:spcPct val="150000"/>
              </a:lnSpc>
              <a:buFont typeface="Wingdings" pitchFamily="2" charset="2"/>
              <a:buChar char="ü"/>
            </a:pPr>
            <a:r>
              <a:rPr lang="pt-BR" sz="1800" dirty="0">
                <a:latin typeface="Arial" panose="020B0604020202020204" pitchFamily="34" charset="0"/>
                <a:cs typeface="Arial" panose="020B0604020202020204" pitchFamily="34" charset="0"/>
              </a:rPr>
              <a:t>A partir da observação das duas contas (residencial e escolar),  identificar o consumo mensal e diário de água em duas situações:</a:t>
            </a:r>
          </a:p>
          <a:p>
            <a:pPr marL="285750" indent="-285750" algn="just">
              <a:lnSpc>
                <a:spcPct val="150000"/>
              </a:lnSpc>
              <a:buFont typeface="Wingdings" pitchFamily="2" charset="2"/>
              <a:buChar char="ü"/>
            </a:pPr>
            <a:r>
              <a:rPr lang="pt-BR" sz="1800" dirty="0">
                <a:latin typeface="Arial" panose="020B0604020202020204" pitchFamily="34" charset="0"/>
                <a:cs typeface="Arial" panose="020B0604020202020204" pitchFamily="34" charset="0"/>
              </a:rPr>
              <a:t>Consumo total e individual da família.</a:t>
            </a:r>
          </a:p>
          <a:p>
            <a:pPr marL="285750" indent="-285750" algn="just">
              <a:lnSpc>
                <a:spcPct val="150000"/>
              </a:lnSpc>
              <a:buFont typeface="Wingdings" pitchFamily="2" charset="2"/>
              <a:buChar char="ü"/>
            </a:pPr>
            <a:r>
              <a:rPr lang="pt-BR" sz="1800" dirty="0">
                <a:latin typeface="Arial" panose="020B0604020202020204" pitchFamily="34" charset="0"/>
                <a:cs typeface="Arial" panose="020B0604020202020204" pitchFamily="34" charset="0"/>
              </a:rPr>
              <a:t>Consumo total da escola e consumo de cada membro da comunidade escolar (alunos, professores e funcionários).</a:t>
            </a:r>
          </a:p>
        </p:txBody>
      </p:sp>
      <p:pic>
        <p:nvPicPr>
          <p:cNvPr id="10" name="Imagem 9" descr="Logotipo, nome da empresa&#10;&#10;Descrição gerada automaticamente">
            <a:extLst>
              <a:ext uri="{FF2B5EF4-FFF2-40B4-BE49-F238E27FC236}">
                <a16:creationId xmlns:a16="http://schemas.microsoft.com/office/drawing/2014/main" id="{5CAD458E-81A9-51F2-C2CA-E8525CAA77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aprendizagem sobre a estiagem</a:t>
            </a:r>
          </a:p>
        </p:txBody>
      </p:sp>
      <p:sp>
        <p:nvSpPr>
          <p:cNvPr id="3" name="Espaço Reservado para Conteúdo 2"/>
          <p:cNvSpPr>
            <a:spLocks noGrp="1"/>
          </p:cNvSpPr>
          <p:nvPr>
            <p:ph idx="1"/>
          </p:nvPr>
        </p:nvSpPr>
        <p:spPr>
          <a:xfrm>
            <a:off x="179512" y="1412776"/>
            <a:ext cx="8712968" cy="5098312"/>
          </a:xfrm>
        </p:spPr>
        <p:txBody>
          <a:bodyPr vert="horz" lIns="91440" tIns="45720" rIns="91440" bIns="45720" rtlCol="0" anchor="t">
            <a:noAutofit/>
          </a:bodyPr>
          <a:lstStyle/>
          <a:p>
            <a:pPr algn="just">
              <a:buFont typeface="Wingdings" panose="05000000000000000000" pitchFamily="2" charset="2"/>
              <a:buChar char="ü"/>
            </a:pPr>
            <a:r>
              <a:rPr lang="pt-BR" sz="1800" dirty="0">
                <a:latin typeface="Arial"/>
                <a:cs typeface="Arial"/>
              </a:rPr>
              <a:t>Para que os alunos percebam o uso da água cotidiana, o professor pode indicar para que acessem o </a:t>
            </a:r>
            <a:r>
              <a:rPr lang="pt-BR" sz="1800" dirty="0">
                <a:latin typeface="Arial"/>
                <a:cs typeface="Arial"/>
                <a:hlinkClick r:id="rId2"/>
              </a:rPr>
              <a:t>link</a:t>
            </a:r>
            <a:r>
              <a:rPr lang="pt-BR" sz="1800" dirty="0">
                <a:solidFill>
                  <a:srgbClr val="000000"/>
                </a:solidFill>
                <a:latin typeface="Arial"/>
                <a:cs typeface="Arial"/>
              </a:rPr>
              <a:t>.</a:t>
            </a:r>
            <a:r>
              <a:rPr lang="pt-BR" sz="1800" dirty="0">
                <a:latin typeface="Arial"/>
                <a:cs typeface="Arial"/>
              </a:rPr>
              <a:t> </a:t>
            </a:r>
            <a:endParaRPr lang="pt-BR" sz="1800" dirty="0">
              <a:latin typeface="Arial" panose="020B0604020202020204" pitchFamily="34" charset="0"/>
            </a:endParaRPr>
          </a:p>
          <a:p>
            <a:pPr algn="just">
              <a:buFont typeface="Wingdings" panose="05000000000000000000" pitchFamily="2" charset="2"/>
              <a:buChar char="ü"/>
            </a:pPr>
            <a:r>
              <a:rPr lang="pt-BR" sz="1800" dirty="0">
                <a:latin typeface="Arial" panose="020B0604020202020204" pitchFamily="34" charset="0"/>
              </a:rPr>
              <a:t>Esta fonte é interativa e permite que cada um, a partir de suas experiências pessoais em relação ao consumo de água, sistematize as informações e obtenha os resultados. </a:t>
            </a:r>
          </a:p>
          <a:p>
            <a:pPr algn="just">
              <a:buFont typeface="Wingdings" panose="05000000000000000000" pitchFamily="2" charset="2"/>
              <a:buChar char="ü"/>
            </a:pPr>
            <a:r>
              <a:rPr lang="pt-BR" sz="1800" dirty="0">
                <a:latin typeface="Arial"/>
                <a:cs typeface="Arial"/>
              </a:rPr>
              <a:t>Sugere-se que , a priori, a atividade seja realizada individualmente e depois, seja realizado um debate com o intuito de os discentes compartilharem os conhecimentos apreendidos.  </a:t>
            </a:r>
            <a:endParaRPr lang="pt-BR" sz="1800" dirty="0">
              <a:latin typeface="Arial" panose="020B0604020202020204" pitchFamily="34" charset="0"/>
              <a:cs typeface="Arial"/>
            </a:endParaRPr>
          </a:p>
          <a:p>
            <a:pPr algn="just">
              <a:buFont typeface="Wingdings" panose="05000000000000000000" pitchFamily="2" charset="2"/>
              <a:buChar char="ü"/>
            </a:pPr>
            <a:endParaRPr lang="pt-BR" sz="1800" dirty="0">
              <a:latin typeface="Arial" panose="020B0604020202020204" pitchFamily="34" charset="0"/>
            </a:endParaRPr>
          </a:p>
          <a:p>
            <a:pPr algn="just">
              <a:buFont typeface="Wingdings" panose="05000000000000000000" pitchFamily="2" charset="2"/>
              <a:buChar char="ü"/>
            </a:pPr>
            <a:r>
              <a:rPr lang="pt-BR" sz="1800" dirty="0">
                <a:latin typeface="Arial" panose="020B0604020202020204" pitchFamily="34" charset="0"/>
              </a:rPr>
              <a:t>Antes do relato dos resultados referentes ao consumo de água, o professor pode levar para a sala de aula, ou sugerir que os alunos procurem, artigos de jornais, revistas e matérias da internet</a:t>
            </a:r>
            <a:r>
              <a:rPr lang="pt-BR" sz="1800" dirty="0">
                <a:solidFill>
                  <a:schemeClr val="accent1"/>
                </a:solidFill>
                <a:latin typeface="Arial" panose="020B0604020202020204" pitchFamily="34" charset="0"/>
              </a:rPr>
              <a:t> </a:t>
            </a:r>
            <a:r>
              <a:rPr lang="pt-BR" sz="1800" dirty="0">
                <a:latin typeface="Arial" panose="020B0604020202020204" pitchFamily="34" charset="0"/>
              </a:rPr>
              <a:t>que versam sobre os impactos humanos na água e, consequentemente, no meio ambiente;</a:t>
            </a:r>
          </a:p>
          <a:p>
            <a:pPr algn="just">
              <a:buFont typeface="Wingdings" panose="05000000000000000000" pitchFamily="2" charset="2"/>
              <a:buChar char="ü"/>
            </a:pPr>
            <a:r>
              <a:rPr lang="pt-BR" sz="1800" dirty="0">
                <a:latin typeface="Arial" panose="020B0604020202020204" pitchFamily="34" charset="0"/>
              </a:rPr>
              <a:t>Recomendamos o acesso ao site da </a:t>
            </a:r>
            <a:r>
              <a:rPr lang="pt-BR" sz="1800" dirty="0">
                <a:latin typeface="Arial" panose="020B0604020202020204" pitchFamily="34" charset="0"/>
                <a:hlinkClick r:id="rId3"/>
              </a:rPr>
              <a:t>Agência PCJ </a:t>
            </a:r>
            <a:r>
              <a:rPr lang="pt-BR" sz="1800" dirty="0">
                <a:latin typeface="Arial" panose="020B0604020202020204" pitchFamily="34" charset="0"/>
              </a:rPr>
              <a:t>e dos </a:t>
            </a:r>
            <a:r>
              <a:rPr lang="pt-BR" sz="1800" dirty="0">
                <a:latin typeface="Arial" panose="020B0604020202020204" pitchFamily="34" charset="0"/>
                <a:hlinkClick r:id="rId4"/>
              </a:rPr>
              <a:t>Comitês</a:t>
            </a:r>
            <a:r>
              <a:rPr lang="pt-BR" sz="1800" dirty="0">
                <a:latin typeface="Arial" panose="020B0604020202020204" pitchFamily="34" charset="0"/>
                <a:hlinkClick r:id="rId5"/>
              </a:rPr>
              <a:t> PCJ</a:t>
            </a:r>
            <a:r>
              <a:rPr lang="pt-BR" sz="1800" dirty="0">
                <a:latin typeface="Arial" panose="020B0604020202020204" pitchFamily="34" charset="0"/>
              </a:rPr>
              <a:t>.</a:t>
            </a:r>
          </a:p>
          <a:p>
            <a:pPr algn="just">
              <a:buNone/>
            </a:pPr>
            <a:endParaRPr lang="pt-BR" sz="1800" dirty="0">
              <a:latin typeface="Arial" panose="020B0604020202020204" pitchFamily="34" charset="0"/>
            </a:endParaRPr>
          </a:p>
          <a:p>
            <a:pPr algn="just">
              <a:buNone/>
            </a:pPr>
            <a:r>
              <a:rPr lang="pt-BR" sz="1800" dirty="0">
                <a:latin typeface="Arial" panose="020B0604020202020204" pitchFamily="34" charset="0"/>
              </a:rPr>
              <a:t>	</a:t>
            </a:r>
            <a:r>
              <a:rPr lang="pt-BR" sz="1800" b="1" u="sng" dirty="0">
                <a:effectLst>
                  <a:outerShdw blurRad="38100" dist="38100" dir="2700000" algn="tl">
                    <a:srgbClr val="000000">
                      <a:alpha val="43137"/>
                    </a:srgbClr>
                  </a:outerShdw>
                </a:effectLst>
                <a:latin typeface="Arial" panose="020B0604020202020204" pitchFamily="34" charset="0"/>
              </a:rPr>
              <a:t>Temas para discussão:</a:t>
            </a:r>
            <a:r>
              <a:rPr lang="pt-BR" sz="1800" b="1" dirty="0">
                <a:effectLst>
                  <a:outerShdw blurRad="38100" dist="38100" dir="2700000" algn="tl">
                    <a:srgbClr val="000000">
                      <a:alpha val="43137"/>
                    </a:srgbClr>
                  </a:outerShdw>
                </a:effectLst>
                <a:latin typeface="Arial" panose="020B0604020202020204" pitchFamily="34" charset="0"/>
              </a:rPr>
              <a:t> </a:t>
            </a:r>
            <a:r>
              <a:rPr lang="pt-BR" sz="1800" dirty="0">
                <a:latin typeface="Arial" panose="020B0604020202020204" pitchFamily="34" charset="0"/>
              </a:rPr>
              <a:t>escassez de água no campo e na cidade; problemas da água não tratada para o consumo humano; problemas da contaminação da água; e desperdício e mau uso da água.</a:t>
            </a:r>
            <a:endParaRPr lang="pt-BR" sz="1800" u="sng" dirty="0">
              <a:solidFill>
                <a:schemeClr val="accent1"/>
              </a:solidFill>
              <a:latin typeface="Arial" panose="020B0604020202020204" pitchFamily="34" charset="0"/>
            </a:endParaRPr>
          </a:p>
        </p:txBody>
      </p:sp>
      <p:pic>
        <p:nvPicPr>
          <p:cNvPr id="4" name="Imagem 3" descr="Logotipo, nome da empresa&#10;&#10;Descrição gerada automaticamente">
            <a:extLst>
              <a:ext uri="{FF2B5EF4-FFF2-40B4-BE49-F238E27FC236}">
                <a16:creationId xmlns:a16="http://schemas.microsoft.com/office/drawing/2014/main" id="{E748B1A1-BBEF-F8F7-9186-BEEE674E1D3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aprendizagem sobre a estiagem</a:t>
            </a:r>
          </a:p>
        </p:txBody>
      </p:sp>
      <p:sp>
        <p:nvSpPr>
          <p:cNvPr id="3" name="Espaço Reservado para Conteúdo 2"/>
          <p:cNvSpPr>
            <a:spLocks noGrp="1"/>
          </p:cNvSpPr>
          <p:nvPr>
            <p:ph idx="1"/>
          </p:nvPr>
        </p:nvSpPr>
        <p:spPr>
          <a:xfrm>
            <a:off x="3246321" y="1722802"/>
            <a:ext cx="5544616" cy="4666840"/>
          </a:xfrm>
        </p:spPr>
        <p:txBody>
          <a:bodyPr>
            <a:normAutofit fontScale="25000" lnSpcReduction="20000"/>
          </a:bodyPr>
          <a:lstStyle/>
          <a:p>
            <a:pPr algn="ctr">
              <a:buNone/>
            </a:pPr>
            <a:r>
              <a:rPr lang="pt-BR" sz="9600" b="1" u="sng"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3. A água na região</a:t>
            </a:r>
          </a:p>
          <a:p>
            <a:pPr algn="just">
              <a:buNone/>
            </a:pPr>
            <a:endParaRPr lang="pt-BR" sz="8800" dirty="0">
              <a:latin typeface="Arial" panose="020B0604020202020204" pitchFamily="34" charset="0"/>
            </a:endParaRPr>
          </a:p>
          <a:p>
            <a:pPr algn="just">
              <a:lnSpc>
                <a:spcPct val="170000"/>
              </a:lnSpc>
              <a:buFont typeface="Wingdings" panose="05000000000000000000" pitchFamily="2" charset="2"/>
              <a:buChar char="ü"/>
            </a:pPr>
            <a:r>
              <a:rPr lang="pt-BR" sz="7200" b="1" dirty="0">
                <a:latin typeface="Arial" panose="020B0604020202020204" pitchFamily="34" charset="0"/>
              </a:rPr>
              <a:t>É interessante valorizar informações do município e da região, inclusive adaptar estes slides e utilizá-los em sala de aula. Outras informações sobre a região das Bacias PCJ podem ser obtidas no site </a:t>
            </a:r>
            <a:r>
              <a:rPr lang="pt-BR" sz="8000" dirty="0">
                <a:solidFill>
                  <a:srgbClr val="0000FF"/>
                </a:solidFill>
                <a:latin typeface="Arial" panose="020B0604020202020204" pitchFamily="34" charset="0"/>
                <a:hlinkClick r:id="rId2">
                  <a:extLst>
                    <a:ext uri="{A12FA001-AC4F-418D-AE19-62706E023703}">
                      <ahyp:hlinkClr xmlns:ahyp="http://schemas.microsoft.com/office/drawing/2018/hyperlinkcolor" val="tx"/>
                    </a:ext>
                  </a:extLst>
                </a:hlinkClick>
              </a:rPr>
              <a:t>www.comitespcj.org.br</a:t>
            </a:r>
            <a:r>
              <a:rPr lang="pt-BR" sz="8000" dirty="0">
                <a:latin typeface="Arial" panose="020B0604020202020204" pitchFamily="34" charset="0"/>
              </a:rPr>
              <a:t>.</a:t>
            </a:r>
          </a:p>
          <a:p>
            <a:pPr algn="just">
              <a:lnSpc>
                <a:spcPct val="170000"/>
              </a:lnSpc>
              <a:buFont typeface="Wingdings" panose="05000000000000000000" pitchFamily="2" charset="2"/>
              <a:buChar char="ü"/>
            </a:pPr>
            <a:r>
              <a:rPr lang="pt-BR" sz="8000" dirty="0">
                <a:latin typeface="Arial" panose="020B0604020202020204" pitchFamily="34" charset="0"/>
              </a:rPr>
              <a:t>Recomenda-se consulta ao Relatório Síntese do Plano das Bacias PCJ 2020-2035, disponível </a:t>
            </a:r>
            <a:r>
              <a:rPr lang="pt-BR" sz="8000" dirty="0">
                <a:solidFill>
                  <a:srgbClr val="0000FF"/>
                </a:solidFill>
                <a:latin typeface="Arial" panose="020B0604020202020204" pitchFamily="34" charset="0"/>
                <a:hlinkClick r:id="rId3">
                  <a:extLst>
                    <a:ext uri="{A12FA001-AC4F-418D-AE19-62706E023703}">
                      <ahyp:hlinkClr xmlns:ahyp="http://schemas.microsoft.com/office/drawing/2018/hyperlinkcolor" val="tx"/>
                    </a:ext>
                  </a:extLst>
                </a:hlinkClick>
              </a:rPr>
              <a:t>aqui</a:t>
            </a:r>
            <a:r>
              <a:rPr lang="pt-BR" sz="8000" dirty="0">
                <a:latin typeface="Arial" panose="020B0604020202020204" pitchFamily="34" charset="0"/>
              </a:rPr>
              <a:t>.</a:t>
            </a:r>
          </a:p>
          <a:p>
            <a:pPr algn="just">
              <a:lnSpc>
                <a:spcPct val="170000"/>
              </a:lnSpc>
            </a:pPr>
            <a:endParaRPr lang="pt-BR" sz="8800" dirty="0">
              <a:latin typeface="Arial" panose="020B0604020202020204" pitchFamily="34" charset="0"/>
            </a:endParaRPr>
          </a:p>
          <a:p>
            <a:pPr algn="just"/>
            <a:endParaRPr lang="pt-BR" sz="9600" dirty="0"/>
          </a:p>
          <a:p>
            <a:pPr algn="just">
              <a:buNone/>
            </a:pPr>
            <a:endParaRPr lang="pt-BR" sz="8800" dirty="0"/>
          </a:p>
          <a:p>
            <a:pPr algn="just">
              <a:buNone/>
            </a:pPr>
            <a:endParaRPr lang="pt-BR" sz="8800" dirty="0"/>
          </a:p>
          <a:p>
            <a:pPr algn="just">
              <a:buNone/>
            </a:pPr>
            <a:endParaRPr lang="pt-BR" sz="8800" dirty="0"/>
          </a:p>
          <a:p>
            <a:pPr algn="just"/>
            <a:endParaRPr lang="pt-BR" dirty="0"/>
          </a:p>
        </p:txBody>
      </p:sp>
      <p:pic>
        <p:nvPicPr>
          <p:cNvPr id="4" name="Imagem 3">
            <a:extLst>
              <a:ext uri="{FF2B5EF4-FFF2-40B4-BE49-F238E27FC236}">
                <a16:creationId xmlns:a16="http://schemas.microsoft.com/office/drawing/2014/main" id="{42D7B575-D1B4-43C3-8237-757CF41CA6AD}"/>
              </a:ext>
            </a:extLst>
          </p:cNvPr>
          <p:cNvPicPr>
            <a:picLocks noChangeAspect="1"/>
          </p:cNvPicPr>
          <p:nvPr/>
        </p:nvPicPr>
        <p:blipFill>
          <a:blip r:embed="rId4"/>
          <a:stretch>
            <a:fillRect/>
          </a:stretch>
        </p:blipFill>
        <p:spPr>
          <a:xfrm>
            <a:off x="179512" y="1722802"/>
            <a:ext cx="2945861" cy="4666840"/>
          </a:xfrm>
          <a:prstGeom prst="rect">
            <a:avLst/>
          </a:prstGeom>
          <a:ln>
            <a:noFill/>
          </a:ln>
          <a:effectLst>
            <a:outerShdw blurRad="292100" dist="139700" dir="2700000" algn="tl" rotWithShape="0">
              <a:srgbClr val="333333">
                <a:alpha val="65000"/>
              </a:srgbClr>
            </a:outerShdw>
          </a:effectLst>
        </p:spPr>
      </p:pic>
      <p:pic>
        <p:nvPicPr>
          <p:cNvPr id="5" name="Imagem 4" descr="Logotipo, nome da empresa&#10;&#10;Descrição gerada automaticamente">
            <a:extLst>
              <a:ext uri="{FF2B5EF4-FFF2-40B4-BE49-F238E27FC236}">
                <a16:creationId xmlns:a16="http://schemas.microsoft.com/office/drawing/2014/main" id="{EEBD3E73-2F7B-17A2-EC6C-22CCCDDB4E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a:ea typeface="+mn-ea"/>
                <a:cs typeface="Arial"/>
              </a:rPr>
              <a:t>Exemplos de uma situação de aprendizagem sobre a estiagem</a:t>
            </a:r>
          </a:p>
        </p:txBody>
      </p:sp>
      <p:sp>
        <p:nvSpPr>
          <p:cNvPr id="6" name="CaixaDeTexto 5"/>
          <p:cNvSpPr txBox="1"/>
          <p:nvPr/>
        </p:nvSpPr>
        <p:spPr>
          <a:xfrm>
            <a:off x="3566989" y="1837585"/>
            <a:ext cx="5354066" cy="5078313"/>
          </a:xfrm>
          <a:prstGeom prst="rect">
            <a:avLst/>
          </a:prstGeom>
          <a:noFill/>
        </p:spPr>
        <p:txBody>
          <a:bodyPr wrap="square" lIns="91440" tIns="45720" rIns="91440" bIns="45720" rtlCol="0" anchor="t">
            <a:spAutoFit/>
          </a:bodyPr>
          <a:lstStyle/>
          <a:p>
            <a:pPr marL="342900" indent="-342900" algn="just">
              <a:buAutoNum type="arabicParenR"/>
            </a:pPr>
            <a:endParaRPr lang="pt-BR" b="1" dirty="0">
              <a:cs typeface="Calibri"/>
            </a:endParaRPr>
          </a:p>
          <a:p>
            <a:pPr marL="457200" indent="-457200" algn="just">
              <a:buAutoNum type="arabicParenR"/>
            </a:pPr>
            <a:r>
              <a:rPr lang="pt-BR" sz="2200" dirty="0">
                <a:latin typeface="Arial"/>
                <a:cs typeface="Arial"/>
              </a:rPr>
              <a:t>A partir dos materiais disponíveis no site sugerido e em outras fontes, podem ser escolhidos alguns trechos para a organização de textos pequenos, com, no máximo, duas páginas, para leitura dos alunos; </a:t>
            </a:r>
            <a:endParaRPr lang="pt-BR" sz="2200" dirty="0">
              <a:latin typeface="Arial" panose="020B0604020202020204" pitchFamily="34" charset="0"/>
              <a:cs typeface="Arial"/>
            </a:endParaRPr>
          </a:p>
          <a:p>
            <a:pPr marL="457200" indent="-457200" algn="just">
              <a:buAutoNum type="arabicParenR"/>
            </a:pPr>
            <a:r>
              <a:rPr lang="pt-BR" sz="2200" dirty="0">
                <a:latin typeface="Arial"/>
                <a:cs typeface="Arial"/>
              </a:rPr>
              <a:t>Atividade de natureza investigativa, por exemplo: uso de pluviômetro com a finalidade de medir a quantidade de chuva na escola, durante 1 mês, em meses diferentes. Dessa forma, os dados primários coletados resultariam em um </a:t>
            </a:r>
            <a:r>
              <a:rPr lang="pt-BR" sz="2200">
                <a:latin typeface="Arial"/>
                <a:cs typeface="Arial"/>
              </a:rPr>
              <a:t>pluviograma.</a:t>
            </a:r>
            <a:endParaRPr lang="pt-BR" sz="2200" dirty="0">
              <a:latin typeface="Arial"/>
              <a:cs typeface="Arial"/>
            </a:endParaRPr>
          </a:p>
          <a:p>
            <a:pPr algn="just"/>
            <a:endParaRPr lang="pt-BR" sz="2000" b="1" dirty="0">
              <a:latin typeface="Calibri"/>
              <a:cs typeface="Calibri"/>
            </a:endParaRPr>
          </a:p>
        </p:txBody>
      </p:sp>
      <p:pic>
        <p:nvPicPr>
          <p:cNvPr id="7" name="Imagem 6" descr="salaDEaula.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7955" y="1999511"/>
            <a:ext cx="2866403" cy="2858977"/>
          </a:xfrm>
          <a:prstGeom prst="rect">
            <a:avLst/>
          </a:prstGeom>
          <a:ln>
            <a:noFill/>
          </a:ln>
          <a:effectLst>
            <a:outerShdw blurRad="292100" dist="139700" dir="2700000" algn="tl" rotWithShape="0">
              <a:srgbClr val="333333">
                <a:alpha val="65000"/>
              </a:srgbClr>
            </a:outerShdw>
          </a:effectLst>
        </p:spPr>
      </p:pic>
      <p:sp>
        <p:nvSpPr>
          <p:cNvPr id="3" name="CaixaDeTexto 2">
            <a:extLst>
              <a:ext uri="{FF2B5EF4-FFF2-40B4-BE49-F238E27FC236}">
                <a16:creationId xmlns:a16="http://schemas.microsoft.com/office/drawing/2014/main" id="{4C2E8F64-E73D-823A-8D45-006DAA5891AB}"/>
              </a:ext>
            </a:extLst>
          </p:cNvPr>
          <p:cNvSpPr txBox="1"/>
          <p:nvPr/>
        </p:nvSpPr>
        <p:spPr>
          <a:xfrm>
            <a:off x="314325" y="4914900"/>
            <a:ext cx="405765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1050" b="1" dirty="0">
                <a:latin typeface="Arial"/>
                <a:cs typeface="Arial"/>
              </a:rPr>
              <a:t>Fonte: Elaborado por Alex </a:t>
            </a:r>
            <a:r>
              <a:rPr lang="pt-BR" sz="1050" b="1" dirty="0" err="1">
                <a:latin typeface="Arial"/>
                <a:cs typeface="Arial"/>
              </a:rPr>
              <a:t>Petená</a:t>
            </a:r>
            <a:endParaRPr lang="pt-BR" sz="1050" b="1" dirty="0">
              <a:latin typeface="Arial"/>
              <a:cs typeface="Arial"/>
            </a:endParaRPr>
          </a:p>
        </p:txBody>
      </p:sp>
      <p:pic>
        <p:nvPicPr>
          <p:cNvPr id="8" name="Imagem 7" descr="Logotipo, nome da empresa&#10;&#10;Descrição gerada automaticamente">
            <a:extLst>
              <a:ext uri="{FF2B5EF4-FFF2-40B4-BE49-F238E27FC236}">
                <a16:creationId xmlns:a16="http://schemas.microsoft.com/office/drawing/2014/main" id="{C101493B-E18C-A0D9-ED3D-D58AD2B574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82140"/>
            <a:ext cx="8424936" cy="1143000"/>
          </a:xfrm>
        </p:spPr>
        <p:txBody>
          <a:bodyPr>
            <a:noAutofit/>
          </a:bodyPr>
          <a:lstStyle/>
          <a:p>
            <a: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t>
            </a:r>
            <a:b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br>
            <a:r>
              <a:rPr lang="pt-BR" sz="28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aprendizagem sobre a estiagem</a:t>
            </a:r>
          </a:p>
        </p:txBody>
      </p:sp>
      <p:sp>
        <p:nvSpPr>
          <p:cNvPr id="3" name="Espaço Reservado para Conteúdo 2"/>
          <p:cNvSpPr>
            <a:spLocks noGrp="1"/>
          </p:cNvSpPr>
          <p:nvPr>
            <p:ph idx="1"/>
          </p:nvPr>
        </p:nvSpPr>
        <p:spPr>
          <a:xfrm>
            <a:off x="251520" y="1412776"/>
            <a:ext cx="8689849" cy="3340541"/>
          </a:xfrm>
        </p:spPr>
        <p:txBody>
          <a:bodyPr>
            <a:noAutofit/>
          </a:bodyPr>
          <a:lstStyle/>
          <a:p>
            <a:pPr marL="457200" indent="-457200" algn="ctr">
              <a:lnSpc>
                <a:spcPct val="150000"/>
              </a:lnSpc>
              <a:buAutoNum type="arabicPeriod" startAt="4"/>
            </a:pPr>
            <a:r>
              <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Atividade de encenação</a:t>
            </a:r>
          </a:p>
          <a:p>
            <a:pPr algn="just">
              <a:lnSpc>
                <a:spcPct val="150000"/>
              </a:lnSpc>
              <a:buFont typeface="Wingdings" panose="05000000000000000000" pitchFamily="2" charset="2"/>
              <a:buChar char="ü"/>
            </a:pPr>
            <a:r>
              <a:rPr lang="pt-BR" sz="1800" b="1" dirty="0">
                <a:latin typeface="Arial" panose="020B0604020202020204" pitchFamily="34" charset="0"/>
              </a:rPr>
              <a:t>Com o intuito de contemplar os vários aspectos e opiniões, que perpassam a temática da gestão e do consumo da água, o professor pode propor uma espécie de dramatização. Para isso, ele divide a turma nos seguintes grupos, sendo que cada um terá um papel diferente:</a:t>
            </a:r>
          </a:p>
          <a:p>
            <a:pPr algn="just">
              <a:lnSpc>
                <a:spcPct val="150000"/>
              </a:lnSpc>
              <a:buClr>
                <a:schemeClr val="accent1"/>
              </a:buClr>
              <a:buFont typeface="Wingdings" pitchFamily="2" charset="2"/>
              <a:buChar char="Ø"/>
            </a:pPr>
            <a:r>
              <a:rPr lang="pt-BR" sz="1800" b="1" dirty="0">
                <a:solidFill>
                  <a:schemeClr val="tx2">
                    <a:lumMod val="75000"/>
                  </a:schemeClr>
                </a:solidFill>
                <a:latin typeface="Arial" panose="020B0604020202020204" pitchFamily="34" charset="0"/>
              </a:rPr>
              <a:t>Grupo 1 </a:t>
            </a:r>
            <a:r>
              <a:rPr lang="pt-BR" sz="1800" dirty="0">
                <a:latin typeface="Arial" panose="020B0604020202020204" pitchFamily="34" charset="0"/>
              </a:rPr>
              <a:t>– grupos sociais que defendem a conservação da água;</a:t>
            </a:r>
          </a:p>
          <a:p>
            <a:pPr algn="just">
              <a:lnSpc>
                <a:spcPct val="150000"/>
              </a:lnSpc>
              <a:buClr>
                <a:schemeClr val="accent1"/>
              </a:buClr>
              <a:buFont typeface="Wingdings" pitchFamily="2" charset="2"/>
              <a:buChar char="Ø"/>
            </a:pPr>
            <a:r>
              <a:rPr lang="pt-BR" sz="1800" b="1" dirty="0">
                <a:solidFill>
                  <a:schemeClr val="tx2">
                    <a:lumMod val="75000"/>
                  </a:schemeClr>
                </a:solidFill>
                <a:latin typeface="Arial" panose="020B0604020202020204" pitchFamily="34" charset="0"/>
              </a:rPr>
              <a:t>Grupo 2 </a:t>
            </a:r>
            <a:r>
              <a:rPr lang="pt-BR" sz="1800" dirty="0">
                <a:latin typeface="Arial" panose="020B0604020202020204" pitchFamily="34" charset="0"/>
              </a:rPr>
              <a:t>– grupos sociais que querem utilizar a água para seu benefício, sem cuidados com sua conservação;</a:t>
            </a:r>
          </a:p>
          <a:p>
            <a:pPr algn="just">
              <a:lnSpc>
                <a:spcPct val="150000"/>
              </a:lnSpc>
              <a:buClr>
                <a:schemeClr val="accent1"/>
              </a:buClr>
              <a:buFont typeface="Wingdings" pitchFamily="2" charset="2"/>
              <a:buChar char="Ø"/>
            </a:pPr>
            <a:r>
              <a:rPr lang="pt-BR" sz="1800" b="1" dirty="0">
                <a:solidFill>
                  <a:schemeClr val="tx2">
                    <a:lumMod val="75000"/>
                  </a:schemeClr>
                </a:solidFill>
                <a:latin typeface="Arial" panose="020B0604020202020204" pitchFamily="34" charset="0"/>
              </a:rPr>
              <a:t>Grupo 3 </a:t>
            </a:r>
            <a:r>
              <a:rPr lang="pt-BR" sz="1800" dirty="0">
                <a:latin typeface="Arial" panose="020B0604020202020204" pitchFamily="34" charset="0"/>
              </a:rPr>
              <a:t>– população em geral.</a:t>
            </a:r>
          </a:p>
        </p:txBody>
      </p:sp>
      <p:sp>
        <p:nvSpPr>
          <p:cNvPr id="5" name="CaixaDeTexto 4">
            <a:extLst>
              <a:ext uri="{FF2B5EF4-FFF2-40B4-BE49-F238E27FC236}">
                <a16:creationId xmlns:a16="http://schemas.microsoft.com/office/drawing/2014/main" id="{D95328D7-F17F-4EF4-A0E4-584452F736E7}"/>
              </a:ext>
            </a:extLst>
          </p:cNvPr>
          <p:cNvSpPr txBox="1"/>
          <p:nvPr/>
        </p:nvSpPr>
        <p:spPr>
          <a:xfrm>
            <a:off x="68589" y="5567139"/>
            <a:ext cx="8979510" cy="1015663"/>
          </a:xfrm>
          <a:prstGeom prst="rect">
            <a:avLst/>
          </a:prstGeom>
          <a:noFill/>
          <a:ln w="28575">
            <a:solidFill>
              <a:schemeClr val="accent1"/>
            </a:solidFill>
          </a:ln>
        </p:spPr>
        <p:txBody>
          <a:bodyPr wrap="square" lIns="91440" tIns="45720" rIns="91440" bIns="45720" rtlCol="0" anchor="t">
            <a:spAutoFit/>
          </a:bodyPr>
          <a:lstStyle/>
          <a:p>
            <a:pPr algn="ctr"/>
            <a:r>
              <a:rPr lang="pt-BR" sz="2000" b="1" dirty="0">
                <a:latin typeface="Arial"/>
                <a:cs typeface="Arial"/>
              </a:rPr>
              <a:t>Realizar um debate, no qual cada grupo apresenta seus argumentos e busca-se um consenso. Além disso, sugere-se que a produção de materiais </a:t>
            </a:r>
            <a:r>
              <a:rPr lang="pt-BR" sz="2000" b="1" dirty="0" err="1">
                <a:latin typeface="Arial"/>
                <a:cs typeface="Arial"/>
              </a:rPr>
              <a:t>educomunicativos</a:t>
            </a:r>
            <a:r>
              <a:rPr lang="pt-BR" sz="2000" b="1" dirty="0">
                <a:latin typeface="Arial"/>
                <a:cs typeface="Arial"/>
              </a:rPr>
              <a:t> (ex.: podcasts; vídeos; </a:t>
            </a:r>
            <a:r>
              <a:rPr lang="pt-BR" sz="2000" b="1" i="1" dirty="0" err="1">
                <a:latin typeface="Arial"/>
                <a:cs typeface="Arial"/>
              </a:rPr>
              <a:t>reels</a:t>
            </a:r>
            <a:r>
              <a:rPr lang="pt-BR" sz="2000" b="1" dirty="0">
                <a:latin typeface="Arial"/>
                <a:cs typeface="Arial"/>
              </a:rPr>
              <a:t>; etc.)</a:t>
            </a:r>
            <a:endParaRPr lang="pt-BR" sz="2000" b="1" i="1" dirty="0" err="1">
              <a:latin typeface="Arial" panose="020B0604020202020204" pitchFamily="34" charset="0"/>
            </a:endParaRPr>
          </a:p>
        </p:txBody>
      </p:sp>
      <p:pic>
        <p:nvPicPr>
          <p:cNvPr id="6" name="Imagem 5" descr="Logotipo, nome da empresa&#10;&#10;Descrição gerada automaticamente">
            <a:extLst>
              <a:ext uri="{FF2B5EF4-FFF2-40B4-BE49-F238E27FC236}">
                <a16:creationId xmlns:a16="http://schemas.microsoft.com/office/drawing/2014/main" id="{5474FBD3-8DAC-CC73-3523-3C23715CE8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aprendizagem sobre a estiagem</a:t>
            </a:r>
          </a:p>
        </p:txBody>
      </p:sp>
      <p:sp>
        <p:nvSpPr>
          <p:cNvPr id="3" name="Espaço Reservado para Conteúdo 2"/>
          <p:cNvSpPr>
            <a:spLocks noGrp="1"/>
          </p:cNvSpPr>
          <p:nvPr>
            <p:ph idx="1"/>
          </p:nvPr>
        </p:nvSpPr>
        <p:spPr>
          <a:xfrm>
            <a:off x="323528" y="1539480"/>
            <a:ext cx="8568952" cy="5177232"/>
          </a:xfrm>
        </p:spPr>
        <p:txBody>
          <a:bodyPr vert="horz" lIns="91440" tIns="45720" rIns="91440" bIns="45720" rtlCol="0" anchor="t">
            <a:noAutofit/>
          </a:bodyPr>
          <a:lstStyle/>
          <a:p>
            <a:pPr marL="0" indent="0" algn="just">
              <a:lnSpc>
                <a:spcPct val="150000"/>
              </a:lnSpc>
              <a:buNone/>
            </a:pPr>
            <a:r>
              <a:rPr lang="pt-BR" sz="1800" b="1" u="sng"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Observação:</a:t>
            </a:r>
            <a:r>
              <a:rPr lang="pt-BR" sz="1800" b="1"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just">
              <a:lnSpc>
                <a:spcPct val="150000"/>
              </a:lnSpc>
              <a:buFont typeface="Wingdings" panose="05000000000000000000" pitchFamily="2" charset="2"/>
              <a:buChar char="ü"/>
            </a:pPr>
            <a:r>
              <a:rPr lang="pt-BR" sz="1600" dirty="0">
                <a:latin typeface="Arial"/>
                <a:cs typeface="Arial"/>
              </a:rPr>
              <a:t>sugere-se que os </a:t>
            </a:r>
            <a:r>
              <a:rPr lang="pt-BR" sz="1600" b="1" dirty="0">
                <a:solidFill>
                  <a:schemeClr val="accent1"/>
                </a:solidFill>
                <a:latin typeface="Arial"/>
                <a:cs typeface="Arial"/>
              </a:rPr>
              <a:t>grupos sejam formados com certa antecedência</a:t>
            </a:r>
            <a:r>
              <a:rPr lang="pt-BR" sz="1600" dirty="0">
                <a:solidFill>
                  <a:schemeClr val="accent1"/>
                </a:solidFill>
                <a:latin typeface="Arial"/>
                <a:cs typeface="Arial"/>
              </a:rPr>
              <a:t> </a:t>
            </a:r>
            <a:r>
              <a:rPr lang="pt-BR" sz="1600" dirty="0">
                <a:latin typeface="Arial"/>
                <a:cs typeface="Arial"/>
              </a:rPr>
              <a:t>em relação à atividade de dramatização e os alunos sejam orientados a </a:t>
            </a:r>
            <a:r>
              <a:rPr lang="pt-BR" sz="1600" b="1" dirty="0">
                <a:solidFill>
                  <a:schemeClr val="accent1"/>
                </a:solidFill>
                <a:latin typeface="Arial"/>
                <a:cs typeface="Arial"/>
              </a:rPr>
              <a:t>buscar informações</a:t>
            </a:r>
            <a:r>
              <a:rPr lang="pt-BR" sz="1600" dirty="0">
                <a:latin typeface="Arial"/>
                <a:cs typeface="Arial"/>
              </a:rPr>
              <a:t> sobre o tema proposto, para assim se prepararem para a atividade;</a:t>
            </a:r>
          </a:p>
          <a:p>
            <a:pPr algn="just">
              <a:lnSpc>
                <a:spcPct val="150000"/>
              </a:lnSpc>
              <a:buFont typeface="Wingdings" panose="05000000000000000000" pitchFamily="2" charset="2"/>
              <a:buChar char="ü"/>
            </a:pPr>
            <a:r>
              <a:rPr lang="pt-BR" sz="1600" dirty="0">
                <a:latin typeface="Arial"/>
                <a:cs typeface="Arial"/>
              </a:rPr>
              <a:t>Ao final das dramatizações, os alunos expressam suas </a:t>
            </a:r>
            <a:r>
              <a:rPr lang="pt-BR" sz="1600" b="1" dirty="0">
                <a:solidFill>
                  <a:schemeClr val="accent1"/>
                </a:solidFill>
                <a:latin typeface="Arial"/>
                <a:cs typeface="Arial"/>
              </a:rPr>
              <a:t>opiniões sintetizada</a:t>
            </a:r>
            <a:r>
              <a:rPr lang="pt-BR" sz="1600" dirty="0">
                <a:latin typeface="Arial"/>
                <a:cs typeface="Arial"/>
              </a:rPr>
              <a:t>, na plataforma digital </a:t>
            </a:r>
            <a:r>
              <a:rPr lang="pt-BR" sz="1600" i="1" dirty="0" err="1">
                <a:latin typeface="Arial"/>
                <a:cs typeface="Arial"/>
              </a:rPr>
              <a:t>padlet</a:t>
            </a:r>
            <a:r>
              <a:rPr lang="pt-BR" sz="1600" dirty="0">
                <a:latin typeface="Arial"/>
                <a:cs typeface="Arial"/>
              </a:rPr>
              <a:t>;</a:t>
            </a:r>
          </a:p>
          <a:p>
            <a:pPr algn="just">
              <a:lnSpc>
                <a:spcPct val="150000"/>
              </a:lnSpc>
              <a:buFont typeface="Wingdings" panose="05000000000000000000" pitchFamily="2" charset="2"/>
              <a:buChar char="ü"/>
            </a:pPr>
            <a:r>
              <a:rPr lang="pt-BR" sz="1600" dirty="0">
                <a:latin typeface="Arial"/>
                <a:cs typeface="Arial"/>
              </a:rPr>
              <a:t>O professor disponibiliza o link das produções textuais no </a:t>
            </a:r>
            <a:r>
              <a:rPr lang="pt-BR" sz="1600" i="1" dirty="0" err="1">
                <a:latin typeface="Arial"/>
                <a:cs typeface="Arial"/>
              </a:rPr>
              <a:t>padlet</a:t>
            </a:r>
            <a:r>
              <a:rPr lang="pt-BR" sz="1600" dirty="0">
                <a:latin typeface="Arial"/>
                <a:cs typeface="Arial"/>
              </a:rPr>
              <a:t>, com o intuito do restante da escola e toda a comunidade escolar curtir (votar) nas frases mais interessantes;</a:t>
            </a:r>
          </a:p>
          <a:p>
            <a:pPr algn="just">
              <a:lnSpc>
                <a:spcPct val="150000"/>
              </a:lnSpc>
              <a:buFont typeface="Wingdings" panose="05000000000000000000" pitchFamily="2" charset="2"/>
              <a:buChar char="ü"/>
            </a:pPr>
            <a:r>
              <a:rPr lang="pt-BR" sz="1600" dirty="0">
                <a:latin typeface="Arial"/>
                <a:cs typeface="Arial"/>
              </a:rPr>
              <a:t>Algumas produções textuais dos alunos podem ser selecionadas para </a:t>
            </a:r>
            <a:r>
              <a:rPr lang="pt-BR" sz="1600" b="1" dirty="0">
                <a:solidFill>
                  <a:schemeClr val="accent1"/>
                </a:solidFill>
                <a:latin typeface="Arial"/>
                <a:cs typeface="Arial"/>
              </a:rPr>
              <a:t>as redes sociais da escola</a:t>
            </a:r>
            <a:r>
              <a:rPr lang="pt-BR" sz="1600" dirty="0">
                <a:latin typeface="Arial"/>
                <a:cs typeface="Arial"/>
              </a:rPr>
              <a:t>. Pode ser montada uma </a:t>
            </a:r>
            <a:r>
              <a:rPr lang="pt-BR" sz="1600" b="1" dirty="0">
                <a:solidFill>
                  <a:schemeClr val="accent1"/>
                </a:solidFill>
                <a:latin typeface="Arial"/>
                <a:cs typeface="Arial"/>
              </a:rPr>
              <a:t>matéria de jornal virtual</a:t>
            </a:r>
            <a:r>
              <a:rPr lang="pt-BR" sz="1600" dirty="0">
                <a:solidFill>
                  <a:schemeClr val="accent1"/>
                </a:solidFill>
                <a:latin typeface="Arial"/>
                <a:cs typeface="Arial"/>
              </a:rPr>
              <a:t> </a:t>
            </a:r>
            <a:r>
              <a:rPr lang="pt-BR" sz="1600" dirty="0">
                <a:latin typeface="Arial"/>
                <a:cs typeface="Arial"/>
              </a:rPr>
              <a:t>sob a orientação do professor de Língua Portuguesa.</a:t>
            </a:r>
          </a:p>
          <a:p>
            <a:endParaRPr lang="pt-BR" sz="1600" dirty="0">
              <a:latin typeface="Arial" panose="020B0604020202020204" pitchFamily="34" charset="0"/>
              <a:cs typeface="Arial" panose="020B0604020202020204" pitchFamily="34" charset="0"/>
            </a:endParaRPr>
          </a:p>
        </p:txBody>
      </p:sp>
      <p:pic>
        <p:nvPicPr>
          <p:cNvPr id="4" name="Imagem 3" descr="Logotipo, nome da empresa&#10;&#10;Descrição gerada automaticamente">
            <a:extLst>
              <a:ext uri="{FF2B5EF4-FFF2-40B4-BE49-F238E27FC236}">
                <a16:creationId xmlns:a16="http://schemas.microsoft.com/office/drawing/2014/main" id="{B6CD0355-A43B-8483-E75B-8CB7113399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10588" y="-32506"/>
            <a:ext cx="8820472" cy="1143000"/>
          </a:xfrm>
        </p:spPr>
        <p:txBody>
          <a:bodyPr>
            <a:noAutofit/>
          </a:bodyPr>
          <a:lstStyle/>
          <a:p>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t>
            </a:r>
            <a:b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br>
            <a:r>
              <a:rPr lang="pt-BR" sz="32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aprendizagem sobre a estiagem</a:t>
            </a:r>
          </a:p>
        </p:txBody>
      </p:sp>
      <p:sp>
        <p:nvSpPr>
          <p:cNvPr id="7" name="Espaço Reservado para Conteúdo 2"/>
          <p:cNvSpPr>
            <a:spLocks noGrp="1"/>
          </p:cNvSpPr>
          <p:nvPr>
            <p:ph idx="1"/>
          </p:nvPr>
        </p:nvSpPr>
        <p:spPr>
          <a:xfrm>
            <a:off x="2577760" y="1344648"/>
            <a:ext cx="6375283" cy="2965158"/>
          </a:xfrm>
        </p:spPr>
        <p:txBody>
          <a:bodyPr>
            <a:noAutofit/>
          </a:bodyPr>
          <a:lstStyle/>
          <a:p>
            <a:pPr algn="ctr">
              <a:buNone/>
            </a:pPr>
            <a:r>
              <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Reconhecendo um corpo d’água próximo à escola ou casa </a:t>
            </a:r>
          </a:p>
          <a:p>
            <a:pPr algn="ctr">
              <a:buNone/>
            </a:pPr>
            <a:endPar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buFont typeface="Wingdings" panose="05000000000000000000" pitchFamily="2" charset="2"/>
              <a:buChar char="ü"/>
            </a:pPr>
            <a:r>
              <a:rPr lang="pt-BR" sz="1900" b="1" dirty="0">
                <a:latin typeface="Arial" panose="020B0604020202020204" pitchFamily="34" charset="0"/>
                <a:cs typeface="Arial" panose="020B0604020202020204" pitchFamily="34" charset="0"/>
              </a:rPr>
              <a:t>A proposta é perguntar a turma sobre algum </a:t>
            </a:r>
            <a:r>
              <a:rPr lang="pt-BR" sz="1900" b="1" dirty="0">
                <a:solidFill>
                  <a:schemeClr val="accent1"/>
                </a:solidFill>
                <a:latin typeface="Arial" panose="020B0604020202020204" pitchFamily="34" charset="0"/>
                <a:cs typeface="Arial" panose="020B0604020202020204" pitchFamily="34" charset="0"/>
              </a:rPr>
              <a:t>rio, córrego ou lago próximo à escola ou casa </a:t>
            </a:r>
            <a:r>
              <a:rPr lang="pt-BR" sz="1900" b="1" dirty="0">
                <a:latin typeface="Arial" panose="020B0604020202020204" pitchFamily="34" charset="0"/>
                <a:cs typeface="Arial" panose="020B0604020202020204" pitchFamily="34" charset="0"/>
              </a:rPr>
              <a:t>e convidá-la a</a:t>
            </a:r>
            <a:r>
              <a:rPr lang="pt-BR" sz="1900" b="1" dirty="0">
                <a:solidFill>
                  <a:schemeClr val="accent1"/>
                </a:solidFill>
                <a:latin typeface="Arial" panose="020B0604020202020204" pitchFamily="34" charset="0"/>
                <a:cs typeface="Arial" panose="020B0604020202020204" pitchFamily="34" charset="0"/>
              </a:rPr>
              <a:t> pensar </a:t>
            </a:r>
            <a:r>
              <a:rPr lang="pt-BR" sz="1900" b="1" dirty="0">
                <a:latin typeface="Arial" panose="020B0604020202020204" pitchFamily="34" charset="0"/>
                <a:cs typeface="Arial" panose="020B0604020202020204" pitchFamily="34" charset="0"/>
              </a:rPr>
              <a:t>onde estão as terras altas (divisores de água) e identificar o contorno (perímetro) da bacia hidrográfica desse corpo d’água. </a:t>
            </a:r>
          </a:p>
        </p:txBody>
      </p:sp>
      <p:pic>
        <p:nvPicPr>
          <p:cNvPr id="5" name="Imagem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127" y="1466200"/>
            <a:ext cx="2136835" cy="2722054"/>
          </a:xfrm>
          <a:prstGeom prst="rect">
            <a:avLst/>
          </a:prstGeom>
          <a:ln>
            <a:noFill/>
          </a:ln>
          <a:effectLst>
            <a:outerShdw blurRad="292100" dist="139700" dir="2700000" algn="tl" rotWithShape="0">
              <a:srgbClr val="333333">
                <a:alpha val="65000"/>
              </a:srgbClr>
            </a:outerShdw>
          </a:effectLst>
        </p:spPr>
      </p:pic>
      <p:sp>
        <p:nvSpPr>
          <p:cNvPr id="8" name="CaixaDeTexto 7"/>
          <p:cNvSpPr txBox="1"/>
          <p:nvPr/>
        </p:nvSpPr>
        <p:spPr>
          <a:xfrm>
            <a:off x="-20813" y="4223208"/>
            <a:ext cx="2805228" cy="400110"/>
          </a:xfrm>
          <a:prstGeom prst="rect">
            <a:avLst/>
          </a:prstGeom>
          <a:noFill/>
        </p:spPr>
        <p:txBody>
          <a:bodyPr wrap="square" rtlCol="0">
            <a:spAutoFit/>
          </a:bodyPr>
          <a:lstStyle/>
          <a:p>
            <a:pPr algn="ctr"/>
            <a:r>
              <a:rPr lang="pt-BR" sz="1000" b="1" dirty="0"/>
              <a:t>Imagem do encontro dos Córregos Pedra de Afiar com o Bocaina (início  do Rio Jaguari  em MG)</a:t>
            </a:r>
          </a:p>
        </p:txBody>
      </p:sp>
      <p:sp>
        <p:nvSpPr>
          <p:cNvPr id="9" name="CaixaDeTexto 8">
            <a:extLst>
              <a:ext uri="{FF2B5EF4-FFF2-40B4-BE49-F238E27FC236}">
                <a16:creationId xmlns:a16="http://schemas.microsoft.com/office/drawing/2014/main" id="{59C2F92C-B7EC-AB07-0C3C-170E31F57A70}"/>
              </a:ext>
            </a:extLst>
          </p:cNvPr>
          <p:cNvSpPr txBox="1"/>
          <p:nvPr/>
        </p:nvSpPr>
        <p:spPr>
          <a:xfrm>
            <a:off x="110588" y="4497689"/>
            <a:ext cx="8821921" cy="2031325"/>
          </a:xfrm>
          <a:prstGeom prst="rect">
            <a:avLst/>
          </a:prstGeom>
          <a:noFill/>
        </p:spPr>
        <p:txBody>
          <a:bodyPr wrap="square">
            <a:spAutoFit/>
          </a:bodyPr>
          <a:lstStyle/>
          <a:p>
            <a:pPr algn="ctr">
              <a:lnSpc>
                <a:spcPct val="150000"/>
              </a:lnSpc>
              <a:buNone/>
            </a:pPr>
            <a:r>
              <a:rPr lang="pt-BR" b="1" u="sng" dirty="0">
                <a:latin typeface="Arial" panose="020B0604020202020204" pitchFamily="34" charset="0"/>
                <a:cs typeface="Arial" panose="020B0604020202020204" pitchFamily="34" charset="0"/>
              </a:rPr>
              <a:t>Propor as seguintes questões:</a:t>
            </a:r>
          </a:p>
          <a:p>
            <a:pPr marL="342900" indent="-342900">
              <a:lnSpc>
                <a:spcPct val="150000"/>
              </a:lnSpc>
              <a:buAutoNum type="alphaLcParenR"/>
            </a:pPr>
            <a:r>
              <a:rPr lang="pt-BR" b="1" dirty="0">
                <a:solidFill>
                  <a:schemeClr val="tx2"/>
                </a:solidFill>
                <a:latin typeface="Arial" panose="020B0604020202020204" pitchFamily="34" charset="0"/>
                <a:cs typeface="Arial" panose="020B0604020202020204" pitchFamily="34" charset="0"/>
              </a:rPr>
              <a:t>Como é o uso do solo? Favorece a infiltração da água?</a:t>
            </a:r>
          </a:p>
          <a:p>
            <a:pPr marL="342900" indent="-342900">
              <a:buAutoNum type="alphaLcParenR"/>
            </a:pPr>
            <a:r>
              <a:rPr lang="pt-BR" b="1" dirty="0">
                <a:solidFill>
                  <a:schemeClr val="tx2"/>
                </a:solidFill>
                <a:latin typeface="Arial" panose="020B0604020202020204" pitchFamily="34" charset="0"/>
                <a:cs typeface="Arial" panose="020B0604020202020204" pitchFamily="34" charset="0"/>
              </a:rPr>
              <a:t>Existe algum elemento com potencial de poluir esta água?</a:t>
            </a:r>
          </a:p>
          <a:p>
            <a:pPr marL="342900" indent="-342900">
              <a:buAutoNum type="alphaLcParenR"/>
            </a:pPr>
            <a:r>
              <a:rPr lang="pt-BR" b="1" dirty="0">
                <a:solidFill>
                  <a:schemeClr val="tx2"/>
                </a:solidFill>
                <a:latin typeface="Arial" panose="020B0604020202020204" pitchFamily="34" charset="0"/>
                <a:cs typeface="Arial" panose="020B0604020202020204" pitchFamily="34" charset="0"/>
              </a:rPr>
              <a:t>Como está a situação das margens desse corpo d’água? Estão protegidas? </a:t>
            </a:r>
          </a:p>
          <a:p>
            <a:pPr marL="342900" indent="-342900">
              <a:buAutoNum type="alphaLcParenR"/>
            </a:pPr>
            <a:r>
              <a:rPr lang="pt-BR" b="1" dirty="0">
                <a:solidFill>
                  <a:schemeClr val="tx2"/>
                </a:solidFill>
                <a:latin typeface="Arial" panose="020B0604020202020204" pitchFamily="34" charset="0"/>
                <a:cs typeface="Arial" panose="020B0604020202020204" pitchFamily="34" charset="0"/>
              </a:rPr>
              <a:t>Como está a aparência e o cheiro da água?</a:t>
            </a:r>
          </a:p>
          <a:p>
            <a:pPr marL="342900" indent="-342900">
              <a:buAutoNum type="alphaLcParenR"/>
            </a:pPr>
            <a:r>
              <a:rPr lang="pt-BR" b="1" dirty="0">
                <a:solidFill>
                  <a:schemeClr val="tx2"/>
                </a:solidFill>
                <a:latin typeface="Arial" panose="020B0604020202020204" pitchFamily="34" charset="0"/>
                <a:cs typeface="Arial" panose="020B0604020202020204" pitchFamily="34" charset="0"/>
              </a:rPr>
              <a:t>O que pode ser feito para promover melhoria na qualidade dessa água?</a:t>
            </a:r>
          </a:p>
        </p:txBody>
      </p:sp>
      <p:pic>
        <p:nvPicPr>
          <p:cNvPr id="10" name="Imagem 9" descr="Logotipo, nome da empresa&#10;&#10;Descrição gerada automaticamente">
            <a:extLst>
              <a:ext uri="{FF2B5EF4-FFF2-40B4-BE49-F238E27FC236}">
                <a16:creationId xmlns:a16="http://schemas.microsoft.com/office/drawing/2014/main" id="{B8D1E050-EE9A-F9CF-13E8-3FD7D0FA46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8596" y="214290"/>
            <a:ext cx="8229600" cy="1143000"/>
          </a:xfrm>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Exemplo de uma situação de aprendizado sobre a estiagem</a:t>
            </a:r>
          </a:p>
        </p:txBody>
      </p:sp>
      <p:sp>
        <p:nvSpPr>
          <p:cNvPr id="3" name="Espaço Reservado para Conteúdo 2"/>
          <p:cNvSpPr>
            <a:spLocks noGrp="1"/>
          </p:cNvSpPr>
          <p:nvPr>
            <p:ph idx="1"/>
          </p:nvPr>
        </p:nvSpPr>
        <p:spPr>
          <a:xfrm>
            <a:off x="3059832" y="1628800"/>
            <a:ext cx="5829620" cy="5014910"/>
          </a:xfrm>
        </p:spPr>
        <p:txBody>
          <a:bodyPr>
            <a:noAutofit/>
          </a:bodyPr>
          <a:lstStyle/>
          <a:p>
            <a:pPr algn="ctr">
              <a:buNone/>
            </a:pPr>
            <a:r>
              <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6. Minha/nossa participação </a:t>
            </a:r>
            <a:br>
              <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br>
            <a:r>
              <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rPr>
              <a:t>na conservação da água</a:t>
            </a:r>
          </a:p>
          <a:p>
            <a:pPr algn="ctr">
              <a:buNone/>
            </a:pPr>
            <a:endParaRPr lang="pt-BR" sz="24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endParaRPr>
          </a:p>
          <a:p>
            <a:pPr algn="just">
              <a:buFont typeface="Wingdings" panose="05000000000000000000" pitchFamily="2" charset="2"/>
              <a:buChar char="ü"/>
            </a:pPr>
            <a:r>
              <a:rPr lang="pt-BR" sz="2000" b="1" dirty="0">
                <a:latin typeface="Arial" panose="020B0604020202020204" pitchFamily="34" charset="0"/>
              </a:rPr>
              <a:t>Sugere-se  concluir a situação de aprendizagem com uma atividade na qual os alunos elaborem </a:t>
            </a:r>
            <a:r>
              <a:rPr lang="pt-BR" sz="2000" b="1" dirty="0">
                <a:solidFill>
                  <a:schemeClr val="tx2"/>
                </a:solidFill>
                <a:latin typeface="Arial" panose="020B0604020202020204" pitchFamily="34" charset="0"/>
              </a:rPr>
              <a:t>as ações que se propõem a fazer em casa e na escola </a:t>
            </a:r>
            <a:r>
              <a:rPr lang="pt-BR" sz="2000" b="1" dirty="0">
                <a:latin typeface="Arial" panose="020B0604020202020204" pitchFamily="34" charset="0"/>
              </a:rPr>
              <a:t>para contribuir para a conservação da água;</a:t>
            </a:r>
          </a:p>
          <a:p>
            <a:pPr algn="just">
              <a:buFont typeface="Wingdings" panose="05000000000000000000" pitchFamily="2" charset="2"/>
              <a:buChar char="ü"/>
            </a:pPr>
            <a:r>
              <a:rPr lang="pt-BR" sz="2000" b="1" dirty="0">
                <a:latin typeface="Arial" panose="020B0604020202020204" pitchFamily="34" charset="0"/>
              </a:rPr>
              <a:t>Compartilhem com a classe </a:t>
            </a:r>
            <a:r>
              <a:rPr lang="pt-BR" sz="2000" b="1" dirty="0">
                <a:solidFill>
                  <a:schemeClr val="tx2"/>
                </a:solidFill>
                <a:latin typeface="Arial" panose="020B0604020202020204" pitchFamily="34" charset="0"/>
              </a:rPr>
              <a:t>as ações da turma</a:t>
            </a:r>
            <a:r>
              <a:rPr lang="pt-BR" sz="2000" b="1" dirty="0">
                <a:latin typeface="Arial" panose="020B0604020202020204" pitchFamily="34" charset="0"/>
              </a:rPr>
              <a:t>, os quais podem ser expostos no pátio da escola ou no mural da plataforma de ensino remoto;</a:t>
            </a:r>
          </a:p>
          <a:p>
            <a:pPr algn="just">
              <a:buFont typeface="Wingdings" panose="05000000000000000000" pitchFamily="2" charset="2"/>
              <a:buChar char="ü"/>
            </a:pPr>
            <a:r>
              <a:rPr lang="pt-BR" sz="2000" b="1" dirty="0">
                <a:latin typeface="Arial" panose="020B0604020202020204" pitchFamily="34" charset="0"/>
              </a:rPr>
              <a:t>É importante contemplar ações individuais e coletivas e planejar outros momentos para diálogo sobre essas ações. </a:t>
            </a:r>
          </a:p>
        </p:txBody>
      </p:sp>
      <p:pic>
        <p:nvPicPr>
          <p:cNvPr id="6" name="Imagem 5" descr="final.jpg"/>
          <p:cNvPicPr>
            <a:picLocks noChangeAspect="1"/>
          </p:cNvPicPr>
          <p:nvPr/>
        </p:nvPicPr>
        <p:blipFill rotWithShape="1">
          <a:blip r:embed="rId2" cstate="email">
            <a:extLst>
              <a:ext uri="{28A0092B-C50C-407E-A947-70E740481C1C}">
                <a14:useLocalDpi xmlns:a14="http://schemas.microsoft.com/office/drawing/2010/main"/>
              </a:ext>
            </a:extLst>
          </a:blip>
          <a:srcRect l="3613"/>
          <a:stretch/>
        </p:blipFill>
        <p:spPr>
          <a:xfrm>
            <a:off x="254548" y="1811304"/>
            <a:ext cx="2488081" cy="2570643"/>
          </a:xfrm>
          <a:prstGeom prst="rect">
            <a:avLst/>
          </a:prstGeom>
          <a:ln>
            <a:noFill/>
          </a:ln>
          <a:effectLst>
            <a:outerShdw blurRad="292100" dist="139700" dir="2700000" algn="tl" rotWithShape="0">
              <a:srgbClr val="333333">
                <a:alpha val="65000"/>
              </a:srgbClr>
            </a:outerShdw>
          </a:effectLst>
        </p:spPr>
      </p:pic>
      <p:sp>
        <p:nvSpPr>
          <p:cNvPr id="7" name="CaixaDeTexto 6">
            <a:extLst>
              <a:ext uri="{FF2B5EF4-FFF2-40B4-BE49-F238E27FC236}">
                <a16:creationId xmlns:a16="http://schemas.microsoft.com/office/drawing/2014/main" id="{764EADC9-6D86-BD55-A15B-61617C84C9A5}"/>
              </a:ext>
            </a:extLst>
          </p:cNvPr>
          <p:cNvSpPr txBox="1"/>
          <p:nvPr/>
        </p:nvSpPr>
        <p:spPr>
          <a:xfrm>
            <a:off x="23486" y="4634101"/>
            <a:ext cx="2913399" cy="1815882"/>
          </a:xfrm>
          <a:prstGeom prst="rect">
            <a:avLst/>
          </a:prstGeom>
          <a:noFill/>
        </p:spPr>
        <p:txBody>
          <a:bodyPr wrap="square">
            <a:spAutoFit/>
          </a:bodyPr>
          <a:lstStyle/>
          <a:p>
            <a:pPr algn="ctr">
              <a:buNone/>
            </a:pPr>
            <a:r>
              <a:rPr lang="pt-BR" sz="1400" b="1" dirty="0" err="1">
                <a:latin typeface="Arial" panose="020B0604020202020204" pitchFamily="34" charset="0"/>
              </a:rPr>
              <a:t>Obs</a:t>
            </a:r>
            <a:r>
              <a:rPr lang="pt-BR" sz="1400" b="1" dirty="0">
                <a:latin typeface="Arial" panose="020B0604020202020204" pitchFamily="34" charset="0"/>
              </a:rPr>
              <a:t>: Esta é uma sugestão de situação de aprendizagem cuja proposta é contribuir para um processo permanente de educação ambiental nas escolas, fortalecendo e aprimorando as ações já desenvolvidas. </a:t>
            </a:r>
          </a:p>
        </p:txBody>
      </p:sp>
      <p:pic>
        <p:nvPicPr>
          <p:cNvPr id="8" name="Imagem 7" descr="Logotipo, nome da empresa&#10;&#10;Descrição gerada automaticamente">
            <a:extLst>
              <a:ext uri="{FF2B5EF4-FFF2-40B4-BE49-F238E27FC236}">
                <a16:creationId xmlns:a16="http://schemas.microsoft.com/office/drawing/2014/main" id="{E9B11018-2366-821E-32AB-7F0F6D5386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21" name="Group 20">
            <a:extLst>
              <a:ext uri="{FF2B5EF4-FFF2-40B4-BE49-F238E27FC236}">
                <a16:creationId xmlns:a16="http://schemas.microsoft.com/office/drawing/2014/main" id="{514E1141-65DC-4F54-8399-7221AE6F83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572000" cy="6858000"/>
            <a:chOff x="7467600" y="0"/>
            <a:chExt cx="4724400" cy="6858000"/>
          </a:xfrm>
        </p:grpSpPr>
        <p:sp>
          <p:nvSpPr>
            <p:cNvPr id="22" name="Rectangle 21">
              <a:extLst>
                <a:ext uri="{FF2B5EF4-FFF2-40B4-BE49-F238E27FC236}">
                  <a16:creationId xmlns:a16="http://schemas.microsoft.com/office/drawing/2014/main" id="{DD75B897-7127-4AAC-A078-70739204B5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DCFF188-DB07-46AA-A2B3-71E936EAB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5" name="Freeform: Shape 24">
            <a:extLst>
              <a:ext uri="{FF2B5EF4-FFF2-40B4-BE49-F238E27FC236}">
                <a16:creationId xmlns:a16="http://schemas.microsoft.com/office/drawing/2014/main" id="{215A9370-15D3-4C30-8BA1-2059A74C99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27275"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2900" y="990600"/>
            <a:ext cx="84582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ítulo 1"/>
          <p:cNvSpPr>
            <a:spLocks noGrp="1"/>
          </p:cNvSpPr>
          <p:nvPr>
            <p:ph type="title"/>
          </p:nvPr>
        </p:nvSpPr>
        <p:spPr>
          <a:xfrm>
            <a:off x="529426" y="1143873"/>
            <a:ext cx="2686050" cy="1216153"/>
          </a:xfrm>
        </p:spPr>
        <p:txBody>
          <a:bodyPr anchor="t">
            <a:normAutofit/>
          </a:bodyPr>
          <a:lstStyle/>
          <a:p>
            <a:r>
              <a:rPr lang="pt-BR" b="1" dirty="0">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VEM AÍ...</a:t>
            </a:r>
          </a:p>
        </p:txBody>
      </p:sp>
      <p:sp>
        <p:nvSpPr>
          <p:cNvPr id="5" name="Espaço Reservado para Conteúdo 4">
            <a:extLst>
              <a:ext uri="{FF2B5EF4-FFF2-40B4-BE49-F238E27FC236}">
                <a16:creationId xmlns:a16="http://schemas.microsoft.com/office/drawing/2014/main" id="{C3ECA3A4-E8EE-1D4F-B412-08BEA6F5F729}"/>
              </a:ext>
            </a:extLst>
          </p:cNvPr>
          <p:cNvSpPr>
            <a:spLocks noGrp="1"/>
          </p:cNvSpPr>
          <p:nvPr>
            <p:ph idx="1"/>
          </p:nvPr>
        </p:nvSpPr>
        <p:spPr>
          <a:xfrm>
            <a:off x="284623" y="4880495"/>
            <a:ext cx="4863441" cy="1008112"/>
          </a:xfrm>
        </p:spPr>
        <p:txBody>
          <a:bodyPr>
            <a:normAutofit/>
          </a:bodyPr>
          <a:lstStyle/>
          <a:p>
            <a:pPr marL="0" indent="0" algn="ctr">
              <a:buNone/>
            </a:pPr>
            <a:r>
              <a:rPr lang="pt-BR" sz="2000" b="1" dirty="0">
                <a:solidFill>
                  <a:schemeClr val="tx1">
                    <a:alpha val="55000"/>
                  </a:schemeClr>
                </a:solidFill>
                <a:hlinkClick r:id="rId2"/>
              </a:rPr>
              <a:t>Assista novamente </a:t>
            </a:r>
            <a:r>
              <a:rPr lang="pt-BR" sz="2000" b="1" dirty="0">
                <a:solidFill>
                  <a:schemeClr val="tx1">
                    <a:lumMod val="95000"/>
                    <a:lumOff val="5000"/>
                  </a:schemeClr>
                </a:solidFill>
              </a:rPr>
              <a:t>– Seminário Final Movimento “Jovem, vem para o PCJ!” - 2021</a:t>
            </a:r>
          </a:p>
        </p:txBody>
      </p:sp>
      <p:pic>
        <p:nvPicPr>
          <p:cNvPr id="12" name="Imagem 11">
            <a:extLst>
              <a:ext uri="{FF2B5EF4-FFF2-40B4-BE49-F238E27FC236}">
                <a16:creationId xmlns:a16="http://schemas.microsoft.com/office/drawing/2014/main" id="{10B2A106-C838-4B77-7386-863345F573EF}"/>
              </a:ext>
            </a:extLst>
          </p:cNvPr>
          <p:cNvPicPr>
            <a:picLocks noChangeAspect="1"/>
          </p:cNvPicPr>
          <p:nvPr/>
        </p:nvPicPr>
        <p:blipFill rotWithShape="1">
          <a:blip r:embed="rId3"/>
          <a:srcRect t="14220"/>
          <a:stretch/>
        </p:blipFill>
        <p:spPr>
          <a:xfrm>
            <a:off x="3558376" y="1052736"/>
            <a:ext cx="1566501" cy="1307290"/>
          </a:xfrm>
          <a:prstGeom prst="rect">
            <a:avLst/>
          </a:prstGeom>
        </p:spPr>
      </p:pic>
      <p:pic>
        <p:nvPicPr>
          <p:cNvPr id="14" name="Imagem 13">
            <a:extLst>
              <a:ext uri="{FF2B5EF4-FFF2-40B4-BE49-F238E27FC236}">
                <a16:creationId xmlns:a16="http://schemas.microsoft.com/office/drawing/2014/main" id="{892D3DB4-775E-6382-000E-1B4592A9F67E}"/>
              </a:ext>
            </a:extLst>
          </p:cNvPr>
          <p:cNvPicPr>
            <a:picLocks noChangeAspect="1"/>
          </p:cNvPicPr>
          <p:nvPr/>
        </p:nvPicPr>
        <p:blipFill>
          <a:blip r:embed="rId4"/>
          <a:stretch>
            <a:fillRect/>
          </a:stretch>
        </p:blipFill>
        <p:spPr>
          <a:xfrm>
            <a:off x="5362190" y="1381059"/>
            <a:ext cx="3312353" cy="4372743"/>
          </a:xfrm>
          <a:prstGeom prst="rect">
            <a:avLst/>
          </a:prstGeom>
        </p:spPr>
      </p:pic>
      <p:sp>
        <p:nvSpPr>
          <p:cNvPr id="24" name="Título 1">
            <a:extLst>
              <a:ext uri="{FF2B5EF4-FFF2-40B4-BE49-F238E27FC236}">
                <a16:creationId xmlns:a16="http://schemas.microsoft.com/office/drawing/2014/main" id="{8E7F52E7-870B-F725-86EB-2CAC3FABD1A9}"/>
              </a:ext>
            </a:extLst>
          </p:cNvPr>
          <p:cNvSpPr txBox="1">
            <a:spLocks/>
          </p:cNvSpPr>
          <p:nvPr/>
        </p:nvSpPr>
        <p:spPr>
          <a:xfrm>
            <a:off x="529426" y="2513947"/>
            <a:ext cx="4385474" cy="1982729"/>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3600" b="1" dirty="0">
                <a:solidFill>
                  <a:srgbClr val="FFCC00"/>
                </a:solidFill>
                <a:effectLst>
                  <a:outerShdw blurRad="38100" dist="38100" dir="2700000" algn="tl">
                    <a:srgbClr val="000000">
                      <a:alpha val="43137"/>
                    </a:srgbClr>
                  </a:outerShdw>
                </a:effectLst>
                <a:latin typeface="Arial" panose="020B0604020202020204" pitchFamily="34" charset="0"/>
                <a:ea typeface="+mn-ea"/>
                <a:cs typeface="+mn-cs"/>
              </a:rPr>
              <a:t>Movimento “Jovem, vem para o PCJ”</a:t>
            </a:r>
          </a:p>
        </p:txBody>
      </p:sp>
      <p:sp>
        <p:nvSpPr>
          <p:cNvPr id="15" name="CaixaDeTexto 14">
            <a:extLst>
              <a:ext uri="{FF2B5EF4-FFF2-40B4-BE49-F238E27FC236}">
                <a16:creationId xmlns:a16="http://schemas.microsoft.com/office/drawing/2014/main" id="{8C818CC0-BA73-6881-C469-215D48F61E6A}"/>
              </a:ext>
            </a:extLst>
          </p:cNvPr>
          <p:cNvSpPr txBox="1"/>
          <p:nvPr/>
        </p:nvSpPr>
        <p:spPr>
          <a:xfrm>
            <a:off x="4644008" y="6080413"/>
            <a:ext cx="4427081" cy="646331"/>
          </a:xfrm>
          <a:prstGeom prst="rect">
            <a:avLst/>
          </a:prstGeom>
          <a:noFill/>
        </p:spPr>
        <p:txBody>
          <a:bodyPr wrap="square" rtlCol="0">
            <a:spAutoFit/>
          </a:bodyPr>
          <a:lstStyle/>
          <a:p>
            <a:pPr algn="ctr"/>
            <a:r>
              <a:rPr lang="pt-BR" sz="2200" b="1" dirty="0">
                <a:solidFill>
                  <a:srgbClr val="0070C0"/>
                </a:solidFill>
                <a:effectLst>
                  <a:outerShdw blurRad="38100" dist="38100" dir="2700000" algn="tl">
                    <a:srgbClr val="000000">
                      <a:alpha val="43137"/>
                    </a:srgbClr>
                  </a:outerShdw>
                </a:effectLst>
              </a:rPr>
              <a:t>CT-EA</a:t>
            </a:r>
          </a:p>
          <a:p>
            <a:pPr algn="ctr"/>
            <a:r>
              <a:rPr lang="pt-BR" sz="1400" b="1" dirty="0">
                <a:solidFill>
                  <a:srgbClr val="0070C0"/>
                </a:solidFill>
                <a:effectLst>
                  <a:outerShdw blurRad="38100" dist="38100" dir="2700000" algn="tl">
                    <a:srgbClr val="000000">
                      <a:alpha val="43137"/>
                    </a:srgbClr>
                  </a:outerShdw>
                </a:effectLst>
              </a:rPr>
              <a:t>Câmara Técnica de Educação Ambiental dos Comitês PCJ</a:t>
            </a:r>
          </a:p>
        </p:txBody>
      </p:sp>
      <p:pic>
        <p:nvPicPr>
          <p:cNvPr id="16" name="Imagem 15" descr="Logotipo, nome da empresa&#10;&#10;Descrição gerada automaticamente">
            <a:extLst>
              <a:ext uri="{FF2B5EF4-FFF2-40B4-BE49-F238E27FC236}">
                <a16:creationId xmlns:a16="http://schemas.microsoft.com/office/drawing/2014/main" id="{F71852BE-9AEB-57E2-3B02-FBD2CBC0DA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331896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3040" y="1401861"/>
            <a:ext cx="8229600" cy="1143000"/>
          </a:xfrm>
        </p:spPr>
        <p:txBody>
          <a:bodyPr>
            <a:noAutofit/>
          </a:bodyPr>
          <a:lstStyle/>
          <a:p>
            <a:r>
              <a:rPr lang="pt-BR" sz="33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SAIBA MAIS...</a:t>
            </a:r>
          </a:p>
        </p:txBody>
      </p:sp>
      <p:graphicFrame>
        <p:nvGraphicFramePr>
          <p:cNvPr id="11" name="Espaço Reservado para Conteúdo 2">
            <a:extLst>
              <a:ext uri="{FF2B5EF4-FFF2-40B4-BE49-F238E27FC236}">
                <a16:creationId xmlns:a16="http://schemas.microsoft.com/office/drawing/2014/main" id="{0AF8388C-DD7B-7CFC-8871-0A6E7E96CE26}"/>
              </a:ext>
            </a:extLst>
          </p:cNvPr>
          <p:cNvGraphicFramePr>
            <a:graphicFrameLocks noGrp="1"/>
          </p:cNvGraphicFramePr>
          <p:nvPr>
            <p:ph idx="1"/>
            <p:extLst>
              <p:ext uri="{D42A27DB-BD31-4B8C-83A1-F6EECF244321}">
                <p14:modId xmlns:p14="http://schemas.microsoft.com/office/powerpoint/2010/main" val="867737834"/>
              </p:ext>
            </p:extLst>
          </p:nvPr>
        </p:nvGraphicFramePr>
        <p:xfrm>
          <a:off x="117221" y="2427939"/>
          <a:ext cx="8909558" cy="37704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a:extLst>
              <a:ext uri="{FF2B5EF4-FFF2-40B4-BE49-F238E27FC236}">
                <a16:creationId xmlns:a16="http://schemas.microsoft.com/office/drawing/2014/main" id="{CC797842-0266-F769-36C4-6D830B5F45BC}"/>
              </a:ext>
            </a:extLst>
          </p:cNvPr>
          <p:cNvSpPr txBox="1">
            <a:spLocks/>
          </p:cNvSpPr>
          <p:nvPr/>
        </p:nvSpPr>
        <p:spPr>
          <a:xfrm>
            <a:off x="323528" y="348630"/>
            <a:ext cx="4176464" cy="6435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sz="2500"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A ÁGUA É DE TODOS.</a:t>
            </a:r>
          </a:p>
          <a:p>
            <a:r>
              <a:rPr lang="pt-BR" sz="2500"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A</a:t>
            </a:r>
            <a:r>
              <a:rPr lang="pt-BR" sz="25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 ESTIAGEM </a:t>
            </a:r>
            <a:r>
              <a:rPr lang="pt-BR" sz="2500"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TAMBÉM.</a:t>
            </a:r>
          </a:p>
        </p:txBody>
      </p:sp>
      <p:pic>
        <p:nvPicPr>
          <p:cNvPr id="8" name="Imagem 7">
            <a:extLst>
              <a:ext uri="{FF2B5EF4-FFF2-40B4-BE49-F238E27FC236}">
                <a16:creationId xmlns:a16="http://schemas.microsoft.com/office/drawing/2014/main" id="{3DEE8B92-DFD4-CCDB-640A-E2B1AAB7A291}"/>
              </a:ext>
            </a:extLst>
          </p:cNvPr>
          <p:cNvPicPr>
            <a:picLocks noChangeAspect="1"/>
          </p:cNvPicPr>
          <p:nvPr/>
        </p:nvPicPr>
        <p:blipFill rotWithShape="1">
          <a:blip r:embed="rId7"/>
          <a:srcRect t="6843"/>
          <a:stretch/>
        </p:blipFill>
        <p:spPr>
          <a:xfrm>
            <a:off x="4307727" y="0"/>
            <a:ext cx="4856929" cy="2132856"/>
          </a:xfrm>
          <a:prstGeom prst="rect">
            <a:avLst/>
          </a:prstGeom>
        </p:spPr>
      </p:pic>
      <p:pic>
        <p:nvPicPr>
          <p:cNvPr id="6" name="Imagem 5" descr="Logotipo, nome da empresa&#10;&#10;Descrição gerada automaticamente">
            <a:extLst>
              <a:ext uri="{FF2B5EF4-FFF2-40B4-BE49-F238E27FC236}">
                <a16:creationId xmlns:a16="http://schemas.microsoft.com/office/drawing/2014/main" id="{73CF5B4B-1837-6AD0-BE7F-DA445D84DA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3927628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235387" y="345173"/>
            <a:ext cx="7495229" cy="1323439"/>
          </a:xfrm>
          <a:prstGeom prst="rect">
            <a:avLst/>
          </a:prstGeom>
          <a:noFill/>
        </p:spPr>
        <p:txBody>
          <a:bodyPr wrap="square" lIns="91440" tIns="45720" rIns="91440" bIns="45720">
            <a:spAutoFit/>
          </a:bodyPr>
          <a:lstStyle/>
          <a:p>
            <a:pPr algn="ctr"/>
            <a:r>
              <a:rPr lang="pt-BR" sz="40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cs typeface="Arial" panose="020B0604020202020204" pitchFamily="34" charset="0"/>
              </a:rPr>
              <a:t>A ÁGUA DO MUNDO VAI ACABAR?</a:t>
            </a:r>
          </a:p>
        </p:txBody>
      </p:sp>
      <p:sp>
        <p:nvSpPr>
          <p:cNvPr id="7" name="Retângulo 6"/>
          <p:cNvSpPr/>
          <p:nvPr/>
        </p:nvSpPr>
        <p:spPr>
          <a:xfrm>
            <a:off x="539550" y="1844824"/>
            <a:ext cx="8136903" cy="4462760"/>
          </a:xfrm>
          <a:prstGeom prst="rect">
            <a:avLst/>
          </a:prstGeom>
          <a:noFill/>
        </p:spPr>
        <p:txBody>
          <a:bodyPr wrap="square" lIns="91440" tIns="45720" rIns="91440" bIns="45720">
            <a:spAutoFit/>
          </a:bodyPr>
          <a:lstStyle/>
          <a:p>
            <a:pPr algn="ctr"/>
            <a:r>
              <a:rPr lang="pt-BR" sz="2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Cuidado com este  equívoco conceitual</a:t>
            </a:r>
          </a:p>
          <a:p>
            <a:pPr algn="ctr"/>
            <a:endParaRPr lang="pt-BR" sz="2800" b="1" dirty="0">
              <a:solidFill>
                <a:schemeClr val="tx2">
                  <a:lumMod val="75000"/>
                </a:schemeClr>
              </a:solidFill>
              <a:latin typeface="Arial" panose="020B0604020202020204" pitchFamily="34" charset="0"/>
              <a:cs typeface="Arial" panose="020B0604020202020204" pitchFamily="34" charset="0"/>
            </a:endParaRPr>
          </a:p>
          <a:p>
            <a:pPr algn="ctr"/>
            <a:endParaRPr lang="pt-BR" sz="2800" b="1" dirty="0">
              <a:solidFill>
                <a:schemeClr val="tx2">
                  <a:lumMod val="75000"/>
                </a:schemeClr>
              </a:solidFill>
              <a:latin typeface="Arial" panose="020B0604020202020204" pitchFamily="34" charset="0"/>
              <a:cs typeface="Arial" panose="020B0604020202020204" pitchFamily="34" charset="0"/>
            </a:endParaRPr>
          </a:p>
          <a:p>
            <a:pPr algn="ctr"/>
            <a:endParaRPr lang="pt-BR" sz="2800" b="1" dirty="0">
              <a:solidFill>
                <a:schemeClr val="tx2">
                  <a:lumMod val="75000"/>
                </a:schemeClr>
              </a:solidFill>
              <a:latin typeface="Arial" panose="020B0604020202020204" pitchFamily="34" charset="0"/>
              <a:cs typeface="Arial" panose="020B0604020202020204" pitchFamily="34" charset="0"/>
            </a:endParaRPr>
          </a:p>
          <a:p>
            <a:pPr algn="ctr"/>
            <a:endParaRPr lang="pt-BR" sz="2800" b="1" dirty="0">
              <a:solidFill>
                <a:schemeClr val="tx2">
                  <a:lumMod val="75000"/>
                </a:schemeClr>
              </a:solidFill>
              <a:latin typeface="Arial" panose="020B0604020202020204" pitchFamily="34" charset="0"/>
              <a:cs typeface="Arial" panose="020B0604020202020204" pitchFamily="34" charset="0"/>
            </a:endParaRPr>
          </a:p>
          <a:p>
            <a:pPr algn="ctr"/>
            <a:endParaRPr lang="pt-BR" sz="2800" b="1" dirty="0">
              <a:solidFill>
                <a:schemeClr val="tx2">
                  <a:lumMod val="75000"/>
                </a:schemeClr>
              </a:solidFill>
              <a:latin typeface="Arial" panose="020B0604020202020204" pitchFamily="34" charset="0"/>
              <a:cs typeface="Arial" panose="020B0604020202020204" pitchFamily="34" charset="0"/>
            </a:endParaRPr>
          </a:p>
          <a:p>
            <a:pPr algn="ctr"/>
            <a:r>
              <a:rPr lang="pt-BR" sz="2800" b="1" dirty="0">
                <a:solidFill>
                  <a:schemeClr val="tx2">
                    <a:lumMod val="75000"/>
                  </a:schemeClr>
                </a:solidFill>
                <a:latin typeface="Arial" panose="020B0604020202020204" pitchFamily="34" charset="0"/>
                <a:cs typeface="Arial" panose="020B0604020202020204" pitchFamily="34" charset="0"/>
              </a:rPr>
              <a:t>Fonte: </a:t>
            </a:r>
          </a:p>
          <a:p>
            <a:pPr algn="ctr"/>
            <a:endParaRPr lang="pt-BR" sz="2800" b="1" dirty="0">
              <a:solidFill>
                <a:schemeClr val="tx2">
                  <a:lumMod val="75000"/>
                </a:schemeClr>
              </a:solidFill>
              <a:latin typeface="Arial" panose="020B0604020202020204" pitchFamily="34" charset="0"/>
              <a:cs typeface="Arial" panose="020B0604020202020204" pitchFamily="34" charset="0"/>
            </a:endParaRPr>
          </a:p>
          <a:p>
            <a:pPr algn="ctr"/>
            <a:r>
              <a:rPr lang="pt-BR" sz="28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Nosso problema é.......</a:t>
            </a:r>
          </a:p>
          <a:p>
            <a:pPr algn="ctr"/>
            <a:r>
              <a:rPr lang="pt-BR" sz="32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Escassez de água doce e de qualidade!</a:t>
            </a:r>
          </a:p>
        </p:txBody>
      </p:sp>
      <p:pic>
        <p:nvPicPr>
          <p:cNvPr id="3" name="Imagem 2">
            <a:extLst>
              <a:ext uri="{FF2B5EF4-FFF2-40B4-BE49-F238E27FC236}">
                <a16:creationId xmlns:a16="http://schemas.microsoft.com/office/drawing/2014/main" id="{934A3E80-B3DE-57F4-284C-82F74916C022}"/>
              </a:ext>
            </a:extLst>
          </p:cNvPr>
          <p:cNvPicPr>
            <a:picLocks noChangeAspect="1"/>
          </p:cNvPicPr>
          <p:nvPr/>
        </p:nvPicPr>
        <p:blipFill rotWithShape="1">
          <a:blip r:embed="rId2"/>
          <a:srcRect t="5660" b="5660"/>
          <a:stretch/>
        </p:blipFill>
        <p:spPr>
          <a:xfrm>
            <a:off x="3509144" y="2467523"/>
            <a:ext cx="2304256" cy="272186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CaixaDeTexto 3">
            <a:extLst>
              <a:ext uri="{FF2B5EF4-FFF2-40B4-BE49-F238E27FC236}">
                <a16:creationId xmlns:a16="http://schemas.microsoft.com/office/drawing/2014/main" id="{7A53354E-A56F-73D2-BC78-F3E379880761}"/>
              </a:ext>
            </a:extLst>
          </p:cNvPr>
          <p:cNvSpPr txBox="1"/>
          <p:nvPr/>
        </p:nvSpPr>
        <p:spPr>
          <a:xfrm>
            <a:off x="5868144" y="4869160"/>
            <a:ext cx="1872208" cy="400110"/>
          </a:xfrm>
          <a:prstGeom prst="rect">
            <a:avLst/>
          </a:prstGeom>
          <a:noFill/>
        </p:spPr>
        <p:txBody>
          <a:bodyPr wrap="square" rtlCol="0">
            <a:spAutoFit/>
          </a:bodyPr>
          <a:lstStyle/>
          <a:p>
            <a:r>
              <a:rPr lang="pt-BR" sz="1000" dirty="0">
                <a:latin typeface="Arial" panose="020B0604020202020204" pitchFamily="34" charset="0"/>
                <a:cs typeface="Arial" panose="020B0604020202020204" pitchFamily="34" charset="0"/>
              </a:rPr>
              <a:t>Fonte:</a:t>
            </a:r>
            <a:r>
              <a:rPr lang="pt-BR" sz="1000" dirty="0">
                <a:latin typeface="Arial" panose="020B0604020202020204" pitchFamily="34" charset="0"/>
                <a:cs typeface="Arial" panose="020B0604020202020204" pitchFamily="34" charset="0"/>
                <a:hlinkClick r:id="rId3"/>
              </a:rPr>
              <a:t> Grupo Escoteiros Ventos do Leste, SP.</a:t>
            </a:r>
            <a:endParaRPr lang="pt-BR" sz="1000" dirty="0">
              <a:latin typeface="Arial" panose="020B0604020202020204" pitchFamily="34" charset="0"/>
              <a:cs typeface="Arial" panose="020B0604020202020204" pitchFamily="34" charset="0"/>
            </a:endParaRPr>
          </a:p>
        </p:txBody>
      </p:sp>
      <p:pic>
        <p:nvPicPr>
          <p:cNvPr id="6" name="Imagem 5" descr="Logotipo, nome da empresa&#10;&#10;Descrição gerada automaticamente">
            <a:extLst>
              <a:ext uri="{FF2B5EF4-FFF2-40B4-BE49-F238E27FC236}">
                <a16:creationId xmlns:a16="http://schemas.microsoft.com/office/drawing/2014/main" id="{3B4A9A65-ADDF-0FB5-2DB5-CFC2A578AC6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91490" y="365125"/>
            <a:ext cx="3840085" cy="1692794"/>
          </a:xfrm>
        </p:spPr>
        <p:txBody>
          <a:bodyPr>
            <a:normAutofit/>
          </a:bodyPr>
          <a:lstStyle/>
          <a:p>
            <a:pPr>
              <a:lnSpc>
                <a:spcPct val="90000"/>
              </a:lnSpc>
            </a:pPr>
            <a:r>
              <a:rPr lang="pt-BR" sz="3100" b="1" dirty="0">
                <a:solidFill>
                  <a:srgbClr val="1B416F"/>
                </a:solidFill>
                <a:effectLst>
                  <a:outerShdw blurRad="38100" dist="38100" dir="2700000" algn="tl">
                    <a:srgbClr val="000000">
                      <a:alpha val="43137"/>
                    </a:srgbClr>
                  </a:outerShdw>
                </a:effectLst>
                <a:highlight>
                  <a:srgbClr val="BCCFE6"/>
                </a:highlight>
                <a:latin typeface="Arial" panose="020B0604020202020204" pitchFamily="34" charset="0"/>
                <a:ea typeface="+mn-ea"/>
                <a:cs typeface="+mn-cs"/>
              </a:rPr>
              <a:t>REFERÊNCIAS BIBLIOGRÁFICAS</a:t>
            </a:r>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Espaço Reservado para Conteúdo 2"/>
          <p:cNvSpPr>
            <a:spLocks noGrp="1"/>
          </p:cNvSpPr>
          <p:nvPr>
            <p:ph idx="1"/>
          </p:nvPr>
        </p:nvSpPr>
        <p:spPr>
          <a:xfrm>
            <a:off x="348251" y="2534687"/>
            <a:ext cx="4080510" cy="3917841"/>
          </a:xfrm>
        </p:spPr>
        <p:txBody>
          <a:bodyPr vert="horz" lIns="91440" tIns="45720" rIns="91440" bIns="45720" rtlCol="0" anchor="t">
            <a:normAutofit fontScale="77500" lnSpcReduction="20000"/>
          </a:bodyPr>
          <a:lstStyle/>
          <a:p>
            <a:r>
              <a:rPr lang="pt-BR" sz="2000" dirty="0">
                <a:solidFill>
                  <a:srgbClr val="0000FF"/>
                </a:solidFill>
                <a:cs typeface="Arial"/>
                <a:hlinkClick r:id="rId2">
                  <a:extLst>
                    <a:ext uri="{A12FA001-AC4F-418D-AE19-62706E023703}">
                      <ahyp:hlinkClr xmlns:ahyp="http://schemas.microsoft.com/office/drawing/2018/hyperlinkcolor" val="tx"/>
                    </a:ext>
                  </a:extLst>
                </a:hlinkClick>
              </a:rPr>
              <a:t>Agência Universitária de Notícias</a:t>
            </a:r>
            <a:r>
              <a:rPr lang="pt-BR" sz="2000" dirty="0">
                <a:solidFill>
                  <a:srgbClr val="0000FF"/>
                </a:solidFill>
                <a:cs typeface="Arial"/>
              </a:rPr>
              <a:t> </a:t>
            </a:r>
            <a:r>
              <a:rPr lang="pt-BR" sz="2000" dirty="0">
                <a:cs typeface="Arial"/>
              </a:rPr>
              <a:t>- USP – 2019;</a:t>
            </a:r>
          </a:p>
          <a:p>
            <a:r>
              <a:rPr lang="pt-BR" sz="2000" dirty="0">
                <a:ea typeface="+mn-lt"/>
                <a:cs typeface="+mn-lt"/>
              </a:rPr>
              <a:t>CHRISTOFIDIS, D. Prática da irrigação no mundo. Item, Brasília, DF, n. 49, p.8-13, 2001.</a:t>
            </a:r>
            <a:endParaRPr lang="pt-BR" sz="2000" dirty="0">
              <a:solidFill>
                <a:srgbClr val="000000"/>
              </a:solidFill>
              <a:cs typeface="Arial"/>
            </a:endParaRPr>
          </a:p>
          <a:p>
            <a:r>
              <a:rPr lang="pt-BR" sz="2000" dirty="0">
                <a:solidFill>
                  <a:srgbClr val="0000FF"/>
                </a:solidFill>
                <a:cs typeface="Arial"/>
                <a:hlinkClick r:id="rId3">
                  <a:extLst>
                    <a:ext uri="{A12FA001-AC4F-418D-AE19-62706E023703}">
                      <ahyp:hlinkClr xmlns:ahyp="http://schemas.microsoft.com/office/drawing/2018/hyperlinkcolor" val="tx"/>
                    </a:ext>
                  </a:extLst>
                </a:hlinkClick>
              </a:rPr>
              <a:t>Plano de Bacias PCJ 2020-2035</a:t>
            </a:r>
            <a:r>
              <a:rPr lang="pt-BR" sz="2000" dirty="0">
                <a:cs typeface="Arial"/>
              </a:rPr>
              <a:t>;</a:t>
            </a:r>
          </a:p>
          <a:p>
            <a:r>
              <a:rPr lang="pt-BR" sz="2000" dirty="0">
                <a:solidFill>
                  <a:srgbClr val="0000FF"/>
                </a:solidFill>
                <a:ea typeface="+mn-lt"/>
                <a:cs typeface="+mn-lt"/>
                <a:hlinkClick r:id="rId4"/>
              </a:rPr>
              <a:t>Portal da SABESP </a:t>
            </a:r>
            <a:r>
              <a:rPr lang="pt-BR" sz="2000" dirty="0">
                <a:ea typeface="+mn-lt"/>
                <a:cs typeface="+mn-lt"/>
              </a:rPr>
              <a:t>(Informações do Sistema Cantareira);</a:t>
            </a:r>
            <a:endParaRPr lang="pt-BR" sz="2000" dirty="0">
              <a:solidFill>
                <a:srgbClr val="000000"/>
              </a:solidFill>
              <a:cs typeface="Arial"/>
            </a:endParaRPr>
          </a:p>
          <a:p>
            <a:r>
              <a:rPr lang="pt-BR" sz="2000" dirty="0">
                <a:solidFill>
                  <a:srgbClr val="000000"/>
                </a:solidFill>
                <a:cs typeface="Calibri"/>
                <a:hlinkClick r:id="rId5"/>
              </a:rPr>
              <a:t>Relatório de Gestão das Bacias PCJ –2021</a:t>
            </a:r>
            <a:r>
              <a:rPr lang="pt-BR" sz="2000" dirty="0">
                <a:solidFill>
                  <a:srgbClr val="000000"/>
                </a:solidFill>
                <a:cs typeface="Calibri"/>
              </a:rPr>
              <a:t>;</a:t>
            </a:r>
          </a:p>
          <a:p>
            <a:r>
              <a:rPr lang="pt-BR" sz="2000" dirty="0">
                <a:solidFill>
                  <a:srgbClr val="0000FF"/>
                </a:solidFill>
                <a:cs typeface="Arial"/>
                <a:hlinkClick r:id="rId6">
                  <a:extLst>
                    <a:ext uri="{A12FA001-AC4F-418D-AE19-62706E023703}">
                      <ahyp:hlinkClr xmlns:ahyp="http://schemas.microsoft.com/office/drawing/2018/hyperlinkcolor" val="tx"/>
                    </a:ext>
                  </a:extLst>
                </a:hlinkClick>
              </a:rPr>
              <a:t>Relatório de Situação</a:t>
            </a:r>
            <a:r>
              <a:rPr lang="pt-BR" sz="2000" dirty="0">
                <a:solidFill>
                  <a:srgbClr val="0000FF"/>
                </a:solidFill>
                <a:cs typeface="Arial"/>
              </a:rPr>
              <a:t> </a:t>
            </a:r>
            <a:r>
              <a:rPr lang="pt-BR" sz="2000" dirty="0">
                <a:cs typeface="Arial"/>
              </a:rPr>
              <a:t>das Bacias PCJ – UGHRI 05 - 2021 (Ano Base 2020);</a:t>
            </a:r>
          </a:p>
          <a:p>
            <a:r>
              <a:rPr lang="pt-BR" sz="2000" dirty="0">
                <a:solidFill>
                  <a:srgbClr val="0000FF"/>
                </a:solidFill>
                <a:cs typeface="Arial"/>
                <a:hlinkClick r:id="rId7">
                  <a:extLst>
                    <a:ext uri="{A12FA001-AC4F-418D-AE19-62706E023703}">
                      <ahyp:hlinkClr xmlns:ahyp="http://schemas.microsoft.com/office/drawing/2018/hyperlinkcolor" val="tx"/>
                    </a:ext>
                  </a:extLst>
                </a:hlinkClick>
              </a:rPr>
              <a:t>Relatório Pleno da ANA</a:t>
            </a:r>
            <a:r>
              <a:rPr lang="pt-BR" sz="2000" dirty="0">
                <a:solidFill>
                  <a:srgbClr val="0000FF"/>
                </a:solidFill>
                <a:cs typeface="Arial"/>
              </a:rPr>
              <a:t> </a:t>
            </a:r>
            <a:r>
              <a:rPr lang="pt-BR" sz="2000" dirty="0">
                <a:cs typeface="Arial"/>
              </a:rPr>
              <a:t>"Conjuntura dos Recursos Hídricos no Brasil - 2021";</a:t>
            </a:r>
          </a:p>
          <a:p>
            <a:r>
              <a:rPr lang="pt-BR" sz="2000" dirty="0">
                <a:cs typeface="Arial"/>
                <a:hlinkClick r:id="rId8"/>
              </a:rPr>
              <a:t>Scielo Brasil</a:t>
            </a:r>
            <a:r>
              <a:rPr lang="pt-BR" sz="2000" dirty="0">
                <a:cs typeface="Arial"/>
              </a:rPr>
              <a:t> - CONFLITOS, ÁREAS VULNERÁVEIS E SUSTENTABILIDADE NA MACROMETRÓPOLE PAULISTA</a:t>
            </a:r>
          </a:p>
          <a:p>
            <a:endParaRPr lang="pt-BR" sz="2000" dirty="0">
              <a:cs typeface="Arial"/>
            </a:endParaRPr>
          </a:p>
          <a:p>
            <a:endParaRPr lang="pt-BR" sz="2000" dirty="0">
              <a:cs typeface="Arial"/>
            </a:endParaRPr>
          </a:p>
          <a:p>
            <a:endParaRPr lang="pt-BR" sz="2000" dirty="0">
              <a:latin typeface="Calibri"/>
              <a:cs typeface="Calibri"/>
            </a:endParaRPr>
          </a:p>
          <a:p>
            <a:pPr marL="0" indent="0">
              <a:buNone/>
            </a:pPr>
            <a:endParaRPr lang="pt-BR" sz="2000" dirty="0">
              <a:latin typeface="Calibri"/>
              <a:cs typeface="Calibri"/>
            </a:endParaRPr>
          </a:p>
          <a:p>
            <a:endParaRPr lang="pt-BR" sz="1600" b="1" dirty="0">
              <a:latin typeface="Arial" panose="020B0604020202020204" pitchFamily="34" charset="0"/>
              <a:cs typeface="Arial" panose="020B0604020202020204" pitchFamily="34" charset="0"/>
            </a:endParaRPr>
          </a:p>
          <a:p>
            <a:pPr>
              <a:buNone/>
            </a:pPr>
            <a:endParaRPr lang="pt-BR" sz="1600" b="1" dirty="0">
              <a:latin typeface="Arial" panose="020B0604020202020204" pitchFamily="34" charset="0"/>
              <a:cs typeface="Arial" panose="020B0604020202020204" pitchFamily="34" charset="0"/>
            </a:endParaRPr>
          </a:p>
        </p:txBody>
      </p:sp>
      <p:pic>
        <p:nvPicPr>
          <p:cNvPr id="28674" name="Picture 2" descr="Em preto e branco&#10;&#10;Descrição gerada automaticamente com confiança baixa">
            <a:extLst>
              <a:ext uri="{FF2B5EF4-FFF2-40B4-BE49-F238E27FC236}">
                <a16:creationId xmlns:a16="http://schemas.microsoft.com/office/drawing/2014/main" id="{710E8340-789D-6D26-50C3-296F497FEC8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263" r="23783"/>
          <a:stretch/>
        </p:blipFill>
        <p:spPr bwMode="auto">
          <a:xfrm>
            <a:off x="4452268" y="10"/>
            <a:ext cx="4691731" cy="6857986"/>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Lst>
        </p:spPr>
      </p:pic>
      <p:sp>
        <p:nvSpPr>
          <p:cNvPr id="26" name="CaixaDeTexto 25">
            <a:extLst>
              <a:ext uri="{FF2B5EF4-FFF2-40B4-BE49-F238E27FC236}">
                <a16:creationId xmlns:a16="http://schemas.microsoft.com/office/drawing/2014/main" id="{BEE1DBB4-914D-FC8F-C991-CDB6E42884D0}"/>
              </a:ext>
            </a:extLst>
          </p:cNvPr>
          <p:cNvSpPr txBox="1"/>
          <p:nvPr/>
        </p:nvSpPr>
        <p:spPr>
          <a:xfrm>
            <a:off x="4701760" y="6572366"/>
            <a:ext cx="2045740" cy="285625"/>
          </a:xfrm>
          <a:prstGeom prst="rect">
            <a:avLst/>
          </a:prstGeom>
          <a:noFill/>
        </p:spPr>
        <p:txBody>
          <a:bodyPr wrap="square">
            <a:spAutoFit/>
          </a:bodyPr>
          <a:lstStyle/>
          <a:p>
            <a:r>
              <a:rPr lang="pt-BR" sz="1200" dirty="0">
                <a:latin typeface="Arial" panose="020B0604020202020204" pitchFamily="34" charset="0"/>
                <a:cs typeface="Arial" panose="020B0604020202020204" pitchFamily="34" charset="0"/>
              </a:rPr>
              <a:t>Imagem: </a:t>
            </a:r>
            <a:r>
              <a:rPr lang="pt-BR" sz="1200" dirty="0">
                <a:latin typeface="Arial" panose="020B0604020202020204" pitchFamily="34" charset="0"/>
                <a:cs typeface="Arial" panose="020B0604020202020204" pitchFamily="34" charset="0"/>
                <a:hlinkClick r:id="rId10"/>
              </a:rPr>
              <a:t>Z1 Portal,2022.</a:t>
            </a:r>
            <a:endParaRPr lang="pt-BR" sz="1200" dirty="0">
              <a:latin typeface="Arial" panose="020B0604020202020204" pitchFamily="34" charset="0"/>
              <a:cs typeface="Arial" panose="020B0604020202020204" pitchFamily="34" charset="0"/>
            </a:endParaRPr>
          </a:p>
        </p:txBody>
      </p:sp>
      <p:pic>
        <p:nvPicPr>
          <p:cNvPr id="7" name="Imagem 6" descr="Logotipo, nome da empresa&#10;&#10;Descrição gerada automaticamente">
            <a:extLst>
              <a:ext uri="{FF2B5EF4-FFF2-40B4-BE49-F238E27FC236}">
                <a16:creationId xmlns:a16="http://schemas.microsoft.com/office/drawing/2014/main" id="{232C0851-B274-B0AE-33A4-4B753F238A1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775058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Agrupar 22">
            <a:extLst>
              <a:ext uri="{FF2B5EF4-FFF2-40B4-BE49-F238E27FC236}">
                <a16:creationId xmlns:a16="http://schemas.microsoft.com/office/drawing/2014/main" id="{70AD8C99-D51B-7C04-CA84-3CD9524189A1}"/>
              </a:ext>
            </a:extLst>
          </p:cNvPr>
          <p:cNvGrpSpPr/>
          <p:nvPr/>
        </p:nvGrpSpPr>
        <p:grpSpPr>
          <a:xfrm>
            <a:off x="0" y="-16250"/>
            <a:ext cx="9144000" cy="6874250"/>
            <a:chOff x="0" y="-16250"/>
            <a:chExt cx="9144000" cy="6874250"/>
          </a:xfrm>
        </p:grpSpPr>
        <p:sp>
          <p:nvSpPr>
            <p:cNvPr id="5" name="Retângulo 4">
              <a:extLst>
                <a:ext uri="{FF2B5EF4-FFF2-40B4-BE49-F238E27FC236}">
                  <a16:creationId xmlns:a16="http://schemas.microsoft.com/office/drawing/2014/main" id="{43FA9100-59C2-3586-429D-3D40BEE606D2}"/>
                </a:ext>
              </a:extLst>
            </p:cNvPr>
            <p:cNvSpPr/>
            <p:nvPr/>
          </p:nvSpPr>
          <p:spPr>
            <a:xfrm>
              <a:off x="0" y="-16250"/>
              <a:ext cx="9144000" cy="68742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33DEB900-E2CB-E994-60E3-D7597C8F4A2E}"/>
                </a:ext>
              </a:extLst>
            </p:cNvPr>
            <p:cNvGrpSpPr/>
            <p:nvPr/>
          </p:nvGrpSpPr>
          <p:grpSpPr>
            <a:xfrm>
              <a:off x="1979712" y="1093964"/>
              <a:ext cx="5040560" cy="1904365"/>
              <a:chOff x="1259632" y="920752"/>
              <a:chExt cx="6624736" cy="2508248"/>
            </a:xfrm>
          </p:grpSpPr>
          <p:sp>
            <p:nvSpPr>
              <p:cNvPr id="6" name="Retângulo: Cantos Arredondados 5">
                <a:extLst>
                  <a:ext uri="{FF2B5EF4-FFF2-40B4-BE49-F238E27FC236}">
                    <a16:creationId xmlns:a16="http://schemas.microsoft.com/office/drawing/2014/main" id="{C7ECC99D-651F-AE1F-98A0-D4954E8E9AA3}"/>
                  </a:ext>
                </a:extLst>
              </p:cNvPr>
              <p:cNvSpPr/>
              <p:nvPr/>
            </p:nvSpPr>
            <p:spPr>
              <a:xfrm>
                <a:off x="1259632" y="920752"/>
                <a:ext cx="6624736" cy="2508248"/>
              </a:xfrm>
              <a:prstGeom prst="roundRect">
                <a:avLst>
                  <a:gd name="adj" fmla="val 937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endParaRPr lang="pt-BR">
                  <a:effectLst>
                    <a:outerShdw blurRad="50800" dist="38100" dir="2700000" algn="tl" rotWithShape="0">
                      <a:prstClr val="black">
                        <a:alpha val="40000"/>
                      </a:prstClr>
                    </a:outerShdw>
                    <a:reflection blurRad="6350" stA="55000" endA="300" endPos="45500" dir="5400000" sy="-100000" algn="bl" rotWithShape="0"/>
                  </a:effectLst>
                </a:endParaRPr>
              </a:p>
            </p:txBody>
          </p:sp>
          <p:pic>
            <p:nvPicPr>
              <p:cNvPr id="4" name="Imagem 3" descr="Logotipo, nome da empresa&#10;&#10;Descrição gerada automaticamente">
                <a:extLst>
                  <a:ext uri="{FF2B5EF4-FFF2-40B4-BE49-F238E27FC236}">
                    <a16:creationId xmlns:a16="http://schemas.microsoft.com/office/drawing/2014/main" id="{14A7BE52-11F8-489B-BEFF-3AAAABC489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691680" y="1124744"/>
                <a:ext cx="5760640" cy="2094779"/>
              </a:xfrm>
              <a:prstGeom prst="rect">
                <a:avLst/>
              </a:prstGeom>
            </p:spPr>
          </p:pic>
        </p:grpSp>
        <p:grpSp>
          <p:nvGrpSpPr>
            <p:cNvPr id="22" name="Agrupar 21">
              <a:extLst>
                <a:ext uri="{FF2B5EF4-FFF2-40B4-BE49-F238E27FC236}">
                  <a16:creationId xmlns:a16="http://schemas.microsoft.com/office/drawing/2014/main" id="{2BDEBC2C-2393-FE70-B1C4-2FF434E49119}"/>
                </a:ext>
              </a:extLst>
            </p:cNvPr>
            <p:cNvGrpSpPr/>
            <p:nvPr/>
          </p:nvGrpSpPr>
          <p:grpSpPr>
            <a:xfrm>
              <a:off x="1900491" y="4173717"/>
              <a:ext cx="4751114" cy="1606075"/>
              <a:chOff x="1128753" y="4243298"/>
              <a:chExt cx="4751114" cy="1606075"/>
            </a:xfrm>
          </p:grpSpPr>
          <p:sp>
            <p:nvSpPr>
              <p:cNvPr id="13" name="CaixaDeTexto 12">
                <a:extLst>
                  <a:ext uri="{FF2B5EF4-FFF2-40B4-BE49-F238E27FC236}">
                    <a16:creationId xmlns:a16="http://schemas.microsoft.com/office/drawing/2014/main" id="{C2C7E98B-AFCB-079D-42AB-6E8FC226BD79}"/>
                  </a:ext>
                </a:extLst>
              </p:cNvPr>
              <p:cNvSpPr txBox="1"/>
              <p:nvPr/>
            </p:nvSpPr>
            <p:spPr>
              <a:xfrm>
                <a:off x="1128753" y="4243298"/>
                <a:ext cx="2637763" cy="1477328"/>
              </a:xfrm>
              <a:prstGeom prst="rect">
                <a:avLst/>
              </a:prstGeom>
              <a:noFill/>
            </p:spPr>
            <p:txBody>
              <a:bodyPr wrap="square" rtlCol="0">
                <a:spAutoFit/>
              </a:bodyPr>
              <a:lstStyle/>
              <a:p>
                <a:pPr algn="ctr"/>
                <a:r>
                  <a:rPr lang="pt-BR" sz="6000" b="1" dirty="0">
                    <a:solidFill>
                      <a:schemeClr val="bg1"/>
                    </a:solidFill>
                    <a:effectLst>
                      <a:outerShdw blurRad="38100" dist="38100" dir="2700000" algn="tl">
                        <a:srgbClr val="000000">
                          <a:alpha val="43137"/>
                        </a:srgbClr>
                      </a:outerShdw>
                    </a:effectLst>
                  </a:rPr>
                  <a:t>CT-EA</a:t>
                </a:r>
              </a:p>
              <a:p>
                <a:pPr algn="ctr"/>
                <a:r>
                  <a:rPr lang="pt-BR" sz="1500" b="1" dirty="0">
                    <a:solidFill>
                      <a:schemeClr val="bg1"/>
                    </a:solidFill>
                    <a:effectLst>
                      <a:outerShdw blurRad="38100" dist="38100" dir="2700000" algn="tl">
                        <a:srgbClr val="000000">
                          <a:alpha val="43137"/>
                        </a:srgbClr>
                      </a:outerShdw>
                    </a:effectLst>
                  </a:rPr>
                  <a:t>Câmara Técnica de Educação Ambiental dos Comitês PCJ</a:t>
                </a:r>
              </a:p>
            </p:txBody>
          </p:sp>
          <p:cxnSp>
            <p:nvCxnSpPr>
              <p:cNvPr id="16" name="Conector reto 15">
                <a:extLst>
                  <a:ext uri="{FF2B5EF4-FFF2-40B4-BE49-F238E27FC236}">
                    <a16:creationId xmlns:a16="http://schemas.microsoft.com/office/drawing/2014/main" id="{B855A703-32EF-F511-74D2-7E8EC238A8F4}"/>
                  </a:ext>
                </a:extLst>
              </p:cNvPr>
              <p:cNvCxnSpPr>
                <a:cxnSpLocks/>
              </p:cNvCxnSpPr>
              <p:nvPr/>
            </p:nvCxnSpPr>
            <p:spPr>
              <a:xfrm>
                <a:off x="3982540" y="4330814"/>
                <a:ext cx="0" cy="1470940"/>
              </a:xfrm>
              <a:prstGeom prst="line">
                <a:avLst/>
              </a:prstGeom>
              <a:ln w="381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9" name="Imagem 18" descr="Logotipo&#10;&#10;Descrição gerada automaticamente">
                <a:extLst>
                  <a:ext uri="{FF2B5EF4-FFF2-40B4-BE49-F238E27FC236}">
                    <a16:creationId xmlns:a16="http://schemas.microsoft.com/office/drawing/2014/main" id="{94F1CFF5-21DF-0AD6-B487-9E42EFE3F4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7394" y="4402822"/>
                <a:ext cx="1322473" cy="1446551"/>
              </a:xfrm>
              <a:prstGeom prst="rect">
                <a:avLst/>
              </a:prstGeom>
            </p:spPr>
          </p:pic>
        </p:grpSp>
      </p:grpSp>
      <p:sp>
        <p:nvSpPr>
          <p:cNvPr id="25" name="CaixaDeTexto 24">
            <a:extLst>
              <a:ext uri="{FF2B5EF4-FFF2-40B4-BE49-F238E27FC236}">
                <a16:creationId xmlns:a16="http://schemas.microsoft.com/office/drawing/2014/main" id="{56C16582-20CD-C8AF-1E11-83668D50C53A}"/>
              </a:ext>
            </a:extLst>
          </p:cNvPr>
          <p:cNvSpPr txBox="1"/>
          <p:nvPr/>
        </p:nvSpPr>
        <p:spPr>
          <a:xfrm>
            <a:off x="2286000" y="3236714"/>
            <a:ext cx="4572000" cy="369332"/>
          </a:xfrm>
          <a:prstGeom prst="rect">
            <a:avLst/>
          </a:prstGeom>
          <a:noFill/>
        </p:spPr>
        <p:txBody>
          <a:bodyPr wrap="square">
            <a:spAutoFit/>
          </a:bodyPr>
          <a:lstStyle/>
          <a:p>
            <a:r>
              <a:rPr lang="pt-BR" b="0" i="0" dirty="0">
                <a:solidFill>
                  <a:srgbClr val="000000"/>
                </a:solidFill>
                <a:effectLst/>
                <a:latin typeface="Times New Roman" panose="02020603050405020304" pitchFamily="18" charset="0"/>
              </a:rPr>
              <a:t>  </a:t>
            </a:r>
            <a:endParaRPr lang="pt-B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269477" y="1415616"/>
            <a:ext cx="3918344" cy="4894264"/>
          </a:xfrm>
        </p:spPr>
        <p:txBody>
          <a:bodyPr>
            <a:noAutofit/>
          </a:bodyPr>
          <a:lstStyle/>
          <a:p>
            <a:pPr algn="just"/>
            <a:r>
              <a:rPr lang="pt-BR" sz="1800" dirty="0">
                <a:latin typeface="Arial" panose="020B0604020202020204" pitchFamily="34" charset="0"/>
              </a:rPr>
              <a:t>Bacia hidrográfica é um conjunto de terras, delimitado topograficamente pelos chamados “divisores de água”, no qual as águas provenientes das chuvas escoam das áreas mais altas para as mais baixas do relevo até convergirem para o rio principal. </a:t>
            </a:r>
            <a:br>
              <a:rPr lang="pt-BR" sz="1800" dirty="0">
                <a:latin typeface="Arial" panose="020B0604020202020204" pitchFamily="34" charset="0"/>
              </a:rPr>
            </a:br>
            <a:br>
              <a:rPr lang="pt-BR" sz="1800" dirty="0">
                <a:latin typeface="Arial" panose="020B0604020202020204" pitchFamily="34" charset="0"/>
              </a:rPr>
            </a:br>
            <a:r>
              <a:rPr lang="pt-BR" sz="1800" dirty="0">
                <a:latin typeface="Arial" panose="020B0604020202020204" pitchFamily="34" charset="0"/>
              </a:rPr>
              <a:t>Os “divisores de água” são  pontos elevados do terreno que circundam o conjunto de rios da bacia. A água da chuva que cai em cima dos divisores de água literalmente se divide: parte vai para um lado do divisor e parte para outro. Cada um destes lados faz parte de uma bacia hidrográfica diferente.</a:t>
            </a:r>
            <a:endParaRPr lang="pt-BR" sz="1800" dirty="0">
              <a:latin typeface="Comic Sans MS" pitchFamily="66" charset="0"/>
            </a:endParaRPr>
          </a:p>
        </p:txBody>
      </p:sp>
      <p:sp>
        <p:nvSpPr>
          <p:cNvPr id="3" name="Retângulo 2"/>
          <p:cNvSpPr/>
          <p:nvPr/>
        </p:nvSpPr>
        <p:spPr>
          <a:xfrm>
            <a:off x="253656" y="386206"/>
            <a:ext cx="7668344" cy="615553"/>
          </a:xfrm>
          <a:prstGeom prst="rect">
            <a:avLst/>
          </a:prstGeom>
        </p:spPr>
        <p:txBody>
          <a:bodyPr wrap="square">
            <a:spAutoFit/>
          </a:bodyPr>
          <a:lstStyle/>
          <a:p>
            <a:pPr algn="ctr"/>
            <a:r>
              <a:rPr lang="pt-BR" sz="34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rPr>
              <a:t>BACIA HIDROGRÁFICA, O QUE É?</a:t>
            </a:r>
          </a:p>
        </p:txBody>
      </p:sp>
      <p:sp>
        <p:nvSpPr>
          <p:cNvPr id="6" name="Retângulo 5">
            <a:extLst>
              <a:ext uri="{FF2B5EF4-FFF2-40B4-BE49-F238E27FC236}">
                <a16:creationId xmlns:a16="http://schemas.microsoft.com/office/drawing/2014/main" id="{09909E33-B532-482B-9D2E-CB74A342CF06}"/>
              </a:ext>
            </a:extLst>
          </p:cNvPr>
          <p:cNvSpPr/>
          <p:nvPr/>
        </p:nvSpPr>
        <p:spPr>
          <a:xfrm>
            <a:off x="4425410" y="1532290"/>
            <a:ext cx="4499766" cy="1754326"/>
          </a:xfrm>
          <a:prstGeom prst="rect">
            <a:avLst/>
          </a:prstGeom>
        </p:spPr>
        <p:txBody>
          <a:bodyPr wrap="square">
            <a:spAutoFit/>
          </a:bodyPr>
          <a:lstStyle/>
          <a:p>
            <a:pPr algn="just" eaLnBrk="0" hangingPunct="0">
              <a:defRPr/>
            </a:pPr>
            <a:r>
              <a:rPr lang="pt-BR" dirty="0">
                <a:solidFill>
                  <a:srgbClr val="000000"/>
                </a:solidFill>
                <a:latin typeface="Arial" panose="020B0604020202020204" pitchFamily="34" charset="0"/>
                <a:cs typeface="Arial" pitchFamily="34" charset="0"/>
              </a:rPr>
              <a:t>A bacia hidrográfica é a unidade territorial para implementação da Política Estadual de Recursos Hídricos e atuação do Sistema Estadual de Gerenciamento de Recursos Hídricos (art.1º, inciso V da Lei nº. 3.870/97). </a:t>
            </a:r>
          </a:p>
        </p:txBody>
      </p:sp>
      <p:pic>
        <p:nvPicPr>
          <p:cNvPr id="11" name="Imagem 10">
            <a:extLst>
              <a:ext uri="{FF2B5EF4-FFF2-40B4-BE49-F238E27FC236}">
                <a16:creationId xmlns:a16="http://schemas.microsoft.com/office/drawing/2014/main" id="{7E1F16DC-32FF-75C1-33E3-078EF75BED4E}"/>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896" t="18625" r="1660" b="699"/>
          <a:stretch/>
        </p:blipFill>
        <p:spPr>
          <a:xfrm rot="60000">
            <a:off x="4349293" y="3250591"/>
            <a:ext cx="4526969" cy="2566342"/>
          </a:xfrm>
          <a:prstGeom prst="roundRect">
            <a:avLst>
              <a:gd name="adj" fmla="val 16667"/>
            </a:avLst>
          </a:prstGeom>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glow>
              <a:schemeClr val="bg1"/>
            </a:glow>
            <a:outerShdw blurRad="1270000" dir="21540000" sx="8000" sy="8000" kx="110000" ky="200000" algn="tl" rotWithShape="0">
              <a:schemeClr val="bg1"/>
            </a:outerShdw>
            <a:reflection stA="45000" endPos="0" dist="508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Imagem 6" descr="Logotipo, nome da empresa&#10;&#10;Descrição gerada automaticamente">
            <a:extLst>
              <a:ext uri="{FF2B5EF4-FFF2-40B4-BE49-F238E27FC236}">
                <a16:creationId xmlns:a16="http://schemas.microsoft.com/office/drawing/2014/main" id="{3CCD58FD-85F6-AE23-5B96-816B99E259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266513" y="1148174"/>
            <a:ext cx="8610973" cy="2012015"/>
          </a:xfrm>
        </p:spPr>
        <p:txBody>
          <a:bodyPr>
            <a:noAutofit/>
          </a:bodyPr>
          <a:lstStyle/>
          <a:p>
            <a:pPr algn="just"/>
            <a:r>
              <a:rPr lang="pt-BR" sz="2000" b="1" dirty="0">
                <a:solidFill>
                  <a:srgbClr val="1B416F"/>
                </a:solidFill>
                <a:latin typeface="Arial" panose="020B0604020202020204" pitchFamily="34" charset="0"/>
              </a:rPr>
              <a:t>As Bacias PCJ correspondem à área territorial das bacias hidrográficas dos rios Piracicaba, Capivari e Jundiaí, que englobam os estados de São Paulos e Minas Gerais. Destaca-se que a bacia do Rio Piracicaba é subdivida ainda em outras quatro sub-bacias, sendo Corumbataí, Jaguari, Atibaia e Camanducaia. </a:t>
            </a:r>
            <a:endParaRPr lang="pt-BR" sz="2000" b="1" dirty="0">
              <a:solidFill>
                <a:srgbClr val="1B416F"/>
              </a:solidFill>
              <a:latin typeface="Comic Sans MS" pitchFamily="66" charset="0"/>
            </a:endParaRPr>
          </a:p>
        </p:txBody>
      </p:sp>
      <p:sp>
        <p:nvSpPr>
          <p:cNvPr id="3" name="Retângulo 2"/>
          <p:cNvSpPr/>
          <p:nvPr/>
        </p:nvSpPr>
        <p:spPr>
          <a:xfrm>
            <a:off x="428596" y="276567"/>
            <a:ext cx="7239748" cy="646331"/>
          </a:xfrm>
          <a:prstGeom prst="rect">
            <a:avLst/>
          </a:prstGeom>
        </p:spPr>
        <p:txBody>
          <a:bodyPr wrap="square">
            <a:spAutoFit/>
          </a:bodyPr>
          <a:lstStyle/>
          <a:p>
            <a:pPr algn="ctr"/>
            <a:r>
              <a:rPr lang="pt-BR" sz="3600" b="1" dirty="0">
                <a:solidFill>
                  <a:schemeClr val="tx2">
                    <a:lumMod val="75000"/>
                  </a:schemeClr>
                </a:solidFill>
                <a:effectLst>
                  <a:outerShdw blurRad="38100" dist="38100" dir="2700000" algn="tl">
                    <a:srgbClr val="000000">
                      <a:alpha val="43137"/>
                    </a:srgbClr>
                  </a:outerShdw>
                </a:effectLst>
                <a:highlight>
                  <a:srgbClr val="BCCFE6"/>
                </a:highlight>
                <a:latin typeface="Arial" panose="020B0604020202020204" pitchFamily="34" charset="0"/>
              </a:rPr>
              <a:t>O QUE SÃO AS BACIAS PCJ?</a:t>
            </a:r>
          </a:p>
        </p:txBody>
      </p:sp>
      <p:sp>
        <p:nvSpPr>
          <p:cNvPr id="6" name="Retângulo 5">
            <a:extLst>
              <a:ext uri="{FF2B5EF4-FFF2-40B4-BE49-F238E27FC236}">
                <a16:creationId xmlns:a16="http://schemas.microsoft.com/office/drawing/2014/main" id="{09909E33-B532-482B-9D2E-CB74A342CF06}"/>
              </a:ext>
            </a:extLst>
          </p:cNvPr>
          <p:cNvSpPr/>
          <p:nvPr/>
        </p:nvSpPr>
        <p:spPr>
          <a:xfrm>
            <a:off x="266513" y="3718237"/>
            <a:ext cx="2088232" cy="1415772"/>
          </a:xfrm>
          <a:prstGeom prst="rect">
            <a:avLst/>
          </a:prstGeom>
        </p:spPr>
        <p:txBody>
          <a:bodyPr wrap="square">
            <a:spAutoFit/>
          </a:bodyPr>
          <a:lstStyle/>
          <a:p>
            <a:pPr algn="ctr" eaLnBrk="0" hangingPunct="0">
              <a:defRPr/>
            </a:pPr>
            <a:r>
              <a:rPr lang="pt-BR" sz="2200" b="1" dirty="0">
                <a:solidFill>
                  <a:srgbClr val="1B416F"/>
                </a:solidFill>
                <a:effectLst>
                  <a:outerShdw blurRad="38100" dist="38100" dir="2700000" algn="tl">
                    <a:srgbClr val="000000">
                      <a:alpha val="43137"/>
                    </a:srgbClr>
                  </a:outerShdw>
                </a:effectLst>
                <a:latin typeface="Arial" panose="020B0604020202020204" pitchFamily="34" charset="0"/>
                <a:cs typeface="Arial" pitchFamily="34" charset="0"/>
              </a:rPr>
              <a:t>Para saber mais sobre as Bacias PCJ , </a:t>
            </a:r>
            <a:r>
              <a:rPr lang="pt-BR" sz="2000" b="1" dirty="0">
                <a:solidFill>
                  <a:srgbClr val="0000FF"/>
                </a:solidFill>
                <a:latin typeface="Arial" panose="020B0604020202020204" pitchFamily="34" charset="0"/>
                <a:cs typeface="Arial" pitchFamily="34" charset="0"/>
                <a:hlinkClick r:id="rId2">
                  <a:extLst>
                    <a:ext uri="{A12FA001-AC4F-418D-AE19-62706E023703}">
                      <ahyp:hlinkClr xmlns:ahyp="http://schemas.microsoft.com/office/drawing/2018/hyperlinkcolor" val="tx"/>
                    </a:ext>
                  </a:extLst>
                </a:hlinkClick>
              </a:rPr>
              <a:t>CLIQUE AQUI</a:t>
            </a:r>
            <a:r>
              <a:rPr lang="pt-BR" sz="2000" b="1" dirty="0">
                <a:solidFill>
                  <a:srgbClr val="0000FF"/>
                </a:solidFill>
                <a:latin typeface="Arial" panose="020B0604020202020204" pitchFamily="34" charset="0"/>
                <a:cs typeface="Arial" pitchFamily="34" charset="0"/>
              </a:rPr>
              <a:t>.</a:t>
            </a:r>
          </a:p>
        </p:txBody>
      </p:sp>
      <p:pic>
        <p:nvPicPr>
          <p:cNvPr id="4" name="Imagem 3">
            <a:extLst>
              <a:ext uri="{FF2B5EF4-FFF2-40B4-BE49-F238E27FC236}">
                <a16:creationId xmlns:a16="http://schemas.microsoft.com/office/drawing/2014/main" id="{1ACBF029-31D4-E5A8-C634-4D441321411F}"/>
              </a:ext>
            </a:extLst>
          </p:cNvPr>
          <p:cNvPicPr>
            <a:picLocks noChangeAspect="1"/>
          </p:cNvPicPr>
          <p:nvPr/>
        </p:nvPicPr>
        <p:blipFill rotWithShape="1">
          <a:blip r:embed="rId3"/>
          <a:srcRect l="2458" t="5074" r="3252" b="4721"/>
          <a:stretch/>
        </p:blipFill>
        <p:spPr>
          <a:xfrm>
            <a:off x="2397506" y="3122294"/>
            <a:ext cx="6264696" cy="3312368"/>
          </a:xfrm>
          <a:prstGeom prst="rect">
            <a:avLst/>
          </a:prstGeom>
        </p:spPr>
      </p:pic>
      <p:sp>
        <p:nvSpPr>
          <p:cNvPr id="5" name="CaixaDeTexto 4">
            <a:extLst>
              <a:ext uri="{FF2B5EF4-FFF2-40B4-BE49-F238E27FC236}">
                <a16:creationId xmlns:a16="http://schemas.microsoft.com/office/drawing/2014/main" id="{62AAD4E6-DE57-EC72-9B5F-B57A260AF562}"/>
              </a:ext>
            </a:extLst>
          </p:cNvPr>
          <p:cNvSpPr txBox="1"/>
          <p:nvPr/>
        </p:nvSpPr>
        <p:spPr>
          <a:xfrm>
            <a:off x="6987528" y="6396767"/>
            <a:ext cx="3528392" cy="261610"/>
          </a:xfrm>
          <a:prstGeom prst="rect">
            <a:avLst/>
          </a:prstGeom>
          <a:noFill/>
        </p:spPr>
        <p:txBody>
          <a:bodyPr wrap="square" rtlCol="0">
            <a:spAutoFit/>
          </a:bodyPr>
          <a:lstStyle/>
          <a:p>
            <a:r>
              <a:rPr lang="pt-BR" sz="1100" dirty="0">
                <a:latin typeface="Arial" panose="020B0604020202020204" pitchFamily="34" charset="0"/>
                <a:cs typeface="Arial" panose="020B0604020202020204" pitchFamily="34" charset="0"/>
              </a:rPr>
              <a:t>Fonte: </a:t>
            </a:r>
            <a:r>
              <a:rPr lang="pt-BR" sz="1100" dirty="0">
                <a:latin typeface="Arial" panose="020B0604020202020204" pitchFamily="34" charset="0"/>
                <a:cs typeface="Arial" panose="020B0604020202020204" pitchFamily="34" charset="0"/>
                <a:hlinkClick r:id="rId4"/>
              </a:rPr>
              <a:t>Agência das Bacias PCJ</a:t>
            </a:r>
            <a:r>
              <a:rPr lang="pt-BR" sz="1100" dirty="0">
                <a:latin typeface="Arial" panose="020B0604020202020204" pitchFamily="34" charset="0"/>
                <a:cs typeface="Arial" panose="020B0604020202020204" pitchFamily="34" charset="0"/>
              </a:rPr>
              <a:t>.</a:t>
            </a:r>
          </a:p>
        </p:txBody>
      </p:sp>
      <p:pic>
        <p:nvPicPr>
          <p:cNvPr id="7" name="Imagem 6" descr="Logotipo, nome da empresa&#10;&#10;Descrição gerada automaticamente">
            <a:extLst>
              <a:ext uri="{FF2B5EF4-FFF2-40B4-BE49-F238E27FC236}">
                <a16:creationId xmlns:a16="http://schemas.microsoft.com/office/drawing/2014/main" id="{F740E9FD-9FC7-AAD0-6088-A92FE503901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extLst>
      <p:ext uri="{BB962C8B-B14F-4D97-AF65-F5344CB8AC3E}">
        <p14:creationId xmlns:p14="http://schemas.microsoft.com/office/powerpoint/2010/main" val="186561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72911" y="125760"/>
            <a:ext cx="7883465" cy="1143000"/>
          </a:xfrm>
        </p:spPr>
        <p:txBody>
          <a:bodyPr>
            <a:noAutofit/>
          </a:bodyPr>
          <a:lstStyle/>
          <a:p>
            <a:r>
              <a:rPr lang="pt-BR" sz="3200" b="1" dirty="0">
                <a:solidFill>
                  <a:srgbClr val="1B416F"/>
                </a:solidFill>
                <a:effectLst>
                  <a:outerShdw blurRad="38100" dist="38100" dir="2700000" algn="tl">
                    <a:srgbClr val="000000">
                      <a:alpha val="43137"/>
                    </a:srgbClr>
                  </a:outerShdw>
                </a:effectLst>
                <a:latin typeface="Arial" panose="020B0604020202020204" pitchFamily="34" charset="0"/>
                <a:ea typeface="+mn-ea"/>
                <a:cs typeface="+mn-cs"/>
              </a:rPr>
              <a:t>ONDE ESTÃO LOCALIZADAS AS BACIAS PCJ ?</a:t>
            </a:r>
          </a:p>
        </p:txBody>
      </p:sp>
      <p:graphicFrame>
        <p:nvGraphicFramePr>
          <p:cNvPr id="2050" name="Object 5"/>
          <p:cNvGraphicFramePr>
            <a:graphicFrameLocks noChangeAspect="1"/>
          </p:cNvGraphicFramePr>
          <p:nvPr>
            <p:extLst>
              <p:ext uri="{D42A27DB-BD31-4B8C-83A1-F6EECF244321}">
                <p14:modId xmlns:p14="http://schemas.microsoft.com/office/powerpoint/2010/main" val="316813975"/>
              </p:ext>
            </p:extLst>
          </p:nvPr>
        </p:nvGraphicFramePr>
        <p:xfrm>
          <a:off x="251520" y="1412776"/>
          <a:ext cx="8607425" cy="5259388"/>
        </p:xfrm>
        <a:graphic>
          <a:graphicData uri="http://schemas.openxmlformats.org/presentationml/2006/ole">
            <mc:AlternateContent xmlns:mc="http://schemas.openxmlformats.org/markup-compatibility/2006">
              <mc:Choice xmlns:v="urn:schemas-microsoft-com:vml" Requires="v">
                <p:oleObj name="Photo Editor Photo" r:id="rId2" imgW="7621064" imgH="4896533" progId="MSPhotoEd.3">
                  <p:embed/>
                </p:oleObj>
              </mc:Choice>
              <mc:Fallback>
                <p:oleObj name="Photo Editor Photo" r:id="rId2" imgW="7621064" imgH="4896533" progId="MSPhotoEd.3">
                  <p:embed/>
                  <p:pic>
                    <p:nvPicPr>
                      <p:cNvPr id="205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12776"/>
                        <a:ext cx="8607425" cy="5259388"/>
                      </a:xfrm>
                      <a:prstGeom prst="rect">
                        <a:avLst/>
                      </a:prstGeom>
                      <a:noFill/>
                      <a:ln w="9525">
                        <a:solidFill>
                          <a:schemeClr val="tx1"/>
                        </a:solidFill>
                        <a:miter lim="800000"/>
                        <a:headEnd/>
                        <a:tailEnd/>
                      </a:ln>
                      <a:effectLst/>
                    </p:spPr>
                  </p:pic>
                </p:oleObj>
              </mc:Fallback>
            </mc:AlternateContent>
          </a:graphicData>
        </a:graphic>
      </p:graphicFrame>
      <p:pic>
        <p:nvPicPr>
          <p:cNvPr id="4" name="Imagem 3" descr="Logotipo, nome da empresa&#10;&#10;Descrição gerada automaticamente">
            <a:extLst>
              <a:ext uri="{FF2B5EF4-FFF2-40B4-BE49-F238E27FC236}">
                <a16:creationId xmlns:a16="http://schemas.microsoft.com/office/drawing/2014/main" id="{31C76452-6B83-3E4A-F3CC-04F704B9AF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956376" y="21081"/>
            <a:ext cx="1114713" cy="1247679"/>
          </a:xfrm>
          <a:prstGeom prst="rect">
            <a:avLst/>
          </a:prstGeom>
        </p:spPr>
      </p:pic>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B528CC9628AE7E4D9780EBCDDA4CCE5D" ma:contentTypeVersion="16" ma:contentTypeDescription="Crie um novo documento." ma:contentTypeScope="" ma:versionID="1b7291d3fce3cdff1d82049112424bd8">
  <xsd:schema xmlns:xsd="http://www.w3.org/2001/XMLSchema" xmlns:xs="http://www.w3.org/2001/XMLSchema" xmlns:p="http://schemas.microsoft.com/office/2006/metadata/properties" xmlns:ns2="9813519b-3cb6-4eb7-b374-2759e8f8a1ef" xmlns:ns3="78cec8e6-2dd2-454d-b20c-951d9c576460" targetNamespace="http://schemas.microsoft.com/office/2006/metadata/properties" ma:root="true" ma:fieldsID="1d0930d1404a0ac109eac39a41ab5e6a" ns2:_="" ns3:_="">
    <xsd:import namespace="9813519b-3cb6-4eb7-b374-2759e8f8a1ef"/>
    <xsd:import namespace="78cec8e6-2dd2-454d-b20c-951d9c5764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13519b-3cb6-4eb7-b374-2759e8f8a1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Marcações de imagem" ma:readOnly="false" ma:fieldId="{5cf76f15-5ced-4ddc-b409-7134ff3c332f}" ma:taxonomyMulti="true" ma:sspId="61fa0f57-cac1-42a5-9a3a-de542e2b226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8cec8e6-2dd2-454d-b20c-951d9c576460" elementFormDefault="qualified">
    <xsd:import namespace="http://schemas.microsoft.com/office/2006/documentManagement/types"/>
    <xsd:import namespace="http://schemas.microsoft.com/office/infopath/2007/PartnerControls"/>
    <xsd:element name="SharedWithUsers" ma:index="14"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Compartilhado Com" ma:internalName="SharedWithDetails" ma:readOnly="true">
      <xsd:simpleType>
        <xsd:restriction base="dms:Note">
          <xsd:maxLength value="255"/>
        </xsd:restriction>
      </xsd:simpleType>
    </xsd:element>
    <xsd:element name="TaxCatchAll" ma:index="23" nillable="true" ma:displayName="Taxonomy Catch All Column" ma:hidden="true" ma:list="{d9cd48e4-e3fb-4b0e-9fcc-3067b4f8d6bd}" ma:internalName="TaxCatchAll" ma:showField="CatchAllData" ma:web="78cec8e6-2dd2-454d-b20c-951d9c5764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13519b-3cb6-4eb7-b374-2759e8f8a1ef">
      <Terms xmlns="http://schemas.microsoft.com/office/infopath/2007/PartnerControls"/>
    </lcf76f155ced4ddcb4097134ff3c332f>
    <TaxCatchAll xmlns="78cec8e6-2dd2-454d-b20c-951d9c576460" xsi:nil="true"/>
  </documentManagement>
</p:properties>
</file>

<file path=customXml/itemProps1.xml><?xml version="1.0" encoding="utf-8"?>
<ds:datastoreItem xmlns:ds="http://schemas.openxmlformats.org/officeDocument/2006/customXml" ds:itemID="{41C0D935-D944-4E7F-95BF-35ADE89F83BB}">
  <ds:schemaRefs>
    <ds:schemaRef ds:uri="http://schemas.microsoft.com/sharepoint/v3/contenttype/forms"/>
  </ds:schemaRefs>
</ds:datastoreItem>
</file>

<file path=customXml/itemProps2.xml><?xml version="1.0" encoding="utf-8"?>
<ds:datastoreItem xmlns:ds="http://schemas.openxmlformats.org/officeDocument/2006/customXml" ds:itemID="{500B62E2-AFA9-4921-AABC-AC262DB523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13519b-3cb6-4eb7-b374-2759e8f8a1ef"/>
    <ds:schemaRef ds:uri="78cec8e6-2dd2-454d-b20c-951d9c5764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955472-C5BA-4B61-A075-5C95121BCC75}">
  <ds:schemaRefs>
    <ds:schemaRef ds:uri="http://purl.org/dc/terms/"/>
    <ds:schemaRef ds:uri="78cec8e6-2dd2-454d-b20c-951d9c576460"/>
    <ds:schemaRef ds:uri="http://schemas.openxmlformats.org/package/2006/metadata/core-properties"/>
    <ds:schemaRef ds:uri="http://purl.org/dc/elements/1.1/"/>
    <ds:schemaRef ds:uri="http://schemas.microsoft.com/office/infopath/2007/PartnerControls"/>
    <ds:schemaRef ds:uri="9813519b-3cb6-4eb7-b374-2759e8f8a1ef"/>
    <ds:schemaRef ds:uri="http://schemas.microsoft.com/office/2006/documentManagement/typ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4381</Words>
  <Application>Microsoft Office PowerPoint</Application>
  <PresentationFormat>Apresentação na tela (4:3)</PresentationFormat>
  <Paragraphs>413</Paragraphs>
  <Slides>61</Slides>
  <Notes>8</Notes>
  <HiddenSlides>0</HiddenSlides>
  <MMClips>0</MMClips>
  <ScaleCrop>false</ScaleCrop>
  <HeadingPairs>
    <vt:vector size="8" baseType="variant">
      <vt:variant>
        <vt:lpstr>Fontes usadas</vt:lpstr>
      </vt:variant>
      <vt:variant>
        <vt:i4>9</vt:i4>
      </vt:variant>
      <vt:variant>
        <vt:lpstr>Tema</vt:lpstr>
      </vt:variant>
      <vt:variant>
        <vt:i4>1</vt:i4>
      </vt:variant>
      <vt:variant>
        <vt:lpstr>Servidores OLE inseridos</vt:lpstr>
      </vt:variant>
      <vt:variant>
        <vt:i4>1</vt:i4>
      </vt:variant>
      <vt:variant>
        <vt:lpstr>Títulos de slides</vt:lpstr>
      </vt:variant>
      <vt:variant>
        <vt:i4>61</vt:i4>
      </vt:variant>
    </vt:vector>
  </HeadingPairs>
  <TitlesOfParts>
    <vt:vector size="72" baseType="lpstr">
      <vt:lpstr>Arial</vt:lpstr>
      <vt:lpstr>Arial</vt:lpstr>
      <vt:lpstr>Arial Black</vt:lpstr>
      <vt:lpstr>Calibri</vt:lpstr>
      <vt:lpstr>Comic Sans MS</vt:lpstr>
      <vt:lpstr>Symbol</vt:lpstr>
      <vt:lpstr>Times New Roman</vt:lpstr>
      <vt:lpstr>Wingdings</vt:lpstr>
      <vt:lpstr>YouTube Sans</vt:lpstr>
      <vt:lpstr>Tema do Office</vt:lpstr>
      <vt:lpstr>Photo Editor Photo</vt:lpstr>
      <vt:lpstr>Apresentação do PowerPoint</vt:lpstr>
      <vt:lpstr>Apresentação do PowerPoint</vt:lpstr>
      <vt:lpstr>CONVERSAS COM QUEM GOSTA DE ENSINAR</vt:lpstr>
      <vt:lpstr>ÁGUA NO MUNDO</vt:lpstr>
      <vt:lpstr>QUANTIDADE DE ÁGUA NO  PLANETA TERRA</vt:lpstr>
      <vt:lpstr>Apresentação do PowerPoint</vt:lpstr>
      <vt:lpstr>Bacia hidrográfica é um conjunto de terras, delimitado topograficamente pelos chamados “divisores de água”, no qual as águas provenientes das chuvas escoam das áreas mais altas para as mais baixas do relevo até convergirem para o rio principal.   Os “divisores de água” são  pontos elevados do terreno que circundam o conjunto de rios da bacia. A água da chuva que cai em cima dos divisores de água literalmente se divide: parte vai para um lado do divisor e parte para outro. Cada um destes lados faz parte de uma bacia hidrográfica diferente.</vt:lpstr>
      <vt:lpstr>As Bacias PCJ correspondem à área territorial das bacias hidrográficas dos rios Piracicaba, Capivari e Jundiaí, que englobam os estados de São Paulos e Minas Gerais. Destaca-se que a bacia do Rio Piracicaba é subdivida ainda em outras quatro sub-bacias, sendo Corumbataí, Jaguari, Atibaia e Camanducaia. </vt:lpstr>
      <vt:lpstr>ONDE ESTÃO LOCALIZADAS AS BACIAS PCJ ?</vt:lpstr>
      <vt:lpstr> PRINCIPAIS CARACTERÍSTICAS DAS BACIAS PCJ</vt:lpstr>
      <vt:lpstr>CRESCIMENTO POPULACIONAL NAS BACIAS PCJ</vt:lpstr>
      <vt:lpstr>COMITÊS PCJ</vt:lpstr>
      <vt:lpstr>Apresentação do PowerPoint</vt:lpstr>
      <vt:lpstr>Apresentação do PowerPoint</vt:lpstr>
      <vt:lpstr>Apresentação do PowerPoint</vt:lpstr>
      <vt:lpstr>DESAFIO</vt:lpstr>
      <vt:lpstr>ÁGUA VIRTUAL  Verifique ao lado a quantidade de água, em litros, necessária para a produção de alguns itens:</vt:lpstr>
      <vt:lpstr>SOBRE O CONSUMO DE ÁGUA EM DIFERENTES ESFERAS</vt:lpstr>
      <vt:lpstr>SOBRE O CONSUMO DE ÁGUA EM DIFERENTES ESFERAS</vt:lpstr>
      <vt:lpstr>SOBRE O USO DE ÁGUA EM DIFERENTES ESFERAS</vt:lpstr>
      <vt:lpstr>QUANTO DE ÁGUA PRECISAMOS?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 estiagem em 2021</vt:lpstr>
      <vt:lpstr>A estiagem em 2021</vt:lpstr>
      <vt:lpstr>A estiagem em 2022</vt:lpstr>
      <vt:lpstr>A estiagem em 2022</vt:lpstr>
      <vt:lpstr>Apresentação do PowerPoint</vt:lpstr>
      <vt:lpstr>Apresentação do PowerPoint</vt:lpstr>
      <vt:lpstr>Apresentação do PowerPoint</vt:lpstr>
      <vt:lpstr>MOVIMENTO PCJ  PELO USO EFICIENTE DA ÁGUA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COMO ABORDAR A ESTIAGEM NA ESCOLA?</vt:lpstr>
      <vt:lpstr>Apresentação do PowerPoint</vt:lpstr>
      <vt:lpstr>Exemplo de uma situação de aprendizagem sobre a estiagem</vt:lpstr>
      <vt:lpstr>Exemplo de uma situação de aprendizagem sobre a estiagem</vt:lpstr>
      <vt:lpstr>Exemplo de uma situação de aprendizagem sobre a estiagem</vt:lpstr>
      <vt:lpstr>Exemplo de uma situação de aprendizagem sobre a estiagem</vt:lpstr>
      <vt:lpstr>Exemplos de uma situação de aprendizagem sobre a estiagem</vt:lpstr>
      <vt:lpstr>Exemplo de uma situação de  aprendizagem sobre a estiagem</vt:lpstr>
      <vt:lpstr>Exemplo de uma situação de aprendizagem sobre a estiagem</vt:lpstr>
      <vt:lpstr>Exemplo de uma situação de  aprendizagem sobre a estiagem</vt:lpstr>
      <vt:lpstr>Exemplo de uma situação de aprendizado sobre a estiagem</vt:lpstr>
      <vt:lpstr>VEM AÍ...</vt:lpstr>
      <vt:lpstr>SAIBA MAIS...</vt:lpstr>
      <vt:lpstr>REFERÊNCIAS BIBLIOGRÁFICAS</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
  <cp:lastModifiedBy/>
  <cp:revision>275</cp:revision>
  <dcterms:created xsi:type="dcterms:W3CDTF">2021-07-27T14:05:16Z</dcterms:created>
  <dcterms:modified xsi:type="dcterms:W3CDTF">2022-06-27T20:05:56Z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0x010100B528CC9628AE7E4D9780EBCDDA4CCE5D</vt:lpwstr>
  </property>
  <property fmtid="{D5CDD505-2E9C-101B-9397-08002B2CF9AE}" pid="3" name="MediaServiceImageTags">
    <vt:lpwstr/>
  </property>
</Properties>
</file>