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63" r:id="rId2"/>
    <p:sldId id="403" r:id="rId3"/>
    <p:sldId id="405" r:id="rId4"/>
    <p:sldId id="406" r:id="rId5"/>
    <p:sldId id="409" r:id="rId6"/>
    <p:sldId id="407" r:id="rId7"/>
    <p:sldId id="412" r:id="rId8"/>
    <p:sldId id="411" r:id="rId9"/>
    <p:sldId id="413" r:id="rId10"/>
    <p:sldId id="410" r:id="rId11"/>
    <p:sldId id="414" r:id="rId12"/>
    <p:sldId id="415" r:id="rId13"/>
    <p:sldId id="408" r:id="rId14"/>
    <p:sldId id="416" r:id="rId15"/>
    <p:sldId id="417" r:id="rId16"/>
    <p:sldId id="418" r:id="rId17"/>
    <p:sldId id="422" r:id="rId18"/>
    <p:sldId id="419" r:id="rId19"/>
    <p:sldId id="420" r:id="rId20"/>
    <p:sldId id="423" r:id="rId21"/>
    <p:sldId id="421" r:id="rId22"/>
    <p:sldId id="404" r:id="rId23"/>
    <p:sldId id="385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pt-BR"/>
    </a:defPPr>
    <a:lvl1pPr marL="0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0000"/>
    <a:srgbClr val="993300"/>
    <a:srgbClr val="680000"/>
    <a:srgbClr val="000000"/>
    <a:srgbClr val="FFFFFF"/>
    <a:srgbClr val="C60626"/>
    <a:srgbClr val="C80441"/>
    <a:srgbClr val="2F3355"/>
    <a:srgbClr val="272339"/>
    <a:srgbClr val="1E1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0" autoAdjust="0"/>
    <p:restoredTop sz="97764" autoAdjust="0"/>
  </p:normalViewPr>
  <p:slideViewPr>
    <p:cSldViewPr>
      <p:cViewPr varScale="1">
        <p:scale>
          <a:sx n="145" d="100"/>
          <a:sy n="145" d="100"/>
        </p:scale>
        <p:origin x="876" y="17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64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9F9AA9-80C1-46E4-A3D1-BBF932F4FB7C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11710D1-33A4-432F-BF85-3BFE5823A66C}">
      <dgm:prSet phldrT="[Texto]" custT="1"/>
      <dgm:spPr/>
      <dgm:t>
        <a:bodyPr/>
        <a:lstStyle/>
        <a:p>
          <a:r>
            <a:rPr lang="pt-BR" sz="1200" b="1" dirty="0"/>
            <a:t> Consulta Prévia CESTESB</a:t>
          </a:r>
        </a:p>
      </dgm:t>
    </dgm:pt>
    <dgm:pt modelId="{94171C77-7E2A-450A-B0AC-B2EE4D205AE4}" type="parTrans" cxnId="{EA4DE440-24F0-4528-B2AD-8D99F9873E56}">
      <dgm:prSet/>
      <dgm:spPr/>
      <dgm:t>
        <a:bodyPr/>
        <a:lstStyle/>
        <a:p>
          <a:endParaRPr lang="pt-BR" sz="1200"/>
        </a:p>
      </dgm:t>
    </dgm:pt>
    <dgm:pt modelId="{9A855668-35CB-489C-8DCD-B949A3AA4DE1}" type="sibTrans" cxnId="{EA4DE440-24F0-4528-B2AD-8D99F9873E56}">
      <dgm:prSet/>
      <dgm:spPr/>
      <dgm:t>
        <a:bodyPr/>
        <a:lstStyle/>
        <a:p>
          <a:endParaRPr lang="pt-BR" sz="1200"/>
        </a:p>
      </dgm:t>
    </dgm:pt>
    <dgm:pt modelId="{9A37D28B-74B6-460A-B9D1-542A74D8C926}">
      <dgm:prSet phldrT="[Texto]" custT="1"/>
      <dgm:spPr/>
      <dgm:t>
        <a:bodyPr/>
        <a:lstStyle/>
        <a:p>
          <a:r>
            <a:rPr lang="pt-BR" sz="1200" b="1" dirty="0"/>
            <a:t>Pedido de DVI - DAEE</a:t>
          </a:r>
        </a:p>
      </dgm:t>
    </dgm:pt>
    <dgm:pt modelId="{77767743-E283-428C-BBE1-598B164F3179}" type="parTrans" cxnId="{47E0C61E-8555-42AB-8CE2-8861769375E1}">
      <dgm:prSet/>
      <dgm:spPr/>
      <dgm:t>
        <a:bodyPr/>
        <a:lstStyle/>
        <a:p>
          <a:endParaRPr lang="pt-BR" sz="1200"/>
        </a:p>
      </dgm:t>
    </dgm:pt>
    <dgm:pt modelId="{BC5FBA85-8C1A-425C-837D-16B3B9A0291E}" type="sibTrans" cxnId="{47E0C61E-8555-42AB-8CE2-8861769375E1}">
      <dgm:prSet/>
      <dgm:spPr/>
      <dgm:t>
        <a:bodyPr/>
        <a:lstStyle/>
        <a:p>
          <a:endParaRPr lang="pt-BR" sz="1200"/>
        </a:p>
      </dgm:t>
    </dgm:pt>
    <dgm:pt modelId="{14047646-7B78-4374-B993-12BB25695791}">
      <dgm:prSet phldrT="[Texto]" custT="1"/>
      <dgm:spPr/>
      <dgm:t>
        <a:bodyPr/>
        <a:lstStyle/>
        <a:p>
          <a:r>
            <a:rPr lang="pt-BR" sz="1200" b="1" dirty="0"/>
            <a:t>Emissão Parecer CETESB</a:t>
          </a:r>
        </a:p>
      </dgm:t>
    </dgm:pt>
    <dgm:pt modelId="{576A2A8A-9B35-4296-BCE8-C3679D8C63AE}" type="parTrans" cxnId="{3FB68396-0573-4340-8444-7EB893FC9B5A}">
      <dgm:prSet/>
      <dgm:spPr/>
      <dgm:t>
        <a:bodyPr/>
        <a:lstStyle/>
        <a:p>
          <a:endParaRPr lang="pt-BR" sz="1200"/>
        </a:p>
      </dgm:t>
    </dgm:pt>
    <dgm:pt modelId="{79D180F2-9D0F-4E38-9494-574740BFF1A0}" type="sibTrans" cxnId="{3FB68396-0573-4340-8444-7EB893FC9B5A}">
      <dgm:prSet/>
      <dgm:spPr/>
      <dgm:t>
        <a:bodyPr/>
        <a:lstStyle/>
        <a:p>
          <a:endParaRPr lang="pt-BR" sz="1200"/>
        </a:p>
      </dgm:t>
    </dgm:pt>
    <dgm:pt modelId="{214BB620-1D2A-4D1B-9F00-D778CDE852EB}">
      <dgm:prSet phldrT="[Texto]" custT="1"/>
      <dgm:spPr/>
      <dgm:t>
        <a:bodyPr/>
        <a:lstStyle/>
        <a:p>
          <a:r>
            <a:rPr lang="pt-BR" sz="1200" b="1" dirty="0">
              <a:solidFill>
                <a:srgbClr val="00B050"/>
              </a:solidFill>
            </a:rPr>
            <a:t>Manifestação do Comitê de Bacias</a:t>
          </a:r>
        </a:p>
      </dgm:t>
    </dgm:pt>
    <dgm:pt modelId="{E0A1CD7A-482D-4A02-8164-280DF86D85C8}" type="parTrans" cxnId="{6C105BFF-11A5-4F4E-AC3C-7DD3838DECC4}">
      <dgm:prSet/>
      <dgm:spPr/>
      <dgm:t>
        <a:bodyPr/>
        <a:lstStyle/>
        <a:p>
          <a:endParaRPr lang="pt-BR" sz="1200"/>
        </a:p>
      </dgm:t>
    </dgm:pt>
    <dgm:pt modelId="{5F07075C-AE45-4199-9ED6-21F9E256AB5B}" type="sibTrans" cxnId="{6C105BFF-11A5-4F4E-AC3C-7DD3838DECC4}">
      <dgm:prSet/>
      <dgm:spPr/>
      <dgm:t>
        <a:bodyPr/>
        <a:lstStyle/>
        <a:p>
          <a:endParaRPr lang="pt-BR" sz="1200"/>
        </a:p>
      </dgm:t>
    </dgm:pt>
    <dgm:pt modelId="{1E1A4F82-6877-40E6-A7AA-7C92939A990E}">
      <dgm:prSet phldrT="[Texto]" custT="1"/>
      <dgm:spPr/>
      <dgm:t>
        <a:bodyPr/>
        <a:lstStyle/>
        <a:p>
          <a:r>
            <a:rPr lang="pt-BR" sz="1200" b="1" dirty="0"/>
            <a:t>Inclusão da manifestação do comitê no processo em curso de solicitação de outorga</a:t>
          </a:r>
        </a:p>
      </dgm:t>
    </dgm:pt>
    <dgm:pt modelId="{408FEF27-8DDA-46AB-A1A1-8D9D2BBD55C9}" type="parTrans" cxnId="{686E9175-08DE-4D03-88AC-56384FE671AD}">
      <dgm:prSet/>
      <dgm:spPr/>
      <dgm:t>
        <a:bodyPr/>
        <a:lstStyle/>
        <a:p>
          <a:endParaRPr lang="pt-BR" sz="1200"/>
        </a:p>
      </dgm:t>
    </dgm:pt>
    <dgm:pt modelId="{92EF6CB6-7476-4F09-89CB-454A545BEF95}" type="sibTrans" cxnId="{686E9175-08DE-4D03-88AC-56384FE671AD}">
      <dgm:prSet/>
      <dgm:spPr/>
      <dgm:t>
        <a:bodyPr/>
        <a:lstStyle/>
        <a:p>
          <a:endParaRPr lang="pt-BR" sz="1200"/>
        </a:p>
      </dgm:t>
    </dgm:pt>
    <dgm:pt modelId="{A9D89D16-962C-46FE-949E-FAB7EB3F77F6}">
      <dgm:prSet phldrT="[Texto]" custT="1"/>
      <dgm:spPr/>
      <dgm:t>
        <a:bodyPr/>
        <a:lstStyle/>
        <a:p>
          <a:r>
            <a:rPr lang="pt-BR" sz="1200" b="1" dirty="0"/>
            <a:t>Elaboração do RAP e pedido de LP</a:t>
          </a:r>
        </a:p>
      </dgm:t>
    </dgm:pt>
    <dgm:pt modelId="{54104E25-B5B6-4215-A1A3-B7E031FD8FE8}" type="parTrans" cxnId="{652BCFBA-A25F-4695-BE35-C6628398F101}">
      <dgm:prSet/>
      <dgm:spPr/>
      <dgm:t>
        <a:bodyPr/>
        <a:lstStyle/>
        <a:p>
          <a:endParaRPr lang="pt-BR" sz="1200"/>
        </a:p>
      </dgm:t>
    </dgm:pt>
    <dgm:pt modelId="{8C72E18F-75F9-4D60-9537-EB0A180F4E09}" type="sibTrans" cxnId="{652BCFBA-A25F-4695-BE35-C6628398F101}">
      <dgm:prSet/>
      <dgm:spPr/>
      <dgm:t>
        <a:bodyPr/>
        <a:lstStyle/>
        <a:p>
          <a:endParaRPr lang="pt-BR" sz="1200"/>
        </a:p>
      </dgm:t>
    </dgm:pt>
    <dgm:pt modelId="{9B3FD0B7-D1E5-47FF-B21C-D83D8B4A342A}">
      <dgm:prSet phldrT="[Texto]" custT="1"/>
      <dgm:spPr/>
      <dgm:t>
        <a:bodyPr/>
        <a:lstStyle/>
        <a:p>
          <a:r>
            <a:rPr lang="pt-BR" sz="1200" b="1" dirty="0"/>
            <a:t>Obtenção das licenças e outorgas</a:t>
          </a:r>
        </a:p>
      </dgm:t>
    </dgm:pt>
    <dgm:pt modelId="{29ADD027-E92D-4293-A81B-BB66F63C52BC}" type="parTrans" cxnId="{81E0C8BC-F1F2-496E-B515-3E969F2091D5}">
      <dgm:prSet/>
      <dgm:spPr/>
      <dgm:t>
        <a:bodyPr/>
        <a:lstStyle/>
        <a:p>
          <a:endParaRPr lang="pt-BR" sz="1200"/>
        </a:p>
      </dgm:t>
    </dgm:pt>
    <dgm:pt modelId="{FA22BE86-71E5-457C-9C51-EE195DFC8AB5}" type="sibTrans" cxnId="{81E0C8BC-F1F2-496E-B515-3E969F2091D5}">
      <dgm:prSet/>
      <dgm:spPr/>
      <dgm:t>
        <a:bodyPr/>
        <a:lstStyle/>
        <a:p>
          <a:endParaRPr lang="pt-BR" sz="1200"/>
        </a:p>
      </dgm:t>
    </dgm:pt>
    <dgm:pt modelId="{AACFB194-C13F-4FDE-9723-9ECD3F801EA8}">
      <dgm:prSet phldrT="[Texto]" custT="1"/>
      <dgm:spPr/>
      <dgm:t>
        <a:bodyPr/>
        <a:lstStyle/>
        <a:p>
          <a:r>
            <a:rPr lang="pt-BR" sz="1200" b="1" dirty="0"/>
            <a:t>Obras de Reativação da Usina</a:t>
          </a:r>
        </a:p>
      </dgm:t>
    </dgm:pt>
    <dgm:pt modelId="{1BCBCB8F-DB4C-421F-A29D-00DF2356CC1B}" type="parTrans" cxnId="{3ADC8F17-8F46-4276-972A-323672970A49}">
      <dgm:prSet/>
      <dgm:spPr/>
      <dgm:t>
        <a:bodyPr/>
        <a:lstStyle/>
        <a:p>
          <a:endParaRPr lang="pt-BR" sz="1200"/>
        </a:p>
      </dgm:t>
    </dgm:pt>
    <dgm:pt modelId="{1E904F30-97BD-4357-84C8-C042EF07FA7A}" type="sibTrans" cxnId="{3ADC8F17-8F46-4276-972A-323672970A49}">
      <dgm:prSet/>
      <dgm:spPr/>
      <dgm:t>
        <a:bodyPr/>
        <a:lstStyle/>
        <a:p>
          <a:endParaRPr lang="pt-BR" sz="1200"/>
        </a:p>
      </dgm:t>
    </dgm:pt>
    <dgm:pt modelId="{B0535269-A8D6-4E02-ABF1-BE1DAFCDD905}">
      <dgm:prSet phldrT="[Texto]" custT="1"/>
      <dgm:spPr/>
      <dgm:t>
        <a:bodyPr/>
        <a:lstStyle/>
        <a:p>
          <a:r>
            <a:rPr lang="pt-BR" sz="1200" b="1" dirty="0"/>
            <a:t>Operação</a:t>
          </a:r>
        </a:p>
      </dgm:t>
    </dgm:pt>
    <dgm:pt modelId="{512FC774-EDE1-414C-A48B-7BC69B5090BD}" type="parTrans" cxnId="{15C17380-795F-4909-A82A-A5FCB94EF685}">
      <dgm:prSet/>
      <dgm:spPr/>
      <dgm:t>
        <a:bodyPr/>
        <a:lstStyle/>
        <a:p>
          <a:endParaRPr lang="pt-BR" sz="1200"/>
        </a:p>
      </dgm:t>
    </dgm:pt>
    <dgm:pt modelId="{11CE6F5A-8E3A-4BB0-A627-51BBBC3D8695}" type="sibTrans" cxnId="{15C17380-795F-4909-A82A-A5FCB94EF685}">
      <dgm:prSet/>
      <dgm:spPr/>
      <dgm:t>
        <a:bodyPr/>
        <a:lstStyle/>
        <a:p>
          <a:endParaRPr lang="pt-BR" sz="1200"/>
        </a:p>
      </dgm:t>
    </dgm:pt>
    <dgm:pt modelId="{068B3791-E5B0-4FA6-9313-C4651EF85D00}" type="pres">
      <dgm:prSet presAssocID="{379F9AA9-80C1-46E4-A3D1-BBF932F4FB7C}" presName="rootnode" presStyleCnt="0">
        <dgm:presLayoutVars>
          <dgm:chMax/>
          <dgm:chPref/>
          <dgm:dir/>
          <dgm:animLvl val="lvl"/>
        </dgm:presLayoutVars>
      </dgm:prSet>
      <dgm:spPr/>
    </dgm:pt>
    <dgm:pt modelId="{4DD54B13-36FE-4BFA-BC95-898614624469}" type="pres">
      <dgm:prSet presAssocID="{C11710D1-33A4-432F-BF85-3BFE5823A66C}" presName="composite" presStyleCnt="0"/>
      <dgm:spPr/>
    </dgm:pt>
    <dgm:pt modelId="{D82238F1-4C75-4729-B0FD-003F7F3F61D4}" type="pres">
      <dgm:prSet presAssocID="{C11710D1-33A4-432F-BF85-3BFE5823A66C}" presName="LShape" presStyleLbl="alignNode1" presStyleIdx="0" presStyleCnt="17"/>
      <dgm:spPr/>
    </dgm:pt>
    <dgm:pt modelId="{311F6055-A48A-4A1D-ACBD-1628709AF016}" type="pres">
      <dgm:prSet presAssocID="{C11710D1-33A4-432F-BF85-3BFE5823A66C}" presName="ParentText" presStyleLbl="revTx" presStyleIdx="0" presStyleCnt="9">
        <dgm:presLayoutVars>
          <dgm:chMax val="0"/>
          <dgm:chPref val="0"/>
          <dgm:bulletEnabled val="1"/>
        </dgm:presLayoutVars>
      </dgm:prSet>
      <dgm:spPr/>
    </dgm:pt>
    <dgm:pt modelId="{510FA493-BB71-4C3E-95FC-466A8B5923F5}" type="pres">
      <dgm:prSet presAssocID="{C11710D1-33A4-432F-BF85-3BFE5823A66C}" presName="Triangle" presStyleLbl="alignNode1" presStyleIdx="1" presStyleCnt="17"/>
      <dgm:spPr/>
    </dgm:pt>
    <dgm:pt modelId="{F2760B32-D4A3-4270-9B86-A075804C3295}" type="pres">
      <dgm:prSet presAssocID="{9A855668-35CB-489C-8DCD-B949A3AA4DE1}" presName="sibTrans" presStyleCnt="0"/>
      <dgm:spPr/>
    </dgm:pt>
    <dgm:pt modelId="{7C96F3F2-3063-4213-A6DB-39DF182F89B9}" type="pres">
      <dgm:prSet presAssocID="{9A855668-35CB-489C-8DCD-B949A3AA4DE1}" presName="space" presStyleCnt="0"/>
      <dgm:spPr/>
    </dgm:pt>
    <dgm:pt modelId="{BEFC9CF2-F352-43D8-A1CC-71511AD7A6AF}" type="pres">
      <dgm:prSet presAssocID="{9A37D28B-74B6-460A-B9D1-542A74D8C926}" presName="composite" presStyleCnt="0"/>
      <dgm:spPr/>
    </dgm:pt>
    <dgm:pt modelId="{B6447624-9A37-437E-8340-F1344D7D6D9D}" type="pres">
      <dgm:prSet presAssocID="{9A37D28B-74B6-460A-B9D1-542A74D8C926}" presName="LShape" presStyleLbl="alignNode1" presStyleIdx="2" presStyleCnt="17"/>
      <dgm:spPr/>
    </dgm:pt>
    <dgm:pt modelId="{4E011432-008B-4E7A-8B53-95D4C97D6492}" type="pres">
      <dgm:prSet presAssocID="{9A37D28B-74B6-460A-B9D1-542A74D8C926}" presName="ParentText" presStyleLbl="revTx" presStyleIdx="1" presStyleCnt="9" custScaleX="101199">
        <dgm:presLayoutVars>
          <dgm:chMax val="0"/>
          <dgm:chPref val="0"/>
          <dgm:bulletEnabled val="1"/>
        </dgm:presLayoutVars>
      </dgm:prSet>
      <dgm:spPr/>
    </dgm:pt>
    <dgm:pt modelId="{22ED1ED3-6B48-4F7C-A16C-0B0B4E303BCF}" type="pres">
      <dgm:prSet presAssocID="{9A37D28B-74B6-460A-B9D1-542A74D8C926}" presName="Triangle" presStyleLbl="alignNode1" presStyleIdx="3" presStyleCnt="17"/>
      <dgm:spPr/>
    </dgm:pt>
    <dgm:pt modelId="{4E5A5E91-DBA1-4C44-A001-3254AA7CC0EF}" type="pres">
      <dgm:prSet presAssocID="{BC5FBA85-8C1A-425C-837D-16B3B9A0291E}" presName="sibTrans" presStyleCnt="0"/>
      <dgm:spPr/>
    </dgm:pt>
    <dgm:pt modelId="{9C295C94-EC4E-4644-8550-FBA1F338D371}" type="pres">
      <dgm:prSet presAssocID="{BC5FBA85-8C1A-425C-837D-16B3B9A0291E}" presName="space" presStyleCnt="0"/>
      <dgm:spPr/>
    </dgm:pt>
    <dgm:pt modelId="{D20B0A13-BC04-4130-A0F4-86B3D27C6441}" type="pres">
      <dgm:prSet presAssocID="{14047646-7B78-4374-B993-12BB25695791}" presName="composite" presStyleCnt="0"/>
      <dgm:spPr/>
    </dgm:pt>
    <dgm:pt modelId="{1F1781ED-029E-4E45-B13C-089B0E1002C3}" type="pres">
      <dgm:prSet presAssocID="{14047646-7B78-4374-B993-12BB25695791}" presName="LShape" presStyleLbl="alignNode1" presStyleIdx="4" presStyleCnt="17"/>
      <dgm:spPr/>
    </dgm:pt>
    <dgm:pt modelId="{CA2CF42B-A7BA-4E44-B364-BE9F42D8E17A}" type="pres">
      <dgm:prSet presAssocID="{14047646-7B78-4374-B993-12BB25695791}" presName="ParentText" presStyleLbl="revTx" presStyleIdx="2" presStyleCnt="9">
        <dgm:presLayoutVars>
          <dgm:chMax val="0"/>
          <dgm:chPref val="0"/>
          <dgm:bulletEnabled val="1"/>
        </dgm:presLayoutVars>
      </dgm:prSet>
      <dgm:spPr/>
    </dgm:pt>
    <dgm:pt modelId="{45F9A98D-7169-4864-A283-034A8645C713}" type="pres">
      <dgm:prSet presAssocID="{14047646-7B78-4374-B993-12BB25695791}" presName="Triangle" presStyleLbl="alignNode1" presStyleIdx="5" presStyleCnt="17"/>
      <dgm:spPr/>
    </dgm:pt>
    <dgm:pt modelId="{64D36BA1-C843-4042-A39B-3E4AD4299B4F}" type="pres">
      <dgm:prSet presAssocID="{79D180F2-9D0F-4E38-9494-574740BFF1A0}" presName="sibTrans" presStyleCnt="0"/>
      <dgm:spPr/>
    </dgm:pt>
    <dgm:pt modelId="{7710869D-1B46-4D1E-9A21-B6DE4897F2DA}" type="pres">
      <dgm:prSet presAssocID="{79D180F2-9D0F-4E38-9494-574740BFF1A0}" presName="space" presStyleCnt="0"/>
      <dgm:spPr/>
    </dgm:pt>
    <dgm:pt modelId="{B408052F-9B48-4C96-95B4-799E88FC6C24}" type="pres">
      <dgm:prSet presAssocID="{214BB620-1D2A-4D1B-9F00-D778CDE852EB}" presName="composite" presStyleCnt="0"/>
      <dgm:spPr/>
    </dgm:pt>
    <dgm:pt modelId="{2EA45C92-DDAD-44E7-BBC1-F4D50D7AD314}" type="pres">
      <dgm:prSet presAssocID="{214BB620-1D2A-4D1B-9F00-D778CDE852EB}" presName="LShape" presStyleLbl="alignNode1" presStyleIdx="6" presStyleCnt="17"/>
      <dgm:spPr/>
    </dgm:pt>
    <dgm:pt modelId="{F2FB0243-7C43-4E8B-8B1D-67EC77AA3696}" type="pres">
      <dgm:prSet presAssocID="{214BB620-1D2A-4D1B-9F00-D778CDE852EB}" presName="ParentText" presStyleLbl="revTx" presStyleIdx="3" presStyleCnt="9" custScaleX="134639" custLinFactNeighborX="16411" custLinFactNeighborY="13188">
        <dgm:presLayoutVars>
          <dgm:chMax val="0"/>
          <dgm:chPref val="0"/>
          <dgm:bulletEnabled val="1"/>
        </dgm:presLayoutVars>
      </dgm:prSet>
      <dgm:spPr/>
    </dgm:pt>
    <dgm:pt modelId="{72FF3054-4ADB-4FED-959C-EE9A79A528EB}" type="pres">
      <dgm:prSet presAssocID="{214BB620-1D2A-4D1B-9F00-D778CDE852EB}" presName="Triangle" presStyleLbl="alignNode1" presStyleIdx="7" presStyleCnt="17"/>
      <dgm:spPr/>
    </dgm:pt>
    <dgm:pt modelId="{DDC6602A-FFD5-4303-828C-FF1BFF971F7B}" type="pres">
      <dgm:prSet presAssocID="{5F07075C-AE45-4199-9ED6-21F9E256AB5B}" presName="sibTrans" presStyleCnt="0"/>
      <dgm:spPr/>
    </dgm:pt>
    <dgm:pt modelId="{0FAE6317-71DD-43E5-BBF5-9B2D3B220CFE}" type="pres">
      <dgm:prSet presAssocID="{5F07075C-AE45-4199-9ED6-21F9E256AB5B}" presName="space" presStyleCnt="0"/>
      <dgm:spPr/>
    </dgm:pt>
    <dgm:pt modelId="{D62333B8-AEBB-4684-ACBF-8BAF8E8DF1AA}" type="pres">
      <dgm:prSet presAssocID="{1E1A4F82-6877-40E6-A7AA-7C92939A990E}" presName="composite" presStyleCnt="0"/>
      <dgm:spPr/>
    </dgm:pt>
    <dgm:pt modelId="{65B243D2-0317-44EA-8496-917DD8052842}" type="pres">
      <dgm:prSet presAssocID="{1E1A4F82-6877-40E6-A7AA-7C92939A990E}" presName="LShape" presStyleLbl="alignNode1" presStyleIdx="8" presStyleCnt="17"/>
      <dgm:spPr/>
    </dgm:pt>
    <dgm:pt modelId="{A4730295-AA1F-4290-91CB-421A974B3ACD}" type="pres">
      <dgm:prSet presAssocID="{1E1A4F82-6877-40E6-A7AA-7C92939A990E}" presName="ParentText" presStyleLbl="revTx" presStyleIdx="4" presStyleCnt="9" custScaleX="124302" custLinFactNeighborX="23926" custLinFactNeighborY="4204">
        <dgm:presLayoutVars>
          <dgm:chMax val="0"/>
          <dgm:chPref val="0"/>
          <dgm:bulletEnabled val="1"/>
        </dgm:presLayoutVars>
      </dgm:prSet>
      <dgm:spPr/>
    </dgm:pt>
    <dgm:pt modelId="{F7E361D9-BF8E-405B-A39B-06CD18667DC3}" type="pres">
      <dgm:prSet presAssocID="{1E1A4F82-6877-40E6-A7AA-7C92939A990E}" presName="Triangle" presStyleLbl="alignNode1" presStyleIdx="9" presStyleCnt="17"/>
      <dgm:spPr/>
    </dgm:pt>
    <dgm:pt modelId="{729913A1-D3EC-4186-8791-03907BE2D0A2}" type="pres">
      <dgm:prSet presAssocID="{92EF6CB6-7476-4F09-89CB-454A545BEF95}" presName="sibTrans" presStyleCnt="0"/>
      <dgm:spPr/>
    </dgm:pt>
    <dgm:pt modelId="{DFE56540-038F-4434-AA6B-C80497EBAA65}" type="pres">
      <dgm:prSet presAssocID="{92EF6CB6-7476-4F09-89CB-454A545BEF95}" presName="space" presStyleCnt="0"/>
      <dgm:spPr/>
    </dgm:pt>
    <dgm:pt modelId="{58058F43-8792-42E1-B972-9852E7AF237A}" type="pres">
      <dgm:prSet presAssocID="{A9D89D16-962C-46FE-949E-FAB7EB3F77F6}" presName="composite" presStyleCnt="0"/>
      <dgm:spPr/>
    </dgm:pt>
    <dgm:pt modelId="{320FA32E-04CB-4BBC-A788-E3189D7E48E5}" type="pres">
      <dgm:prSet presAssocID="{A9D89D16-962C-46FE-949E-FAB7EB3F77F6}" presName="LShape" presStyleLbl="alignNode1" presStyleIdx="10" presStyleCnt="17"/>
      <dgm:spPr/>
    </dgm:pt>
    <dgm:pt modelId="{DE9CC778-67F6-4C9B-A9EC-DA9E33083B29}" type="pres">
      <dgm:prSet presAssocID="{A9D89D16-962C-46FE-949E-FAB7EB3F77F6}" presName="ParentText" presStyleLbl="revTx" presStyleIdx="5" presStyleCnt="9" custScaleX="113964" custLinFactNeighborX="14752" custLinFactNeighborY="3719">
        <dgm:presLayoutVars>
          <dgm:chMax val="0"/>
          <dgm:chPref val="0"/>
          <dgm:bulletEnabled val="1"/>
        </dgm:presLayoutVars>
      </dgm:prSet>
      <dgm:spPr/>
    </dgm:pt>
    <dgm:pt modelId="{F1DD65F2-D6E6-40B5-A77D-61CA76D0AE49}" type="pres">
      <dgm:prSet presAssocID="{A9D89D16-962C-46FE-949E-FAB7EB3F77F6}" presName="Triangle" presStyleLbl="alignNode1" presStyleIdx="11" presStyleCnt="17"/>
      <dgm:spPr/>
    </dgm:pt>
    <dgm:pt modelId="{8174D49B-056B-4429-B1E3-AC7618C25425}" type="pres">
      <dgm:prSet presAssocID="{8C72E18F-75F9-4D60-9537-EB0A180F4E09}" presName="sibTrans" presStyleCnt="0"/>
      <dgm:spPr/>
    </dgm:pt>
    <dgm:pt modelId="{5E911787-2BAD-46C1-ACD3-D7DCF3988479}" type="pres">
      <dgm:prSet presAssocID="{8C72E18F-75F9-4D60-9537-EB0A180F4E09}" presName="space" presStyleCnt="0"/>
      <dgm:spPr/>
    </dgm:pt>
    <dgm:pt modelId="{B6DF9B98-611E-4A71-A88C-EF5E7FB19FF6}" type="pres">
      <dgm:prSet presAssocID="{9B3FD0B7-D1E5-47FF-B21C-D83D8B4A342A}" presName="composite" presStyleCnt="0"/>
      <dgm:spPr/>
    </dgm:pt>
    <dgm:pt modelId="{87C6C073-2083-4ACB-B0B9-FA99FFB9EB6A}" type="pres">
      <dgm:prSet presAssocID="{9B3FD0B7-D1E5-47FF-B21C-D83D8B4A342A}" presName="LShape" presStyleLbl="alignNode1" presStyleIdx="12" presStyleCnt="17"/>
      <dgm:spPr/>
    </dgm:pt>
    <dgm:pt modelId="{7E976CC5-170B-422D-9A0F-BCE00E91DE11}" type="pres">
      <dgm:prSet presAssocID="{9B3FD0B7-D1E5-47FF-B21C-D83D8B4A342A}" presName="ParentText" presStyleLbl="revTx" presStyleIdx="6" presStyleCnt="9">
        <dgm:presLayoutVars>
          <dgm:chMax val="0"/>
          <dgm:chPref val="0"/>
          <dgm:bulletEnabled val="1"/>
        </dgm:presLayoutVars>
      </dgm:prSet>
      <dgm:spPr/>
    </dgm:pt>
    <dgm:pt modelId="{2B8ED10C-2A69-4154-951B-6CF0B13B645A}" type="pres">
      <dgm:prSet presAssocID="{9B3FD0B7-D1E5-47FF-B21C-D83D8B4A342A}" presName="Triangle" presStyleLbl="alignNode1" presStyleIdx="13" presStyleCnt="17"/>
      <dgm:spPr/>
    </dgm:pt>
    <dgm:pt modelId="{1D1FA650-355E-4688-8BB2-72799264F031}" type="pres">
      <dgm:prSet presAssocID="{FA22BE86-71E5-457C-9C51-EE195DFC8AB5}" presName="sibTrans" presStyleCnt="0"/>
      <dgm:spPr/>
    </dgm:pt>
    <dgm:pt modelId="{88AF20E2-7C10-4D48-BF1A-F8A029753250}" type="pres">
      <dgm:prSet presAssocID="{FA22BE86-71E5-457C-9C51-EE195DFC8AB5}" presName="space" presStyleCnt="0"/>
      <dgm:spPr/>
    </dgm:pt>
    <dgm:pt modelId="{676936C9-B54D-484C-8DF0-7BBB58C73989}" type="pres">
      <dgm:prSet presAssocID="{AACFB194-C13F-4FDE-9723-9ECD3F801EA8}" presName="composite" presStyleCnt="0"/>
      <dgm:spPr/>
    </dgm:pt>
    <dgm:pt modelId="{44937071-D5F9-42AB-8256-467B18700FF5}" type="pres">
      <dgm:prSet presAssocID="{AACFB194-C13F-4FDE-9723-9ECD3F801EA8}" presName="LShape" presStyleLbl="alignNode1" presStyleIdx="14" presStyleCnt="17"/>
      <dgm:spPr/>
    </dgm:pt>
    <dgm:pt modelId="{337D7592-4112-42C5-8635-EA17C3CD186F}" type="pres">
      <dgm:prSet presAssocID="{AACFB194-C13F-4FDE-9723-9ECD3F801EA8}" presName="ParentText" presStyleLbl="revTx" presStyleIdx="7" presStyleCnt="9">
        <dgm:presLayoutVars>
          <dgm:chMax val="0"/>
          <dgm:chPref val="0"/>
          <dgm:bulletEnabled val="1"/>
        </dgm:presLayoutVars>
      </dgm:prSet>
      <dgm:spPr/>
    </dgm:pt>
    <dgm:pt modelId="{C7E566FA-5DE8-4273-A2FA-0F62E99AD6BF}" type="pres">
      <dgm:prSet presAssocID="{AACFB194-C13F-4FDE-9723-9ECD3F801EA8}" presName="Triangle" presStyleLbl="alignNode1" presStyleIdx="15" presStyleCnt="17"/>
      <dgm:spPr/>
    </dgm:pt>
    <dgm:pt modelId="{0EDF3714-3354-4F87-8ECF-169DA34D9F35}" type="pres">
      <dgm:prSet presAssocID="{1E904F30-97BD-4357-84C8-C042EF07FA7A}" presName="sibTrans" presStyleCnt="0"/>
      <dgm:spPr/>
    </dgm:pt>
    <dgm:pt modelId="{A65F8837-10C3-4FDB-8EBD-2C4F5DA15491}" type="pres">
      <dgm:prSet presAssocID="{1E904F30-97BD-4357-84C8-C042EF07FA7A}" presName="space" presStyleCnt="0"/>
      <dgm:spPr/>
    </dgm:pt>
    <dgm:pt modelId="{3DB5DFDD-0F10-48CC-9C5C-A78DE550133A}" type="pres">
      <dgm:prSet presAssocID="{B0535269-A8D6-4E02-ABF1-BE1DAFCDD905}" presName="composite" presStyleCnt="0"/>
      <dgm:spPr/>
    </dgm:pt>
    <dgm:pt modelId="{B4FF769F-4568-47C7-A5B5-52312B6861F8}" type="pres">
      <dgm:prSet presAssocID="{B0535269-A8D6-4E02-ABF1-BE1DAFCDD905}" presName="LShape" presStyleLbl="alignNode1" presStyleIdx="16" presStyleCnt="17"/>
      <dgm:spPr/>
    </dgm:pt>
    <dgm:pt modelId="{567FE933-D2DB-4C42-A78C-43938804F57A}" type="pres">
      <dgm:prSet presAssocID="{B0535269-A8D6-4E02-ABF1-BE1DAFCDD905}" presName="ParentText" presStyleLbl="revTx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3ADC8F17-8F46-4276-972A-323672970A49}" srcId="{379F9AA9-80C1-46E4-A3D1-BBF932F4FB7C}" destId="{AACFB194-C13F-4FDE-9723-9ECD3F801EA8}" srcOrd="7" destOrd="0" parTransId="{1BCBCB8F-DB4C-421F-A29D-00DF2356CC1B}" sibTransId="{1E904F30-97BD-4357-84C8-C042EF07FA7A}"/>
    <dgm:cxn modelId="{47E0C61E-8555-42AB-8CE2-8861769375E1}" srcId="{379F9AA9-80C1-46E4-A3D1-BBF932F4FB7C}" destId="{9A37D28B-74B6-460A-B9D1-542A74D8C926}" srcOrd="1" destOrd="0" parTransId="{77767743-E283-428C-BBE1-598B164F3179}" sibTransId="{BC5FBA85-8C1A-425C-837D-16B3B9A0291E}"/>
    <dgm:cxn modelId="{E85C643A-F3E1-4245-9C8C-6F4786BFB217}" type="presOf" srcId="{AACFB194-C13F-4FDE-9723-9ECD3F801EA8}" destId="{337D7592-4112-42C5-8635-EA17C3CD186F}" srcOrd="0" destOrd="0" presId="urn:microsoft.com/office/officeart/2009/3/layout/StepUpProcess"/>
    <dgm:cxn modelId="{41E97D3F-2DB3-4318-8422-503952AB9496}" type="presOf" srcId="{9A37D28B-74B6-460A-B9D1-542A74D8C926}" destId="{4E011432-008B-4E7A-8B53-95D4C97D6492}" srcOrd="0" destOrd="0" presId="urn:microsoft.com/office/officeart/2009/3/layout/StepUpProcess"/>
    <dgm:cxn modelId="{EA4DE440-24F0-4528-B2AD-8D99F9873E56}" srcId="{379F9AA9-80C1-46E4-A3D1-BBF932F4FB7C}" destId="{C11710D1-33A4-432F-BF85-3BFE5823A66C}" srcOrd="0" destOrd="0" parTransId="{94171C77-7E2A-450A-B0AC-B2EE4D205AE4}" sibTransId="{9A855668-35CB-489C-8DCD-B949A3AA4DE1}"/>
    <dgm:cxn modelId="{686E9175-08DE-4D03-88AC-56384FE671AD}" srcId="{379F9AA9-80C1-46E4-A3D1-BBF932F4FB7C}" destId="{1E1A4F82-6877-40E6-A7AA-7C92939A990E}" srcOrd="4" destOrd="0" parTransId="{408FEF27-8DDA-46AB-A1A1-8D9D2BBD55C9}" sibTransId="{92EF6CB6-7476-4F09-89CB-454A545BEF95}"/>
    <dgm:cxn modelId="{1C818756-4677-4A19-AF90-60B972AC62CE}" type="presOf" srcId="{9B3FD0B7-D1E5-47FF-B21C-D83D8B4A342A}" destId="{7E976CC5-170B-422D-9A0F-BCE00E91DE11}" srcOrd="0" destOrd="0" presId="urn:microsoft.com/office/officeart/2009/3/layout/StepUpProcess"/>
    <dgm:cxn modelId="{15C17380-795F-4909-A82A-A5FCB94EF685}" srcId="{379F9AA9-80C1-46E4-A3D1-BBF932F4FB7C}" destId="{B0535269-A8D6-4E02-ABF1-BE1DAFCDD905}" srcOrd="8" destOrd="0" parTransId="{512FC774-EDE1-414C-A48B-7BC69B5090BD}" sibTransId="{11CE6F5A-8E3A-4BB0-A627-51BBBC3D8695}"/>
    <dgm:cxn modelId="{A504B280-27E2-4B61-802E-15A4AB6B2ECD}" type="presOf" srcId="{1E1A4F82-6877-40E6-A7AA-7C92939A990E}" destId="{A4730295-AA1F-4290-91CB-421A974B3ACD}" srcOrd="0" destOrd="0" presId="urn:microsoft.com/office/officeart/2009/3/layout/StepUpProcess"/>
    <dgm:cxn modelId="{C597F592-1B15-4ED1-B755-E83963F70341}" type="presOf" srcId="{A9D89D16-962C-46FE-949E-FAB7EB3F77F6}" destId="{DE9CC778-67F6-4C9B-A9EC-DA9E33083B29}" srcOrd="0" destOrd="0" presId="urn:microsoft.com/office/officeart/2009/3/layout/StepUpProcess"/>
    <dgm:cxn modelId="{3FB68396-0573-4340-8444-7EB893FC9B5A}" srcId="{379F9AA9-80C1-46E4-A3D1-BBF932F4FB7C}" destId="{14047646-7B78-4374-B993-12BB25695791}" srcOrd="2" destOrd="0" parTransId="{576A2A8A-9B35-4296-BCE8-C3679D8C63AE}" sibTransId="{79D180F2-9D0F-4E38-9494-574740BFF1A0}"/>
    <dgm:cxn modelId="{409AC3A0-D9A8-40AA-9326-9A365995A6CB}" type="presOf" srcId="{379F9AA9-80C1-46E4-A3D1-BBF932F4FB7C}" destId="{068B3791-E5B0-4FA6-9313-C4651EF85D00}" srcOrd="0" destOrd="0" presId="urn:microsoft.com/office/officeart/2009/3/layout/StepUpProcess"/>
    <dgm:cxn modelId="{652BCFBA-A25F-4695-BE35-C6628398F101}" srcId="{379F9AA9-80C1-46E4-A3D1-BBF932F4FB7C}" destId="{A9D89D16-962C-46FE-949E-FAB7EB3F77F6}" srcOrd="5" destOrd="0" parTransId="{54104E25-B5B6-4215-A1A3-B7E031FD8FE8}" sibTransId="{8C72E18F-75F9-4D60-9537-EB0A180F4E09}"/>
    <dgm:cxn modelId="{81E0C8BC-F1F2-496E-B515-3E969F2091D5}" srcId="{379F9AA9-80C1-46E4-A3D1-BBF932F4FB7C}" destId="{9B3FD0B7-D1E5-47FF-B21C-D83D8B4A342A}" srcOrd="6" destOrd="0" parTransId="{29ADD027-E92D-4293-A81B-BB66F63C52BC}" sibTransId="{FA22BE86-71E5-457C-9C51-EE195DFC8AB5}"/>
    <dgm:cxn modelId="{55EF34DB-43E8-43EA-8F2A-B1EEF93DEFE3}" type="presOf" srcId="{14047646-7B78-4374-B993-12BB25695791}" destId="{CA2CF42B-A7BA-4E44-B364-BE9F42D8E17A}" srcOrd="0" destOrd="0" presId="urn:microsoft.com/office/officeart/2009/3/layout/StepUpProcess"/>
    <dgm:cxn modelId="{1C491EEE-0A85-46EC-B0D6-D2BB6082B76D}" type="presOf" srcId="{214BB620-1D2A-4D1B-9F00-D778CDE852EB}" destId="{F2FB0243-7C43-4E8B-8B1D-67EC77AA3696}" srcOrd="0" destOrd="0" presId="urn:microsoft.com/office/officeart/2009/3/layout/StepUpProcess"/>
    <dgm:cxn modelId="{D1DE7EF7-D74E-4EDD-881D-D544EF0CAFB7}" type="presOf" srcId="{B0535269-A8D6-4E02-ABF1-BE1DAFCDD905}" destId="{567FE933-D2DB-4C42-A78C-43938804F57A}" srcOrd="0" destOrd="0" presId="urn:microsoft.com/office/officeart/2009/3/layout/StepUpProcess"/>
    <dgm:cxn modelId="{5B3427FE-5EAE-47C3-BD4B-C3CDF9E46E23}" type="presOf" srcId="{C11710D1-33A4-432F-BF85-3BFE5823A66C}" destId="{311F6055-A48A-4A1D-ACBD-1628709AF016}" srcOrd="0" destOrd="0" presId="urn:microsoft.com/office/officeart/2009/3/layout/StepUpProcess"/>
    <dgm:cxn modelId="{6C105BFF-11A5-4F4E-AC3C-7DD3838DECC4}" srcId="{379F9AA9-80C1-46E4-A3D1-BBF932F4FB7C}" destId="{214BB620-1D2A-4D1B-9F00-D778CDE852EB}" srcOrd="3" destOrd="0" parTransId="{E0A1CD7A-482D-4A02-8164-280DF86D85C8}" sibTransId="{5F07075C-AE45-4199-9ED6-21F9E256AB5B}"/>
    <dgm:cxn modelId="{042BDCF8-BCCA-41AD-AFAA-FF4C7DB3F472}" type="presParOf" srcId="{068B3791-E5B0-4FA6-9313-C4651EF85D00}" destId="{4DD54B13-36FE-4BFA-BC95-898614624469}" srcOrd="0" destOrd="0" presId="urn:microsoft.com/office/officeart/2009/3/layout/StepUpProcess"/>
    <dgm:cxn modelId="{2CABDA81-0D8D-48C2-AD2D-2D168535EFA0}" type="presParOf" srcId="{4DD54B13-36FE-4BFA-BC95-898614624469}" destId="{D82238F1-4C75-4729-B0FD-003F7F3F61D4}" srcOrd="0" destOrd="0" presId="urn:microsoft.com/office/officeart/2009/3/layout/StepUpProcess"/>
    <dgm:cxn modelId="{0BB6838B-6050-4D9C-AC28-433B5477E47D}" type="presParOf" srcId="{4DD54B13-36FE-4BFA-BC95-898614624469}" destId="{311F6055-A48A-4A1D-ACBD-1628709AF016}" srcOrd="1" destOrd="0" presId="urn:microsoft.com/office/officeart/2009/3/layout/StepUpProcess"/>
    <dgm:cxn modelId="{6FB603B5-848F-4AC9-AF14-A4282F4C57DC}" type="presParOf" srcId="{4DD54B13-36FE-4BFA-BC95-898614624469}" destId="{510FA493-BB71-4C3E-95FC-466A8B5923F5}" srcOrd="2" destOrd="0" presId="urn:microsoft.com/office/officeart/2009/3/layout/StepUpProcess"/>
    <dgm:cxn modelId="{6B56DD1B-9C22-45AB-98C4-22894CD014FE}" type="presParOf" srcId="{068B3791-E5B0-4FA6-9313-C4651EF85D00}" destId="{F2760B32-D4A3-4270-9B86-A075804C3295}" srcOrd="1" destOrd="0" presId="urn:microsoft.com/office/officeart/2009/3/layout/StepUpProcess"/>
    <dgm:cxn modelId="{FE4288EF-8008-4F72-9957-235BB254C111}" type="presParOf" srcId="{F2760B32-D4A3-4270-9B86-A075804C3295}" destId="{7C96F3F2-3063-4213-A6DB-39DF182F89B9}" srcOrd="0" destOrd="0" presId="urn:microsoft.com/office/officeart/2009/3/layout/StepUpProcess"/>
    <dgm:cxn modelId="{A5E05DF0-D7E9-4D85-B4B8-62605004007C}" type="presParOf" srcId="{068B3791-E5B0-4FA6-9313-C4651EF85D00}" destId="{BEFC9CF2-F352-43D8-A1CC-71511AD7A6AF}" srcOrd="2" destOrd="0" presId="urn:microsoft.com/office/officeart/2009/3/layout/StepUpProcess"/>
    <dgm:cxn modelId="{6E5149AD-2364-4E56-82C3-0F7E33C229E8}" type="presParOf" srcId="{BEFC9CF2-F352-43D8-A1CC-71511AD7A6AF}" destId="{B6447624-9A37-437E-8340-F1344D7D6D9D}" srcOrd="0" destOrd="0" presId="urn:microsoft.com/office/officeart/2009/3/layout/StepUpProcess"/>
    <dgm:cxn modelId="{9BBA0E9B-6150-4C74-BE57-060337941028}" type="presParOf" srcId="{BEFC9CF2-F352-43D8-A1CC-71511AD7A6AF}" destId="{4E011432-008B-4E7A-8B53-95D4C97D6492}" srcOrd="1" destOrd="0" presId="urn:microsoft.com/office/officeart/2009/3/layout/StepUpProcess"/>
    <dgm:cxn modelId="{53036243-40FB-4A0B-B7DE-CAFABACA083A}" type="presParOf" srcId="{BEFC9CF2-F352-43D8-A1CC-71511AD7A6AF}" destId="{22ED1ED3-6B48-4F7C-A16C-0B0B4E303BCF}" srcOrd="2" destOrd="0" presId="urn:microsoft.com/office/officeart/2009/3/layout/StepUpProcess"/>
    <dgm:cxn modelId="{2AE9588C-398E-44D4-A8F5-1561A00E859B}" type="presParOf" srcId="{068B3791-E5B0-4FA6-9313-C4651EF85D00}" destId="{4E5A5E91-DBA1-4C44-A001-3254AA7CC0EF}" srcOrd="3" destOrd="0" presId="urn:microsoft.com/office/officeart/2009/3/layout/StepUpProcess"/>
    <dgm:cxn modelId="{4BB13616-D6B5-4948-8E97-3897822A4649}" type="presParOf" srcId="{4E5A5E91-DBA1-4C44-A001-3254AA7CC0EF}" destId="{9C295C94-EC4E-4644-8550-FBA1F338D371}" srcOrd="0" destOrd="0" presId="urn:microsoft.com/office/officeart/2009/3/layout/StepUpProcess"/>
    <dgm:cxn modelId="{E9322985-01E5-4BBF-BEB2-CD385362521A}" type="presParOf" srcId="{068B3791-E5B0-4FA6-9313-C4651EF85D00}" destId="{D20B0A13-BC04-4130-A0F4-86B3D27C6441}" srcOrd="4" destOrd="0" presId="urn:microsoft.com/office/officeart/2009/3/layout/StepUpProcess"/>
    <dgm:cxn modelId="{8F6CDAB9-17B1-438B-AD9C-65513620C0FF}" type="presParOf" srcId="{D20B0A13-BC04-4130-A0F4-86B3D27C6441}" destId="{1F1781ED-029E-4E45-B13C-089B0E1002C3}" srcOrd="0" destOrd="0" presId="urn:microsoft.com/office/officeart/2009/3/layout/StepUpProcess"/>
    <dgm:cxn modelId="{E78DCBE8-EE6C-41C7-8B39-981E43515228}" type="presParOf" srcId="{D20B0A13-BC04-4130-A0F4-86B3D27C6441}" destId="{CA2CF42B-A7BA-4E44-B364-BE9F42D8E17A}" srcOrd="1" destOrd="0" presId="urn:microsoft.com/office/officeart/2009/3/layout/StepUpProcess"/>
    <dgm:cxn modelId="{F8843D14-5EC9-4F0C-B506-BC287F37A095}" type="presParOf" srcId="{D20B0A13-BC04-4130-A0F4-86B3D27C6441}" destId="{45F9A98D-7169-4864-A283-034A8645C713}" srcOrd="2" destOrd="0" presId="urn:microsoft.com/office/officeart/2009/3/layout/StepUpProcess"/>
    <dgm:cxn modelId="{E749EE87-4855-486E-89BB-1A5DED58F790}" type="presParOf" srcId="{068B3791-E5B0-4FA6-9313-C4651EF85D00}" destId="{64D36BA1-C843-4042-A39B-3E4AD4299B4F}" srcOrd="5" destOrd="0" presId="urn:microsoft.com/office/officeart/2009/3/layout/StepUpProcess"/>
    <dgm:cxn modelId="{8CDDCDB7-FB51-44FA-B464-6D3F945D69F3}" type="presParOf" srcId="{64D36BA1-C843-4042-A39B-3E4AD4299B4F}" destId="{7710869D-1B46-4D1E-9A21-B6DE4897F2DA}" srcOrd="0" destOrd="0" presId="urn:microsoft.com/office/officeart/2009/3/layout/StepUpProcess"/>
    <dgm:cxn modelId="{3B7530F9-3FB5-4056-9900-DCD60F1B268C}" type="presParOf" srcId="{068B3791-E5B0-4FA6-9313-C4651EF85D00}" destId="{B408052F-9B48-4C96-95B4-799E88FC6C24}" srcOrd="6" destOrd="0" presId="urn:microsoft.com/office/officeart/2009/3/layout/StepUpProcess"/>
    <dgm:cxn modelId="{C557003C-B6A1-4C43-AD82-85DFF802BC75}" type="presParOf" srcId="{B408052F-9B48-4C96-95B4-799E88FC6C24}" destId="{2EA45C92-DDAD-44E7-BBC1-F4D50D7AD314}" srcOrd="0" destOrd="0" presId="urn:microsoft.com/office/officeart/2009/3/layout/StepUpProcess"/>
    <dgm:cxn modelId="{E66D7C2A-6A7F-4BD6-B623-C071F40FFF2F}" type="presParOf" srcId="{B408052F-9B48-4C96-95B4-799E88FC6C24}" destId="{F2FB0243-7C43-4E8B-8B1D-67EC77AA3696}" srcOrd="1" destOrd="0" presId="urn:microsoft.com/office/officeart/2009/3/layout/StepUpProcess"/>
    <dgm:cxn modelId="{BCB051FF-CDAC-4052-B4F1-CACE6CDE515E}" type="presParOf" srcId="{B408052F-9B48-4C96-95B4-799E88FC6C24}" destId="{72FF3054-4ADB-4FED-959C-EE9A79A528EB}" srcOrd="2" destOrd="0" presId="urn:microsoft.com/office/officeart/2009/3/layout/StepUpProcess"/>
    <dgm:cxn modelId="{023DAD65-CB8A-4359-9284-B015AF9A8D05}" type="presParOf" srcId="{068B3791-E5B0-4FA6-9313-C4651EF85D00}" destId="{DDC6602A-FFD5-4303-828C-FF1BFF971F7B}" srcOrd="7" destOrd="0" presId="urn:microsoft.com/office/officeart/2009/3/layout/StepUpProcess"/>
    <dgm:cxn modelId="{315F18CC-577F-4F12-AFD5-D64EC8213480}" type="presParOf" srcId="{DDC6602A-FFD5-4303-828C-FF1BFF971F7B}" destId="{0FAE6317-71DD-43E5-BBF5-9B2D3B220CFE}" srcOrd="0" destOrd="0" presId="urn:microsoft.com/office/officeart/2009/3/layout/StepUpProcess"/>
    <dgm:cxn modelId="{C257A3C4-ACF0-45AF-9EA4-D7586853B045}" type="presParOf" srcId="{068B3791-E5B0-4FA6-9313-C4651EF85D00}" destId="{D62333B8-AEBB-4684-ACBF-8BAF8E8DF1AA}" srcOrd="8" destOrd="0" presId="urn:microsoft.com/office/officeart/2009/3/layout/StepUpProcess"/>
    <dgm:cxn modelId="{91263734-3B65-43ED-B953-08BD9978CA78}" type="presParOf" srcId="{D62333B8-AEBB-4684-ACBF-8BAF8E8DF1AA}" destId="{65B243D2-0317-44EA-8496-917DD8052842}" srcOrd="0" destOrd="0" presId="urn:microsoft.com/office/officeart/2009/3/layout/StepUpProcess"/>
    <dgm:cxn modelId="{1E0D4455-DF73-48D8-802E-FE9B6668599B}" type="presParOf" srcId="{D62333B8-AEBB-4684-ACBF-8BAF8E8DF1AA}" destId="{A4730295-AA1F-4290-91CB-421A974B3ACD}" srcOrd="1" destOrd="0" presId="urn:microsoft.com/office/officeart/2009/3/layout/StepUpProcess"/>
    <dgm:cxn modelId="{626784EA-700F-4BCF-AFAC-DE7C5EB582E6}" type="presParOf" srcId="{D62333B8-AEBB-4684-ACBF-8BAF8E8DF1AA}" destId="{F7E361D9-BF8E-405B-A39B-06CD18667DC3}" srcOrd="2" destOrd="0" presId="urn:microsoft.com/office/officeart/2009/3/layout/StepUpProcess"/>
    <dgm:cxn modelId="{032510A2-B6BE-4C23-B958-4E6F0F7C98AB}" type="presParOf" srcId="{068B3791-E5B0-4FA6-9313-C4651EF85D00}" destId="{729913A1-D3EC-4186-8791-03907BE2D0A2}" srcOrd="9" destOrd="0" presId="urn:microsoft.com/office/officeart/2009/3/layout/StepUpProcess"/>
    <dgm:cxn modelId="{2F4736F9-7EB5-4A35-AF0B-38E4F7FDBC25}" type="presParOf" srcId="{729913A1-D3EC-4186-8791-03907BE2D0A2}" destId="{DFE56540-038F-4434-AA6B-C80497EBAA65}" srcOrd="0" destOrd="0" presId="urn:microsoft.com/office/officeart/2009/3/layout/StepUpProcess"/>
    <dgm:cxn modelId="{DC9C6F49-59A9-400E-8986-BD4E0BCEF8D4}" type="presParOf" srcId="{068B3791-E5B0-4FA6-9313-C4651EF85D00}" destId="{58058F43-8792-42E1-B972-9852E7AF237A}" srcOrd="10" destOrd="0" presId="urn:microsoft.com/office/officeart/2009/3/layout/StepUpProcess"/>
    <dgm:cxn modelId="{64296B51-FA71-4F7A-9CBE-6169C1CF6F2A}" type="presParOf" srcId="{58058F43-8792-42E1-B972-9852E7AF237A}" destId="{320FA32E-04CB-4BBC-A788-E3189D7E48E5}" srcOrd="0" destOrd="0" presId="urn:microsoft.com/office/officeart/2009/3/layout/StepUpProcess"/>
    <dgm:cxn modelId="{FBDD71F5-39E4-4885-9CA4-437D2ECAD584}" type="presParOf" srcId="{58058F43-8792-42E1-B972-9852E7AF237A}" destId="{DE9CC778-67F6-4C9B-A9EC-DA9E33083B29}" srcOrd="1" destOrd="0" presId="urn:microsoft.com/office/officeart/2009/3/layout/StepUpProcess"/>
    <dgm:cxn modelId="{D9018DBB-0D08-4912-9B0B-AF5BC016077C}" type="presParOf" srcId="{58058F43-8792-42E1-B972-9852E7AF237A}" destId="{F1DD65F2-D6E6-40B5-A77D-61CA76D0AE49}" srcOrd="2" destOrd="0" presId="urn:microsoft.com/office/officeart/2009/3/layout/StepUpProcess"/>
    <dgm:cxn modelId="{B5EDF70A-2B52-4D05-A455-B023E843DACA}" type="presParOf" srcId="{068B3791-E5B0-4FA6-9313-C4651EF85D00}" destId="{8174D49B-056B-4429-B1E3-AC7618C25425}" srcOrd="11" destOrd="0" presId="urn:microsoft.com/office/officeart/2009/3/layout/StepUpProcess"/>
    <dgm:cxn modelId="{01AB6061-B1BB-49C3-9E28-557B6E15F87C}" type="presParOf" srcId="{8174D49B-056B-4429-B1E3-AC7618C25425}" destId="{5E911787-2BAD-46C1-ACD3-D7DCF3988479}" srcOrd="0" destOrd="0" presId="urn:microsoft.com/office/officeart/2009/3/layout/StepUpProcess"/>
    <dgm:cxn modelId="{E01ED7EE-E444-41BE-9506-F93C0A87E910}" type="presParOf" srcId="{068B3791-E5B0-4FA6-9313-C4651EF85D00}" destId="{B6DF9B98-611E-4A71-A88C-EF5E7FB19FF6}" srcOrd="12" destOrd="0" presId="urn:microsoft.com/office/officeart/2009/3/layout/StepUpProcess"/>
    <dgm:cxn modelId="{D3E3D9AD-5491-4387-89F2-7BE37277865D}" type="presParOf" srcId="{B6DF9B98-611E-4A71-A88C-EF5E7FB19FF6}" destId="{87C6C073-2083-4ACB-B0B9-FA99FFB9EB6A}" srcOrd="0" destOrd="0" presId="urn:microsoft.com/office/officeart/2009/3/layout/StepUpProcess"/>
    <dgm:cxn modelId="{824B6687-537F-48F0-B628-A55573BD5791}" type="presParOf" srcId="{B6DF9B98-611E-4A71-A88C-EF5E7FB19FF6}" destId="{7E976CC5-170B-422D-9A0F-BCE00E91DE11}" srcOrd="1" destOrd="0" presId="urn:microsoft.com/office/officeart/2009/3/layout/StepUpProcess"/>
    <dgm:cxn modelId="{E0373ED9-433D-44D0-ADA6-FEA476B7457A}" type="presParOf" srcId="{B6DF9B98-611E-4A71-A88C-EF5E7FB19FF6}" destId="{2B8ED10C-2A69-4154-951B-6CF0B13B645A}" srcOrd="2" destOrd="0" presId="urn:microsoft.com/office/officeart/2009/3/layout/StepUpProcess"/>
    <dgm:cxn modelId="{B536A3D3-8555-44BD-9F37-2D42F883F9B6}" type="presParOf" srcId="{068B3791-E5B0-4FA6-9313-C4651EF85D00}" destId="{1D1FA650-355E-4688-8BB2-72799264F031}" srcOrd="13" destOrd="0" presId="urn:microsoft.com/office/officeart/2009/3/layout/StepUpProcess"/>
    <dgm:cxn modelId="{C6B41E4C-2411-42EE-8E18-498312B59FCD}" type="presParOf" srcId="{1D1FA650-355E-4688-8BB2-72799264F031}" destId="{88AF20E2-7C10-4D48-BF1A-F8A029753250}" srcOrd="0" destOrd="0" presId="urn:microsoft.com/office/officeart/2009/3/layout/StepUpProcess"/>
    <dgm:cxn modelId="{6597CDB2-C02E-4545-89FD-D6491F772471}" type="presParOf" srcId="{068B3791-E5B0-4FA6-9313-C4651EF85D00}" destId="{676936C9-B54D-484C-8DF0-7BBB58C73989}" srcOrd="14" destOrd="0" presId="urn:microsoft.com/office/officeart/2009/3/layout/StepUpProcess"/>
    <dgm:cxn modelId="{0EFA860E-3E03-480A-B5AD-95946E48DA42}" type="presParOf" srcId="{676936C9-B54D-484C-8DF0-7BBB58C73989}" destId="{44937071-D5F9-42AB-8256-467B18700FF5}" srcOrd="0" destOrd="0" presId="urn:microsoft.com/office/officeart/2009/3/layout/StepUpProcess"/>
    <dgm:cxn modelId="{D1608A27-87DC-47C9-9173-B4A2C5E53223}" type="presParOf" srcId="{676936C9-B54D-484C-8DF0-7BBB58C73989}" destId="{337D7592-4112-42C5-8635-EA17C3CD186F}" srcOrd="1" destOrd="0" presId="urn:microsoft.com/office/officeart/2009/3/layout/StepUpProcess"/>
    <dgm:cxn modelId="{35C25567-C698-40C1-A4CC-359C2DE58BDF}" type="presParOf" srcId="{676936C9-B54D-484C-8DF0-7BBB58C73989}" destId="{C7E566FA-5DE8-4273-A2FA-0F62E99AD6BF}" srcOrd="2" destOrd="0" presId="urn:microsoft.com/office/officeart/2009/3/layout/StepUpProcess"/>
    <dgm:cxn modelId="{4236D7E3-FC3B-4590-AC7F-A7292C1F0A38}" type="presParOf" srcId="{068B3791-E5B0-4FA6-9313-C4651EF85D00}" destId="{0EDF3714-3354-4F87-8ECF-169DA34D9F35}" srcOrd="15" destOrd="0" presId="urn:microsoft.com/office/officeart/2009/3/layout/StepUpProcess"/>
    <dgm:cxn modelId="{B6FE6324-910F-4E3A-A652-596E4FEC68CE}" type="presParOf" srcId="{0EDF3714-3354-4F87-8ECF-169DA34D9F35}" destId="{A65F8837-10C3-4FDB-8EBD-2C4F5DA15491}" srcOrd="0" destOrd="0" presId="urn:microsoft.com/office/officeart/2009/3/layout/StepUpProcess"/>
    <dgm:cxn modelId="{573E9598-0617-4B1D-BF40-5120EC366CD6}" type="presParOf" srcId="{068B3791-E5B0-4FA6-9313-C4651EF85D00}" destId="{3DB5DFDD-0F10-48CC-9C5C-A78DE550133A}" srcOrd="16" destOrd="0" presId="urn:microsoft.com/office/officeart/2009/3/layout/StepUpProcess"/>
    <dgm:cxn modelId="{26BA9818-65C6-48D4-BB4C-8BFC6F91DC83}" type="presParOf" srcId="{3DB5DFDD-0F10-48CC-9C5C-A78DE550133A}" destId="{B4FF769F-4568-47C7-A5B5-52312B6861F8}" srcOrd="0" destOrd="0" presId="urn:microsoft.com/office/officeart/2009/3/layout/StepUpProcess"/>
    <dgm:cxn modelId="{A060A717-D611-43EF-B118-4CF4FB0E8C4C}" type="presParOf" srcId="{3DB5DFDD-0F10-48CC-9C5C-A78DE550133A}" destId="{567FE933-D2DB-4C42-A78C-43938804F57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238F1-4C75-4729-B0FD-003F7F3F61D4}">
      <dsp:nvSpPr>
        <dsp:cNvPr id="0" name=""/>
        <dsp:cNvSpPr/>
      </dsp:nvSpPr>
      <dsp:spPr>
        <a:xfrm rot="5400000">
          <a:off x="180384" y="2313262"/>
          <a:ext cx="531455" cy="88433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1F6055-A48A-4A1D-ACBD-1628709AF016}">
      <dsp:nvSpPr>
        <dsp:cNvPr id="0" name=""/>
        <dsp:cNvSpPr/>
      </dsp:nvSpPr>
      <dsp:spPr>
        <a:xfrm>
          <a:off x="91671" y="2577486"/>
          <a:ext cx="798378" cy="699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 Consulta Prévia CESTESB</a:t>
          </a:r>
        </a:p>
      </dsp:txBody>
      <dsp:txXfrm>
        <a:off x="91671" y="2577486"/>
        <a:ext cx="798378" cy="699825"/>
      </dsp:txXfrm>
    </dsp:sp>
    <dsp:sp modelId="{510FA493-BB71-4C3E-95FC-466A8B5923F5}">
      <dsp:nvSpPr>
        <dsp:cNvPr id="0" name=""/>
        <dsp:cNvSpPr/>
      </dsp:nvSpPr>
      <dsp:spPr>
        <a:xfrm>
          <a:off x="739412" y="2248156"/>
          <a:ext cx="150637" cy="15063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47624-9A37-437E-8340-F1344D7D6D9D}">
      <dsp:nvSpPr>
        <dsp:cNvPr id="0" name=""/>
        <dsp:cNvSpPr/>
      </dsp:nvSpPr>
      <dsp:spPr>
        <a:xfrm rot="5400000">
          <a:off x="1157756" y="2071410"/>
          <a:ext cx="531455" cy="88433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011432-008B-4E7A-8B53-95D4C97D6492}">
      <dsp:nvSpPr>
        <dsp:cNvPr id="0" name=""/>
        <dsp:cNvSpPr/>
      </dsp:nvSpPr>
      <dsp:spPr>
        <a:xfrm>
          <a:off x="1064256" y="2335635"/>
          <a:ext cx="807951" cy="699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Pedido de DVI - DAEE</a:t>
          </a:r>
        </a:p>
      </dsp:txBody>
      <dsp:txXfrm>
        <a:off x="1064256" y="2335635"/>
        <a:ext cx="807951" cy="699825"/>
      </dsp:txXfrm>
    </dsp:sp>
    <dsp:sp modelId="{22ED1ED3-6B48-4F7C-A16C-0B0B4E303BCF}">
      <dsp:nvSpPr>
        <dsp:cNvPr id="0" name=""/>
        <dsp:cNvSpPr/>
      </dsp:nvSpPr>
      <dsp:spPr>
        <a:xfrm>
          <a:off x="1716784" y="2006305"/>
          <a:ext cx="150637" cy="15063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781ED-029E-4E45-B13C-089B0E1002C3}">
      <dsp:nvSpPr>
        <dsp:cNvPr id="0" name=""/>
        <dsp:cNvSpPr/>
      </dsp:nvSpPr>
      <dsp:spPr>
        <a:xfrm rot="5400000">
          <a:off x="2135127" y="1829559"/>
          <a:ext cx="531455" cy="88433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CF42B-A7BA-4E44-B364-BE9F42D8E17A}">
      <dsp:nvSpPr>
        <dsp:cNvPr id="0" name=""/>
        <dsp:cNvSpPr/>
      </dsp:nvSpPr>
      <dsp:spPr>
        <a:xfrm>
          <a:off x="2046414" y="2093783"/>
          <a:ext cx="798378" cy="699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Emissão Parecer CETESB</a:t>
          </a:r>
        </a:p>
      </dsp:txBody>
      <dsp:txXfrm>
        <a:off x="2046414" y="2093783"/>
        <a:ext cx="798378" cy="699825"/>
      </dsp:txXfrm>
    </dsp:sp>
    <dsp:sp modelId="{45F9A98D-7169-4864-A283-034A8645C713}">
      <dsp:nvSpPr>
        <dsp:cNvPr id="0" name=""/>
        <dsp:cNvSpPr/>
      </dsp:nvSpPr>
      <dsp:spPr>
        <a:xfrm>
          <a:off x="2694155" y="1764453"/>
          <a:ext cx="150637" cy="15063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A45C92-DDAD-44E7-BBC1-F4D50D7AD314}">
      <dsp:nvSpPr>
        <dsp:cNvPr id="0" name=""/>
        <dsp:cNvSpPr/>
      </dsp:nvSpPr>
      <dsp:spPr>
        <a:xfrm rot="5400000">
          <a:off x="3163049" y="1587707"/>
          <a:ext cx="531455" cy="88433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FB0243-7C43-4E8B-8B1D-67EC77AA3696}">
      <dsp:nvSpPr>
        <dsp:cNvPr id="0" name=""/>
        <dsp:cNvSpPr/>
      </dsp:nvSpPr>
      <dsp:spPr>
        <a:xfrm>
          <a:off x="3067083" y="1944225"/>
          <a:ext cx="1074928" cy="699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rgbClr val="00B050"/>
              </a:solidFill>
            </a:rPr>
            <a:t>Manifestação do Comitê de Bacias</a:t>
          </a:r>
        </a:p>
      </dsp:txBody>
      <dsp:txXfrm>
        <a:off x="3067083" y="1944225"/>
        <a:ext cx="1074928" cy="699825"/>
      </dsp:txXfrm>
    </dsp:sp>
    <dsp:sp modelId="{72FF3054-4ADB-4FED-959C-EE9A79A528EB}">
      <dsp:nvSpPr>
        <dsp:cNvPr id="0" name=""/>
        <dsp:cNvSpPr/>
      </dsp:nvSpPr>
      <dsp:spPr>
        <a:xfrm>
          <a:off x="3722077" y="1522602"/>
          <a:ext cx="150637" cy="15063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B243D2-0317-44EA-8496-917DD8052842}">
      <dsp:nvSpPr>
        <dsp:cNvPr id="0" name=""/>
        <dsp:cNvSpPr/>
      </dsp:nvSpPr>
      <dsp:spPr>
        <a:xfrm rot="5400000">
          <a:off x="4099156" y="1345856"/>
          <a:ext cx="531455" cy="88433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730295-AA1F-4290-91CB-421A974B3ACD}">
      <dsp:nvSpPr>
        <dsp:cNvPr id="0" name=""/>
        <dsp:cNvSpPr/>
      </dsp:nvSpPr>
      <dsp:spPr>
        <a:xfrm>
          <a:off x="4104452" y="1639501"/>
          <a:ext cx="992400" cy="699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Inclusão da manifestação do comitê no processo em curso de solicitação de outorga</a:t>
          </a:r>
        </a:p>
      </dsp:txBody>
      <dsp:txXfrm>
        <a:off x="4104452" y="1639501"/>
        <a:ext cx="992400" cy="699825"/>
      </dsp:txXfrm>
    </dsp:sp>
    <dsp:sp modelId="{F7E361D9-BF8E-405B-A39B-06CD18667DC3}">
      <dsp:nvSpPr>
        <dsp:cNvPr id="0" name=""/>
        <dsp:cNvSpPr/>
      </dsp:nvSpPr>
      <dsp:spPr>
        <a:xfrm>
          <a:off x="4658184" y="1280750"/>
          <a:ext cx="150637" cy="15063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FA32E-04CB-4BBC-A788-E3189D7E48E5}">
      <dsp:nvSpPr>
        <dsp:cNvPr id="0" name=""/>
        <dsp:cNvSpPr/>
      </dsp:nvSpPr>
      <dsp:spPr>
        <a:xfrm rot="5400000">
          <a:off x="5067241" y="1104004"/>
          <a:ext cx="531455" cy="88433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9CC778-67F6-4C9B-A9EC-DA9E33083B29}">
      <dsp:nvSpPr>
        <dsp:cNvPr id="0" name=""/>
        <dsp:cNvSpPr/>
      </dsp:nvSpPr>
      <dsp:spPr>
        <a:xfrm>
          <a:off x="5040562" y="1394255"/>
          <a:ext cx="909864" cy="699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Elaboração do RAP e pedido de LP</a:t>
          </a:r>
        </a:p>
      </dsp:txBody>
      <dsp:txXfrm>
        <a:off x="5040562" y="1394255"/>
        <a:ext cx="909864" cy="699825"/>
      </dsp:txXfrm>
    </dsp:sp>
    <dsp:sp modelId="{F1DD65F2-D6E6-40B5-A77D-61CA76D0AE49}">
      <dsp:nvSpPr>
        <dsp:cNvPr id="0" name=""/>
        <dsp:cNvSpPr/>
      </dsp:nvSpPr>
      <dsp:spPr>
        <a:xfrm>
          <a:off x="5626269" y="1038899"/>
          <a:ext cx="150637" cy="15063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6C073-2083-4ACB-B0B9-FA99FFB9EB6A}">
      <dsp:nvSpPr>
        <dsp:cNvPr id="0" name=""/>
        <dsp:cNvSpPr/>
      </dsp:nvSpPr>
      <dsp:spPr>
        <a:xfrm rot="5400000">
          <a:off x="6044612" y="862153"/>
          <a:ext cx="531455" cy="88433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76CC5-170B-422D-9A0F-BCE00E91DE11}">
      <dsp:nvSpPr>
        <dsp:cNvPr id="0" name=""/>
        <dsp:cNvSpPr/>
      </dsp:nvSpPr>
      <dsp:spPr>
        <a:xfrm>
          <a:off x="5955899" y="1126377"/>
          <a:ext cx="798378" cy="699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Obtenção das licenças e outorgas</a:t>
          </a:r>
        </a:p>
      </dsp:txBody>
      <dsp:txXfrm>
        <a:off x="5955899" y="1126377"/>
        <a:ext cx="798378" cy="699825"/>
      </dsp:txXfrm>
    </dsp:sp>
    <dsp:sp modelId="{2B8ED10C-2A69-4154-951B-6CF0B13B645A}">
      <dsp:nvSpPr>
        <dsp:cNvPr id="0" name=""/>
        <dsp:cNvSpPr/>
      </dsp:nvSpPr>
      <dsp:spPr>
        <a:xfrm>
          <a:off x="6603640" y="797048"/>
          <a:ext cx="150637" cy="15063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937071-D5F9-42AB-8256-467B18700FF5}">
      <dsp:nvSpPr>
        <dsp:cNvPr id="0" name=""/>
        <dsp:cNvSpPr/>
      </dsp:nvSpPr>
      <dsp:spPr>
        <a:xfrm rot="5400000">
          <a:off x="7021983" y="620301"/>
          <a:ext cx="531455" cy="88433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D7592-4112-42C5-8635-EA17C3CD186F}">
      <dsp:nvSpPr>
        <dsp:cNvPr id="0" name=""/>
        <dsp:cNvSpPr/>
      </dsp:nvSpPr>
      <dsp:spPr>
        <a:xfrm>
          <a:off x="6933270" y="884526"/>
          <a:ext cx="798378" cy="699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Obras de Reativação da Usina</a:t>
          </a:r>
        </a:p>
      </dsp:txBody>
      <dsp:txXfrm>
        <a:off x="6933270" y="884526"/>
        <a:ext cx="798378" cy="699825"/>
      </dsp:txXfrm>
    </dsp:sp>
    <dsp:sp modelId="{C7E566FA-5DE8-4273-A2FA-0F62E99AD6BF}">
      <dsp:nvSpPr>
        <dsp:cNvPr id="0" name=""/>
        <dsp:cNvSpPr/>
      </dsp:nvSpPr>
      <dsp:spPr>
        <a:xfrm>
          <a:off x="7581011" y="555196"/>
          <a:ext cx="150637" cy="15063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FF769F-4568-47C7-A5B5-52312B6861F8}">
      <dsp:nvSpPr>
        <dsp:cNvPr id="0" name=""/>
        <dsp:cNvSpPr/>
      </dsp:nvSpPr>
      <dsp:spPr>
        <a:xfrm rot="5400000">
          <a:off x="7999355" y="378450"/>
          <a:ext cx="531455" cy="88433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7FE933-D2DB-4C42-A78C-43938804F57A}">
      <dsp:nvSpPr>
        <dsp:cNvPr id="0" name=""/>
        <dsp:cNvSpPr/>
      </dsp:nvSpPr>
      <dsp:spPr>
        <a:xfrm>
          <a:off x="7910641" y="642674"/>
          <a:ext cx="798378" cy="699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Operação</a:t>
          </a:r>
        </a:p>
      </dsp:txBody>
      <dsp:txXfrm>
        <a:off x="7910641" y="642674"/>
        <a:ext cx="798378" cy="699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A3307-2FF6-495C-BBC7-A60EBC520C8A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8BDA9-C625-48B9-B21B-07A3847398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998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0C3-B669-4976-94B3-60E0A90B7D5A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718E-060E-47FF-86E9-D31B358FE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95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0C3-B669-4976-94B3-60E0A90B7D5A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718E-060E-47FF-86E9-D31B358FE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40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05980"/>
            <a:ext cx="222885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1" y="205980"/>
            <a:ext cx="653415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0C3-B669-4976-94B3-60E0A90B7D5A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718E-060E-47FF-86E9-D31B358FE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16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0C3-B669-4976-94B3-60E0A90B7D5A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718E-060E-47FF-86E9-D31B358FE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781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96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688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58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48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37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273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170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0C3-B669-4976-94B3-60E0A90B7D5A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718E-060E-47FF-86E9-D31B358FE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4660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200151"/>
            <a:ext cx="43815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29200" y="1200151"/>
            <a:ext cx="43815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0C3-B669-4976-94B3-60E0A90B7D5A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718E-060E-47FF-86E9-D31B358FE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79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0C3-B669-4976-94B3-60E0A90B7D5A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718E-060E-47FF-86E9-D31B358FE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6490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0C3-B669-4976-94B3-60E0A90B7D5A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718E-060E-47FF-86E9-D31B358FE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878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0C3-B669-4976-94B3-60E0A90B7D5A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718E-060E-47FF-86E9-D31B358FE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5108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0C3-B669-4976-94B3-60E0A90B7D5A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718E-060E-47FF-86E9-D31B358FE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63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700"/>
            </a:lvl1pPr>
            <a:lvl2pPr marL="389626" indent="0">
              <a:buNone/>
              <a:defRPr sz="2400"/>
            </a:lvl2pPr>
            <a:lvl3pPr marL="779252" indent="0">
              <a:buNone/>
              <a:defRPr sz="2000"/>
            </a:lvl3pPr>
            <a:lvl4pPr marL="1168878" indent="0">
              <a:buNone/>
              <a:defRPr sz="1700"/>
            </a:lvl4pPr>
            <a:lvl5pPr marL="1558503" indent="0">
              <a:buNone/>
              <a:defRPr sz="1700"/>
            </a:lvl5pPr>
            <a:lvl6pPr marL="1948129" indent="0">
              <a:buNone/>
              <a:defRPr sz="1700"/>
            </a:lvl6pPr>
            <a:lvl7pPr marL="2337755" indent="0">
              <a:buNone/>
              <a:defRPr sz="1700"/>
            </a:lvl7pPr>
            <a:lvl8pPr marL="2727381" indent="0">
              <a:buNone/>
              <a:defRPr sz="1700"/>
            </a:lvl8pPr>
            <a:lvl9pPr marL="3117007" indent="0">
              <a:buNone/>
              <a:defRPr sz="17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90C3-B669-4976-94B3-60E0A90B7D5A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9718E-060E-47FF-86E9-D31B358FE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0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7925" tIns="38963" rIns="77925" bIns="38963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190C3-B669-4976-94B3-60E0A90B7D5A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9718E-060E-47FF-86E9-D31B358FE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676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7925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77925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77925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779252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779252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551794" y="-1524322"/>
            <a:ext cx="8345212" cy="8496944"/>
          </a:xfrm>
          <a:prstGeom prst="ellipse">
            <a:avLst/>
          </a:prstGeom>
          <a:solidFill>
            <a:srgbClr val="FFFFFF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</a:p>
        </p:txBody>
      </p:sp>
      <p:sp>
        <p:nvSpPr>
          <p:cNvPr id="2" name="Elipse 1"/>
          <p:cNvSpPr/>
          <p:nvPr/>
        </p:nvSpPr>
        <p:spPr>
          <a:xfrm>
            <a:off x="399394" y="-1676722"/>
            <a:ext cx="8345212" cy="8496944"/>
          </a:xfrm>
          <a:prstGeom prst="ellipse">
            <a:avLst/>
          </a:prstGeom>
          <a:solidFill>
            <a:srgbClr val="FFFFFF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</a:p>
        </p:txBody>
      </p:sp>
      <p:sp>
        <p:nvSpPr>
          <p:cNvPr id="5" name="Elipse 4"/>
          <p:cNvSpPr/>
          <p:nvPr/>
        </p:nvSpPr>
        <p:spPr>
          <a:xfrm>
            <a:off x="827584" y="-1240745"/>
            <a:ext cx="7488832" cy="76249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467544" y="-1748730"/>
            <a:ext cx="8345212" cy="8496944"/>
          </a:xfrm>
          <a:prstGeom prst="ellipse">
            <a:avLst/>
          </a:prstGeom>
          <a:noFill/>
          <a:ln w="9525">
            <a:solidFill>
              <a:srgbClr val="FFFFFF">
                <a:alpha val="3882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766" y="1496714"/>
            <a:ext cx="1269670" cy="111364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62" y="2511850"/>
            <a:ext cx="3327277" cy="707972"/>
          </a:xfrm>
          <a:prstGeom prst="rect">
            <a:avLst/>
          </a:prstGeom>
        </p:spPr>
      </p:pic>
      <p:sp>
        <p:nvSpPr>
          <p:cNvPr id="21" name="Elipse 20"/>
          <p:cNvSpPr/>
          <p:nvPr/>
        </p:nvSpPr>
        <p:spPr>
          <a:xfrm>
            <a:off x="1115616" y="-1154865"/>
            <a:ext cx="6984776" cy="7036764"/>
          </a:xfrm>
          <a:prstGeom prst="ellipse">
            <a:avLst/>
          </a:prstGeom>
          <a:noFill/>
          <a:ln w="9525">
            <a:solidFill>
              <a:srgbClr val="C60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</a:p>
        </p:txBody>
      </p:sp>
      <p:sp>
        <p:nvSpPr>
          <p:cNvPr id="24" name="Elipse 23"/>
          <p:cNvSpPr/>
          <p:nvPr/>
        </p:nvSpPr>
        <p:spPr>
          <a:xfrm rot="19219055">
            <a:off x="1189811" y="1538417"/>
            <a:ext cx="3391041" cy="553828"/>
          </a:xfrm>
          <a:prstGeom prst="ellipse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09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27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925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decel="27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9250" fill="hold"/>
                                        <p:tgtEl>
                                          <p:spTgt spid="6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decel="27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9250" fill="hold"/>
                                        <p:tgtEl>
                                          <p:spTgt spid="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decel="27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925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33333E-6 2.59259E-6 L 0.36511 0.41944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20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 animBg="1"/>
      <p:bldP spid="2" grpId="1" animBg="1"/>
      <p:bldP spid="5" grpId="0" animBg="1"/>
      <p:bldP spid="7" grpId="0" animBg="1"/>
      <p:bldP spid="7" grpId="1" animBg="1"/>
      <p:bldP spid="21" grpId="0" animBg="1"/>
      <p:bldP spid="21" grpId="1" animBg="1"/>
      <p:bldP spid="24" grpId="0" animBg="1"/>
      <p:bldP spid="2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97809"/>
            <a:ext cx="6768752" cy="689765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/>
              <a:t>CGH </a:t>
            </a:r>
            <a:r>
              <a:rPr lang="pt-BR" sz="3000" b="1" dirty="0" err="1"/>
              <a:t>Rafard</a:t>
            </a:r>
            <a:r>
              <a:rPr lang="pt-BR" sz="3000" b="1" dirty="0"/>
              <a:t> I – Antiga Santa Leopoldina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4237711"/>
            <a:ext cx="1656184" cy="9057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59582"/>
            <a:ext cx="4608512" cy="345138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791947" y="4510962"/>
            <a:ext cx="42381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Figura 5: Imagem da Casa de Força existente.</a:t>
            </a:r>
          </a:p>
        </p:txBody>
      </p:sp>
    </p:spTree>
    <p:extLst>
      <p:ext uri="{BB962C8B-B14F-4D97-AF65-F5344CB8AC3E}">
        <p14:creationId xmlns:p14="http://schemas.microsoft.com/office/powerpoint/2010/main" val="69180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-1.89873E-6 L 3.61111E-6 -1.8987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97809"/>
            <a:ext cx="6768752" cy="689765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/>
              <a:t>CGH </a:t>
            </a:r>
            <a:r>
              <a:rPr lang="pt-BR" sz="3000" b="1" dirty="0" err="1"/>
              <a:t>Rafard</a:t>
            </a:r>
            <a:r>
              <a:rPr lang="pt-BR" sz="3000" b="1" dirty="0"/>
              <a:t> I – Antiga Santa Leopoldina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5556" y="1239602"/>
            <a:ext cx="8316924" cy="27460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2000" dirty="0"/>
          </a:p>
          <a:p>
            <a:pPr marL="0" indent="0" algn="just">
              <a:buNone/>
            </a:pPr>
            <a:endParaRPr lang="pt-BR" sz="20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140072"/>
            <a:ext cx="1656184" cy="90578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9512" y="1011440"/>
            <a:ext cx="56886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Rio Capivari</a:t>
            </a:r>
          </a:p>
          <a:p>
            <a:pPr marL="285750" indent="-285750">
              <a:buFontTx/>
              <a:buChar char="-"/>
            </a:pPr>
            <a:r>
              <a:rPr lang="pt-BR" dirty="0"/>
              <a:t>Bacia do Piracicaba/ </a:t>
            </a:r>
            <a:r>
              <a:rPr lang="pt-BR" dirty="0" err="1"/>
              <a:t>Caívari</a:t>
            </a:r>
            <a:r>
              <a:rPr lang="pt-BR" dirty="0"/>
              <a:t>/ Jundiaí – UGRHI 05</a:t>
            </a:r>
          </a:p>
          <a:p>
            <a:pPr marL="285750" indent="-285750">
              <a:buFontTx/>
              <a:buChar char="-"/>
            </a:pPr>
            <a:r>
              <a:rPr lang="pt-BR" dirty="0"/>
              <a:t>Municípios de </a:t>
            </a:r>
            <a:r>
              <a:rPr lang="pt-BR" dirty="0" err="1"/>
              <a:t>Rafard</a:t>
            </a:r>
            <a:r>
              <a:rPr lang="pt-BR" dirty="0"/>
              <a:t> e Capivari/SP</a:t>
            </a:r>
          </a:p>
          <a:p>
            <a:pPr marL="285750" indent="-285750">
              <a:buFontTx/>
              <a:buChar char="-"/>
            </a:pPr>
            <a:r>
              <a:rPr lang="pt-BR" dirty="0"/>
              <a:t>Latitude 23° 0'1.14"S / Longitude 47°32'21.58"O;</a:t>
            </a:r>
          </a:p>
          <a:p>
            <a:pPr marL="285750" indent="-285750">
              <a:buFontTx/>
              <a:buChar char="-"/>
            </a:pPr>
            <a:r>
              <a:rPr lang="pt-BR" dirty="0"/>
              <a:t>Área de drenagem: 1.162,74 km²;</a:t>
            </a:r>
          </a:p>
          <a:p>
            <a:pPr marL="285750" indent="-285750">
              <a:buFontTx/>
              <a:buChar char="-"/>
            </a:pPr>
            <a:r>
              <a:rPr lang="pt-BR" dirty="0"/>
              <a:t>Precipitação anual média: 1.191,10mm;</a:t>
            </a:r>
          </a:p>
          <a:p>
            <a:pPr marL="285750" indent="-285750">
              <a:buFontTx/>
              <a:buChar char="-"/>
            </a:pPr>
            <a:r>
              <a:rPr lang="pt-BR" dirty="0"/>
              <a:t>Vazão média de longo termo: 13,30m³/s;</a:t>
            </a:r>
          </a:p>
          <a:p>
            <a:pPr marL="285750" indent="-285750">
              <a:buFontTx/>
              <a:buChar char="-"/>
            </a:pPr>
            <a:r>
              <a:rPr lang="pt-BR" dirty="0"/>
              <a:t>Vazão mínima (Q7,10): 5,93m³/s;</a:t>
            </a:r>
          </a:p>
          <a:p>
            <a:pPr marL="285750" indent="-285750">
              <a:buFontTx/>
              <a:buChar char="-"/>
            </a:pPr>
            <a:r>
              <a:rPr lang="pt-BR" dirty="0"/>
              <a:t>Vazão de cheia de projeto: 109,88m³/s para TR de 1.000 anos;</a:t>
            </a:r>
          </a:p>
          <a:p>
            <a:pPr marL="285750" indent="-285750">
              <a:buFontTx/>
              <a:buChar char="-"/>
            </a:pPr>
            <a:r>
              <a:rPr lang="pt-BR" dirty="0"/>
              <a:t>Vazão máxima turbinável: 16,40m³/s;</a:t>
            </a:r>
          </a:p>
          <a:p>
            <a:pPr marL="285750" indent="-285750">
              <a:buFontTx/>
              <a:buChar char="-"/>
            </a:pPr>
            <a:r>
              <a:rPr lang="pt-BR" dirty="0"/>
              <a:t>Vazão mínima turbinável: 3,28 m³/s;</a:t>
            </a:r>
          </a:p>
          <a:p>
            <a:pPr marL="285750" indent="-285750">
              <a:buFontTx/>
              <a:buChar char="-"/>
            </a:pPr>
            <a:r>
              <a:rPr lang="pt-BR" dirty="0"/>
              <a:t>N.A. máximo normal = 497,66m</a:t>
            </a:r>
          </a:p>
          <a:p>
            <a:pPr marL="285750" indent="-285750">
              <a:buFontTx/>
              <a:buChar char="-"/>
            </a:pPr>
            <a:r>
              <a:rPr lang="pt-BR" dirty="0"/>
              <a:t>N.A. mínimo operacional = 494,66m</a:t>
            </a:r>
          </a:p>
          <a:p>
            <a:pPr marL="285750" indent="-285750">
              <a:buFontTx/>
              <a:buChar char="-"/>
            </a:pPr>
            <a:r>
              <a:rPr lang="pt-BR" dirty="0"/>
              <a:t>N.A. máximo maximorum = 498,47m</a:t>
            </a:r>
          </a:p>
          <a:p>
            <a:pPr marL="285750" indent="-285750">
              <a:buFontTx/>
              <a:buChar char="-"/>
            </a:pPr>
            <a:r>
              <a:rPr lang="pt-BR" dirty="0"/>
              <a:t>Turbinas: Tipo Kaplan S, quantidade: 01;</a:t>
            </a:r>
          </a:p>
          <a:p>
            <a:pPr marL="285750" indent="-285750">
              <a:buFontTx/>
              <a:buChar char="-"/>
            </a:pPr>
            <a:r>
              <a:rPr lang="pt-BR" dirty="0"/>
              <a:t>Potência nominal da turbina: 1.000,00 kW;</a:t>
            </a:r>
          </a:p>
          <a:p>
            <a:pPr marL="285750" indent="-285750">
              <a:buFontTx/>
              <a:buChar char="-"/>
            </a:pPr>
            <a:r>
              <a:rPr lang="pt-BR" dirty="0"/>
              <a:t>Altura de queda bruta: 7,15m e Altura de queda líquida: 7,04m;</a:t>
            </a:r>
          </a:p>
          <a:p>
            <a:pPr marL="285750" indent="-285750">
              <a:buFontTx/>
              <a:buChar char="-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5076056" y="929451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Área reservatório: 0,13 hectares</a:t>
            </a:r>
          </a:p>
          <a:p>
            <a:pPr marL="285750" indent="-285750">
              <a:buFontTx/>
              <a:buChar char="-"/>
            </a:pPr>
            <a:r>
              <a:rPr lang="pt-BR" dirty="0"/>
              <a:t>Trecho Curto Circuitado: 385 m</a:t>
            </a:r>
          </a:p>
          <a:p>
            <a:pPr marL="285750" indent="-285750">
              <a:buFontTx/>
              <a:buChar char="-"/>
            </a:pPr>
            <a:r>
              <a:rPr lang="pt-BR" dirty="0"/>
              <a:t>Vazão remanescente: 50% da Q7,10 + usos consultivos.</a:t>
            </a:r>
          </a:p>
        </p:txBody>
      </p:sp>
    </p:spTree>
    <p:extLst>
      <p:ext uri="{BB962C8B-B14F-4D97-AF65-F5344CB8AC3E}">
        <p14:creationId xmlns:p14="http://schemas.microsoft.com/office/powerpoint/2010/main" val="13620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-1.23457E-6 L 8.33333E-7 -1.2345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500" b="1" dirty="0"/>
              <a:t>CGH </a:t>
            </a:r>
            <a:r>
              <a:rPr lang="pt-BR" sz="3500" b="1" dirty="0" err="1"/>
              <a:t>Rafard</a:t>
            </a:r>
            <a:r>
              <a:rPr lang="pt-BR" sz="3500" b="1" dirty="0"/>
              <a:t> I – Antiga Santa Leopoldina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92654"/>
            <a:ext cx="8229600" cy="349532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sz="1500" dirty="0"/>
              <a:t>O cálculo da Q7,10 apresentou o valor de 5,93m³/s, deste modo a vazão remanescente considerada no estudo é 2,96m³/s.</a:t>
            </a:r>
          </a:p>
          <a:p>
            <a:pPr algn="just"/>
            <a:r>
              <a:rPr lang="pt-BR" sz="1500" dirty="0"/>
              <a:t>O estudo considerou os usos consultivos a montante do empreendimento (captação e lançamento superficiais), conforme dados disponibilizados no Banco de Dados do Departamento de Águas e Energia Elétrica - DAEE.</a:t>
            </a:r>
          </a:p>
          <a:p>
            <a:pPr algn="just"/>
            <a:r>
              <a:rPr lang="pt-BR" sz="1500" dirty="0"/>
              <a:t>Sendo assim, a vazão de usos consultivos a montante considerada é de 0,47 m³/s.</a:t>
            </a:r>
          </a:p>
          <a:p>
            <a:pPr algn="just"/>
            <a:r>
              <a:rPr lang="pt-BR" sz="1500" dirty="0"/>
              <a:t>Considerando esta potência instalada, através da metodologia da Portaria do Ministério de Minas e Energia n° 463, resulta a garantia física, para a CGH </a:t>
            </a:r>
            <a:r>
              <a:rPr lang="pt-BR" sz="1500" dirty="0" err="1"/>
              <a:t>Rafard</a:t>
            </a:r>
            <a:r>
              <a:rPr lang="pt-BR" sz="1500" dirty="0"/>
              <a:t> em 0,48 MW médios de garantia física com fator de capacidade de 48,14%.</a:t>
            </a:r>
          </a:p>
          <a:p>
            <a:pPr algn="just"/>
            <a:r>
              <a:rPr lang="pt-BR" sz="1500" dirty="0"/>
              <a:t>Energia a ser vendida para consumidores especiais no mercado livre.</a:t>
            </a:r>
          </a:p>
          <a:p>
            <a:pPr algn="just"/>
            <a:r>
              <a:rPr lang="pt-BR" sz="1500" dirty="0"/>
              <a:t>Nos trechos curto-circuitados das </a:t>
            </a:r>
            <a:r>
              <a:rPr lang="pt-BR" sz="1500" dirty="0" err="1"/>
              <a:t>CGHs</a:t>
            </a:r>
            <a:r>
              <a:rPr lang="pt-BR" sz="1500" dirty="0"/>
              <a:t>, compreendidos entre o pé de jusante do maciço de cada barragem e o respectivo canal de fuga, não há registros de usuários instalados (captações e/ou lançamentos superficiais).</a:t>
            </a:r>
          </a:p>
          <a:p>
            <a:pPr algn="just"/>
            <a:r>
              <a:rPr lang="pt-BR" sz="1500" dirty="0"/>
              <a:t>Com relação à questão fundiária, os empreendimentos estão localizados em área particular, pertencente à Radar Propriedades Agrícolas S.A., tendo sido firmado um acordo de opção de compra entre o atual proprietário e uma empresa sócia da Estel Energia Ltda.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140072"/>
            <a:ext cx="1656184" cy="9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-1.23457E-6 L 8.33333E-7 -1.2345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2771800" cy="712603"/>
          </a:xfrm>
        </p:spPr>
        <p:txBody>
          <a:bodyPr>
            <a:normAutofit/>
          </a:bodyPr>
          <a:lstStyle/>
          <a:p>
            <a:pPr algn="l"/>
            <a:r>
              <a:rPr lang="pt-BR" sz="3500" b="1" dirty="0"/>
              <a:t>CGH </a:t>
            </a:r>
            <a:r>
              <a:rPr lang="pt-BR" sz="3500" b="1" dirty="0" err="1"/>
              <a:t>Rafard</a:t>
            </a:r>
            <a:r>
              <a:rPr lang="pt-BR" sz="3500" b="1" dirty="0"/>
              <a:t> I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4237711"/>
            <a:ext cx="1656184" cy="9057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7136" y="160633"/>
            <a:ext cx="5835966" cy="475252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66816" y="1203598"/>
            <a:ext cx="288032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/>
              <a:t>Os acessos ao local já existem;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/>
              <a:t>Não está prevista nenhuma supressão de vegetação nativa;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/>
              <a:t>Total de área de APP afetada pelas estruturas da usina: 2070,18 m</a:t>
            </a:r>
            <a:r>
              <a:rPr lang="pt-BR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0463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-1.89873E-6 L 3.61111E-6 -1.8987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53644"/>
            <a:ext cx="8064896" cy="440183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274" y="-17431"/>
            <a:ext cx="7416824" cy="689765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/>
              <a:t>CGH </a:t>
            </a:r>
            <a:r>
              <a:rPr lang="pt-BR" sz="3000" b="1" dirty="0" err="1"/>
              <a:t>Rafard</a:t>
            </a:r>
            <a:r>
              <a:rPr lang="pt-BR" sz="3000" b="1" dirty="0"/>
              <a:t> II – Antiga Santa Rita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308689"/>
            <a:ext cx="1656184" cy="9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0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2.71605E-6 L 3.33333E-6 2.7160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46753"/>
            <a:ext cx="7416824" cy="689765"/>
          </a:xfrm>
          <a:noFill/>
        </p:spPr>
        <p:txBody>
          <a:bodyPr>
            <a:normAutofit/>
          </a:bodyPr>
          <a:lstStyle/>
          <a:p>
            <a:pPr algn="l"/>
            <a:r>
              <a:rPr lang="pt-BR" sz="3000" b="1" dirty="0"/>
              <a:t>CGH </a:t>
            </a:r>
            <a:r>
              <a:rPr lang="pt-BR" sz="3000" b="1" dirty="0" err="1"/>
              <a:t>Rafard</a:t>
            </a:r>
            <a:r>
              <a:rPr lang="pt-BR" sz="3000" b="1" dirty="0"/>
              <a:t> II – Antiga Santa Rita </a:t>
            </a:r>
          </a:p>
        </p:txBody>
      </p:sp>
      <p:pic>
        <p:nvPicPr>
          <p:cNvPr id="1026" name="Imagem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1550"/>
            <a:ext cx="8627562" cy="432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237711"/>
            <a:ext cx="1656184" cy="9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3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1.60494E-6 L 3.61111E-6 1.6049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274" y="-17431"/>
            <a:ext cx="7416824" cy="689765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/>
              <a:t>CGH </a:t>
            </a:r>
            <a:r>
              <a:rPr lang="pt-BR" sz="3000" b="1" dirty="0" err="1"/>
              <a:t>Rafard</a:t>
            </a:r>
            <a:r>
              <a:rPr lang="pt-BR" sz="3000" b="1" dirty="0"/>
              <a:t> II – Antiga Santa Rita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194" y="4237711"/>
            <a:ext cx="1656184" cy="9057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7574"/>
            <a:ext cx="4076979" cy="305781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24938" y="4076128"/>
            <a:ext cx="40769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Figura 1 : Barragem existente.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716016" y="4114226"/>
            <a:ext cx="40769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Figura 2 : Barragem existente e saída do canal.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06" y="987573"/>
            <a:ext cx="4077089" cy="305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1.60494E-6 L 3.61111E-6 1.6049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274" y="-17431"/>
            <a:ext cx="7416824" cy="689765"/>
          </a:xfrm>
          <a:noFill/>
        </p:spPr>
        <p:txBody>
          <a:bodyPr>
            <a:normAutofit/>
          </a:bodyPr>
          <a:lstStyle/>
          <a:p>
            <a:pPr algn="l"/>
            <a:r>
              <a:rPr lang="pt-BR" sz="3000" b="1" dirty="0"/>
              <a:t>CGH </a:t>
            </a:r>
            <a:r>
              <a:rPr lang="pt-BR" sz="3000" b="1" dirty="0" err="1"/>
              <a:t>Rafard</a:t>
            </a:r>
            <a:r>
              <a:rPr lang="pt-BR" sz="3000" b="1" dirty="0"/>
              <a:t> II – Antiga Santa Rita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194" y="4237711"/>
            <a:ext cx="1656184" cy="90578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23528" y="4287244"/>
            <a:ext cx="26642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Figura 3: Canal e </a:t>
            </a:r>
            <a:r>
              <a:rPr lang="pt-BR" dirty="0" err="1"/>
              <a:t>desarenadora</a:t>
            </a:r>
            <a:r>
              <a:rPr lang="pt-BR" dirty="0"/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4" y="1059582"/>
            <a:ext cx="4136771" cy="310257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302" y="1059582"/>
            <a:ext cx="4143146" cy="310736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461302" y="4283893"/>
            <a:ext cx="26642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Figura 4: Canal.</a:t>
            </a:r>
          </a:p>
        </p:txBody>
      </p:sp>
    </p:spTree>
    <p:extLst>
      <p:ext uri="{BB962C8B-B14F-4D97-AF65-F5344CB8AC3E}">
        <p14:creationId xmlns:p14="http://schemas.microsoft.com/office/powerpoint/2010/main" val="251867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1.60494E-6 L 3.61111E-6 1.6049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97809"/>
            <a:ext cx="6768752" cy="689765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/>
              <a:t>CGH </a:t>
            </a:r>
            <a:r>
              <a:rPr lang="pt-BR" sz="3000" b="1" dirty="0" err="1"/>
              <a:t>Rafard</a:t>
            </a:r>
            <a:r>
              <a:rPr lang="pt-BR" sz="3000" b="1" dirty="0"/>
              <a:t> II – Antiga Santa Leopoldina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5556" y="1239602"/>
            <a:ext cx="8316924" cy="27460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2000" dirty="0"/>
          </a:p>
          <a:p>
            <a:pPr marL="0" indent="0" algn="just">
              <a:buNone/>
            </a:pPr>
            <a:endParaRPr lang="pt-BR" sz="20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140072"/>
            <a:ext cx="1656184" cy="90578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9512" y="1011440"/>
            <a:ext cx="56166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Rio Capivari</a:t>
            </a:r>
          </a:p>
          <a:p>
            <a:pPr marL="285750" indent="-285750">
              <a:buFontTx/>
              <a:buChar char="-"/>
            </a:pPr>
            <a:r>
              <a:rPr lang="pt-BR" dirty="0"/>
              <a:t>Bacia do Piracicaba/ </a:t>
            </a:r>
            <a:r>
              <a:rPr lang="pt-BR" dirty="0" err="1"/>
              <a:t>Caívari</a:t>
            </a:r>
            <a:r>
              <a:rPr lang="pt-BR" dirty="0"/>
              <a:t>/ Jundiaí – UGRHI 05</a:t>
            </a:r>
          </a:p>
          <a:p>
            <a:pPr marL="285750" indent="-285750">
              <a:buFontTx/>
              <a:buChar char="-"/>
            </a:pPr>
            <a:r>
              <a:rPr lang="pt-BR" dirty="0"/>
              <a:t>Municípios de </a:t>
            </a:r>
            <a:r>
              <a:rPr lang="pt-BR" dirty="0" err="1"/>
              <a:t>Rafard</a:t>
            </a:r>
            <a:r>
              <a:rPr lang="pt-BR" dirty="0"/>
              <a:t> e Capivari/SP</a:t>
            </a:r>
          </a:p>
          <a:p>
            <a:pPr marL="285750" indent="-285750">
              <a:buFontTx/>
              <a:buChar char="-"/>
            </a:pPr>
            <a:r>
              <a:rPr lang="pt-BR" dirty="0"/>
              <a:t>Latitude 23° 0'25.96"S / Longitude 47°32'54.44"O;</a:t>
            </a:r>
          </a:p>
          <a:p>
            <a:pPr marL="285750" indent="-285750">
              <a:buFontTx/>
              <a:buChar char="-"/>
            </a:pPr>
            <a:r>
              <a:rPr lang="pt-BR" dirty="0"/>
              <a:t>Área de drenagem: 1.262,10 km²;</a:t>
            </a:r>
          </a:p>
          <a:p>
            <a:pPr marL="285750" indent="-285750">
              <a:buFontTx/>
              <a:buChar char="-"/>
            </a:pPr>
            <a:r>
              <a:rPr lang="pt-BR" dirty="0"/>
              <a:t>Precipitação anual média: 1.191,10mm;</a:t>
            </a:r>
          </a:p>
          <a:p>
            <a:pPr marL="285750" indent="-285750">
              <a:buFontTx/>
              <a:buChar char="-"/>
            </a:pPr>
            <a:r>
              <a:rPr lang="pt-BR" dirty="0"/>
              <a:t>Vazão média de longo termo: 13,98m³/s;</a:t>
            </a:r>
          </a:p>
          <a:p>
            <a:pPr marL="285750" indent="-285750">
              <a:buFontTx/>
              <a:buChar char="-"/>
            </a:pPr>
            <a:r>
              <a:rPr lang="pt-BR" dirty="0"/>
              <a:t>Vazão mínima (Q7,10): 6,25m³/s;</a:t>
            </a:r>
          </a:p>
          <a:p>
            <a:pPr marL="285750" indent="-285750">
              <a:buFontTx/>
              <a:buChar char="-"/>
            </a:pPr>
            <a:r>
              <a:rPr lang="pt-BR" dirty="0"/>
              <a:t>Vazão de cheia de projeto: 104,99m³/s para TR de 1.000 anos;</a:t>
            </a:r>
          </a:p>
          <a:p>
            <a:pPr marL="285750" indent="-285750">
              <a:buFontTx/>
              <a:buChar char="-"/>
            </a:pPr>
            <a:r>
              <a:rPr lang="pt-BR" dirty="0"/>
              <a:t>Vazão máxima turbinável: 18,40m³/s;</a:t>
            </a:r>
          </a:p>
          <a:p>
            <a:pPr marL="285750" indent="-285750">
              <a:buFontTx/>
              <a:buChar char="-"/>
            </a:pPr>
            <a:r>
              <a:rPr lang="pt-BR" dirty="0"/>
              <a:t>Vazão mínima turbinável: 3,68 m³/s;</a:t>
            </a:r>
          </a:p>
          <a:p>
            <a:pPr marL="285750" indent="-285750">
              <a:buFontTx/>
              <a:buChar char="-"/>
            </a:pPr>
            <a:r>
              <a:rPr lang="pt-BR" dirty="0"/>
              <a:t>N.A. máximo normal = 490,35m</a:t>
            </a:r>
          </a:p>
          <a:p>
            <a:pPr marL="285750" indent="-285750">
              <a:buFontTx/>
              <a:buChar char="-"/>
            </a:pPr>
            <a:r>
              <a:rPr lang="pt-BR" dirty="0"/>
              <a:t>N.A. mínimo operacional = 487,35m</a:t>
            </a:r>
          </a:p>
          <a:p>
            <a:pPr marL="285750" indent="-285750">
              <a:buFontTx/>
              <a:buChar char="-"/>
            </a:pPr>
            <a:r>
              <a:rPr lang="pt-BR" dirty="0"/>
              <a:t>N.A. máximo maximorum = 491,29m</a:t>
            </a:r>
          </a:p>
          <a:p>
            <a:pPr marL="285750" indent="-285750">
              <a:buFontTx/>
              <a:buChar char="-"/>
            </a:pPr>
            <a:r>
              <a:rPr lang="pt-BR" dirty="0"/>
              <a:t>Turbinas: Tipo Kaplan S, quantidade: 01;</a:t>
            </a:r>
          </a:p>
          <a:p>
            <a:pPr marL="285750" indent="-285750">
              <a:buFontTx/>
              <a:buChar char="-"/>
            </a:pPr>
            <a:r>
              <a:rPr lang="pt-BR" dirty="0"/>
              <a:t>Potência nominal da turbina: 1.500,00 kW;</a:t>
            </a:r>
          </a:p>
          <a:p>
            <a:pPr marL="285750" indent="-285750">
              <a:buFontTx/>
              <a:buChar char="-"/>
            </a:pPr>
            <a:r>
              <a:rPr lang="pt-BR" dirty="0"/>
              <a:t>Altura de queda bruta: 9,60m e Altura de queda líquida: 9,41m;</a:t>
            </a:r>
          </a:p>
          <a:p>
            <a:pPr marL="285750" indent="-285750">
              <a:buFontTx/>
              <a:buChar char="-"/>
            </a:pP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076056" y="929451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Área reservatório: 0,14 hectares</a:t>
            </a:r>
          </a:p>
          <a:p>
            <a:pPr marL="285750" indent="-285750">
              <a:buFontTx/>
              <a:buChar char="-"/>
            </a:pPr>
            <a:r>
              <a:rPr lang="pt-BR" dirty="0"/>
              <a:t>Trecho Curto Circuitado: 1.250 m</a:t>
            </a:r>
          </a:p>
          <a:p>
            <a:pPr marL="285750" indent="-285750">
              <a:buFontTx/>
              <a:buChar char="-"/>
            </a:pPr>
            <a:r>
              <a:rPr lang="pt-BR" dirty="0"/>
              <a:t>Vazão remanescente: 50% da Q7,10 + usos consultivos.</a:t>
            </a:r>
          </a:p>
        </p:txBody>
      </p:sp>
    </p:spTree>
    <p:extLst>
      <p:ext uri="{BB962C8B-B14F-4D97-AF65-F5344CB8AC3E}">
        <p14:creationId xmlns:p14="http://schemas.microsoft.com/office/powerpoint/2010/main" val="165606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-1.23457E-6 L 8.33333E-7 -1.2345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2771800" cy="712603"/>
          </a:xfrm>
        </p:spPr>
        <p:txBody>
          <a:bodyPr>
            <a:normAutofit/>
          </a:bodyPr>
          <a:lstStyle/>
          <a:p>
            <a:pPr algn="l"/>
            <a:r>
              <a:rPr lang="pt-BR" sz="3500" b="1" dirty="0"/>
              <a:t>CGH </a:t>
            </a:r>
            <a:r>
              <a:rPr lang="pt-BR" sz="3500" b="1" dirty="0" err="1"/>
              <a:t>Rafard</a:t>
            </a:r>
            <a:r>
              <a:rPr lang="pt-BR" sz="3500" b="1" dirty="0"/>
              <a:t> II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4237711"/>
            <a:ext cx="1656184" cy="90578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87016" y="1059582"/>
            <a:ext cx="288032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/>
              <a:t>Os acessos ao local já existem;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/>
              <a:t>Não está prevista nenhuma supressão de vegetação nativa;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dirty="0"/>
              <a:t>Total de área de APP afetada pelas estruturas da usina: 4214,58 m</a:t>
            </a:r>
            <a:r>
              <a:rPr lang="pt-BR" baseline="30000" dirty="0"/>
              <a:t>2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440" y="163779"/>
            <a:ext cx="5757560" cy="500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6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-1.89873E-6 L 3.61111E-6 -1.8987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78163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pt-BR" sz="3500" b="1" dirty="0"/>
              <a:t>Sumário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8292" y="1035413"/>
            <a:ext cx="8895708" cy="33944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000" dirty="0"/>
              <a:t>Quem é a Estel Energia?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O que são Centrais Geradoras Hidrelétricas – CGH?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Visão Geral do Projeto CGH </a:t>
            </a:r>
            <a:r>
              <a:rPr lang="pt-BR" sz="2000" dirty="0" err="1"/>
              <a:t>Rafard</a:t>
            </a:r>
            <a:r>
              <a:rPr lang="pt-BR" sz="2000" dirty="0"/>
              <a:t> I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Visão Geral do Projeto CGH </a:t>
            </a:r>
            <a:r>
              <a:rPr lang="pt-BR" sz="2000" dirty="0" err="1"/>
              <a:t>Rafard</a:t>
            </a:r>
            <a:r>
              <a:rPr lang="pt-BR" sz="2000" dirty="0"/>
              <a:t> II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Motivação da Solicitação de Manifestação do Comitê da Bacia Hidrográfica</a:t>
            </a:r>
          </a:p>
          <a:p>
            <a:pPr>
              <a:lnSpc>
                <a:spcPct val="150000"/>
              </a:lnSpc>
            </a:pP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242566"/>
            <a:ext cx="1656184" cy="9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8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-4.32099E-6 L 8.33333E-7 -4.3209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500" b="1" dirty="0"/>
              <a:t>CGH </a:t>
            </a:r>
            <a:r>
              <a:rPr lang="pt-BR" sz="3500" b="1" dirty="0" err="1"/>
              <a:t>Rafard</a:t>
            </a:r>
            <a:r>
              <a:rPr lang="pt-BR" sz="3500" b="1" dirty="0"/>
              <a:t> II – Antiga Santa Rita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92654"/>
            <a:ext cx="8229600" cy="349532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sz="1500" dirty="0"/>
              <a:t>O cálculo da Q7,10 apresentou o valor de 6,25m³/s, deste modo a vazão remanescente considerada no estudo é 3,13m³/s.</a:t>
            </a:r>
          </a:p>
          <a:p>
            <a:pPr algn="just"/>
            <a:r>
              <a:rPr lang="pt-BR" sz="1500" dirty="0"/>
              <a:t>O estudo considerou os usos consultivos a montante do empreendimento (captação e lançamento superficiais), conforme dados disponibilizados no Banco de Dados do Departamento de Águas e Energia Elétrica - DAEE.</a:t>
            </a:r>
          </a:p>
          <a:p>
            <a:pPr algn="just"/>
            <a:r>
              <a:rPr lang="pt-BR" sz="1500" dirty="0"/>
              <a:t>Sendo assim, a vazão de usos consultivos a montante considerada é de 0,48 m³/s.</a:t>
            </a:r>
          </a:p>
          <a:p>
            <a:pPr algn="just"/>
            <a:r>
              <a:rPr lang="pt-BR" sz="1500" dirty="0"/>
              <a:t>Considerando esta potência instalada, através da metodologia da Portaria do Ministério de Minas e Energia n° 463, resulta a garantia física, para a CGH </a:t>
            </a:r>
            <a:r>
              <a:rPr lang="pt-BR" sz="1500" dirty="0" err="1"/>
              <a:t>Rafard</a:t>
            </a:r>
            <a:r>
              <a:rPr lang="pt-BR" sz="1500" dirty="0"/>
              <a:t> em 0,71 MW médios de garantia física com fator de capacidade de 47,10%.</a:t>
            </a:r>
          </a:p>
          <a:p>
            <a:pPr algn="just"/>
            <a:r>
              <a:rPr lang="pt-BR" sz="1500" dirty="0"/>
              <a:t>Energia a ser vendida para consumidores especiais no mercado livre.</a:t>
            </a:r>
          </a:p>
          <a:p>
            <a:pPr algn="just"/>
            <a:r>
              <a:rPr lang="pt-BR" sz="1500" dirty="0"/>
              <a:t>Nos trechos curto-circuitados das </a:t>
            </a:r>
            <a:r>
              <a:rPr lang="pt-BR" sz="1500" dirty="0" err="1"/>
              <a:t>CGHs</a:t>
            </a:r>
            <a:r>
              <a:rPr lang="pt-BR" sz="1500" dirty="0"/>
              <a:t>, compreendidos entre o pé de jusante do maciço de cada barragem e o respectivo canal de fuga, não há registros de usuários instalados (captações e/ou lançamentos superficiais).</a:t>
            </a:r>
          </a:p>
          <a:p>
            <a:pPr algn="just"/>
            <a:r>
              <a:rPr lang="pt-BR" sz="1500" dirty="0"/>
              <a:t>Com relação à questão fundiária, os empreendimentos estão localizados em área particular, pertencente à Radar Propriedades Agrícolas S.A., tendo sido firmado um acordo de opção de compra entre o atual proprietário e uma empresa sócia da Estel Energia Ltda.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299942"/>
            <a:ext cx="1656184" cy="9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-4.07407E-6 L 8.33333E-7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1220" y="155181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/>
              <a:t>Status dos Projetos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209960146"/>
              </p:ext>
            </p:extLst>
          </p:nvPr>
        </p:nvGraphicFramePr>
        <p:xfrm>
          <a:off x="323528" y="771550"/>
          <a:ext cx="8712968" cy="38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Conector de seta reta 6"/>
          <p:cNvCxnSpPr/>
          <p:nvPr/>
        </p:nvCxnSpPr>
        <p:spPr>
          <a:xfrm>
            <a:off x="683568" y="3861651"/>
            <a:ext cx="0" cy="5040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79512" y="4365707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000" b="1" dirty="0"/>
              <a:t>Processos digitais </a:t>
            </a:r>
          </a:p>
          <a:p>
            <a:pPr lvl="0"/>
            <a:r>
              <a:rPr lang="pt-BR" sz="1000" b="1" dirty="0"/>
              <a:t>011580/2017-03  </a:t>
            </a:r>
          </a:p>
          <a:p>
            <a:pPr lvl="0"/>
            <a:r>
              <a:rPr lang="pt-BR" sz="1000" b="1" dirty="0"/>
              <a:t>017574/2018-58</a:t>
            </a:r>
          </a:p>
          <a:p>
            <a:endParaRPr lang="pt-BR" sz="10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475656" y="2787774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000" b="1" dirty="0"/>
              <a:t>2018</a:t>
            </a:r>
          </a:p>
          <a:p>
            <a:endParaRPr lang="pt-BR" sz="10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31540" y="3009458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000" b="1" dirty="0"/>
              <a:t>2017</a:t>
            </a:r>
          </a:p>
          <a:p>
            <a:endParaRPr lang="pt-BR" sz="10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2411760" y="251572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000" b="1" dirty="0"/>
              <a:t>Set/19</a:t>
            </a:r>
          </a:p>
          <a:p>
            <a:endParaRPr lang="pt-BR" sz="10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419872" y="228525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000" b="1" dirty="0">
                <a:solidFill>
                  <a:srgbClr val="00B050"/>
                </a:solidFill>
              </a:rPr>
              <a:t>Hoje</a:t>
            </a:r>
          </a:p>
          <a:p>
            <a:endParaRPr lang="pt-BR" sz="1000" b="1" dirty="0">
              <a:solidFill>
                <a:srgbClr val="00B05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364088" y="1810889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000" b="1" dirty="0"/>
              <a:t>2019</a:t>
            </a:r>
          </a:p>
          <a:p>
            <a:endParaRPr lang="pt-BR" sz="10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391980" y="201094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000" b="1" dirty="0"/>
              <a:t>2019</a:t>
            </a:r>
          </a:p>
          <a:p>
            <a:endParaRPr lang="pt-BR" sz="10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236296" y="1363965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000" b="1" dirty="0"/>
              <a:t>12 meses</a:t>
            </a:r>
          </a:p>
          <a:p>
            <a:endParaRPr lang="pt-BR" sz="1000" b="1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819" y="4237711"/>
            <a:ext cx="1656184" cy="905789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6322090" y="156402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1000" b="1" dirty="0"/>
              <a:t>?</a:t>
            </a:r>
          </a:p>
          <a:p>
            <a:pPr algn="ctr"/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326135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3 1.60494E-6 L -3.33333E-6 1.6049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0FA493-BB71-4C3E-95FC-466A8B5923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510FA493-BB71-4C3E-95FC-466A8B5923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510FA493-BB71-4C3E-95FC-466A8B5923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2238F1-4C75-4729-B0FD-003F7F3F6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D82238F1-4C75-4729-B0FD-003F7F3F6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D82238F1-4C75-4729-B0FD-003F7F3F6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1F6055-A48A-4A1D-ACBD-1628709AF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311F6055-A48A-4A1D-ACBD-1628709AF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311F6055-A48A-4A1D-ACBD-1628709AF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ED1ED3-6B48-4F7C-A16C-0B0B4E303B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22ED1ED3-6B48-4F7C-A16C-0B0B4E303B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22ED1ED3-6B48-4F7C-A16C-0B0B4E303B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447624-9A37-437E-8340-F1344D7D6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B6447624-9A37-437E-8340-F1344D7D6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B6447624-9A37-437E-8340-F1344D7D6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011432-008B-4E7A-8B53-95D4C97D64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4E011432-008B-4E7A-8B53-95D4C97D64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4E011432-008B-4E7A-8B53-95D4C97D64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F9A98D-7169-4864-A283-034A8645C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45F9A98D-7169-4864-A283-034A8645C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45F9A98D-7169-4864-A283-034A8645C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1781ED-029E-4E45-B13C-089B0E1002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1F1781ED-029E-4E45-B13C-089B0E1002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1F1781ED-029E-4E45-B13C-089B0E1002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2CF42B-A7BA-4E44-B364-BE9F42D8E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CA2CF42B-A7BA-4E44-B364-BE9F42D8E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CA2CF42B-A7BA-4E44-B364-BE9F42D8E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FF3054-4ADB-4FED-959C-EE9A79A52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72FF3054-4ADB-4FED-959C-EE9A79A52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72FF3054-4ADB-4FED-959C-EE9A79A52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A45C92-DDAD-44E7-BBC1-F4D50D7AD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2EA45C92-DDAD-44E7-BBC1-F4D50D7AD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2EA45C92-DDAD-44E7-BBC1-F4D50D7AD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FB0243-7C43-4E8B-8B1D-67EC77AA36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F2FB0243-7C43-4E8B-8B1D-67EC77AA36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F2FB0243-7C43-4E8B-8B1D-67EC77AA36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B243D2-0317-44EA-8496-917DD8052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65B243D2-0317-44EA-8496-917DD8052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65B243D2-0317-44EA-8496-917DD8052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7E361D9-BF8E-405B-A39B-06CD18667D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F7E361D9-BF8E-405B-A39B-06CD18667D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F7E361D9-BF8E-405B-A39B-06CD18667D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730295-AA1F-4290-91CB-421A974B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A4730295-AA1F-4290-91CB-421A974B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A4730295-AA1F-4290-91CB-421A974B3A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0FA32E-04CB-4BBC-A788-E3189D7E4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320FA32E-04CB-4BBC-A788-E3189D7E4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320FA32E-04CB-4BBC-A788-E3189D7E4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DD65F2-D6E6-40B5-A77D-61CA76D0A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F1DD65F2-D6E6-40B5-A77D-61CA76D0A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F1DD65F2-D6E6-40B5-A77D-61CA76D0A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9CC778-67F6-4C9B-A9EC-DA9E33083B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DE9CC778-67F6-4C9B-A9EC-DA9E33083B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DE9CC778-67F6-4C9B-A9EC-DA9E33083B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C6C073-2083-4ACB-B0B9-FA99FFB9E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87C6C073-2083-4ACB-B0B9-FA99FFB9E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87C6C073-2083-4ACB-B0B9-FA99FFB9E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8ED10C-2A69-4154-951B-6CF0B13B64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2B8ED10C-2A69-4154-951B-6CF0B13B64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2B8ED10C-2A69-4154-951B-6CF0B13B64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976CC5-170B-422D-9A0F-BCE00E91D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7E976CC5-170B-422D-9A0F-BCE00E91D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7E976CC5-170B-422D-9A0F-BCE00E91D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E566FA-5DE8-4273-A2FA-0F62E99AD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">
                                            <p:graphicEl>
                                              <a:dgm id="{C7E566FA-5DE8-4273-A2FA-0F62E99AD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">
                                            <p:graphicEl>
                                              <a:dgm id="{C7E566FA-5DE8-4273-A2FA-0F62E99AD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937071-D5F9-42AB-8256-467B18700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">
                                            <p:graphicEl>
                                              <a:dgm id="{44937071-D5F9-42AB-8256-467B18700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">
                                            <p:graphicEl>
                                              <a:dgm id="{44937071-D5F9-42AB-8256-467B18700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7D7592-4112-42C5-8635-EA17C3CD1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>
                                            <p:graphicEl>
                                              <a:dgm id="{337D7592-4112-42C5-8635-EA17C3CD1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>
                                            <p:graphicEl>
                                              <a:dgm id="{337D7592-4112-42C5-8635-EA17C3CD1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FF769F-4568-47C7-A5B5-52312B6861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">
                                            <p:graphicEl>
                                              <a:dgm id="{B4FF769F-4568-47C7-A5B5-52312B6861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">
                                            <p:graphicEl>
                                              <a:dgm id="{B4FF769F-4568-47C7-A5B5-52312B6861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7FE933-D2DB-4C42-A78C-43938804F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567FE933-D2DB-4C42-A78C-43938804F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567FE933-D2DB-4C42-A78C-43938804F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97809"/>
            <a:ext cx="5400600" cy="1152128"/>
          </a:xfrm>
        </p:spPr>
        <p:txBody>
          <a:bodyPr>
            <a:normAutofit fontScale="90000"/>
          </a:bodyPr>
          <a:lstStyle/>
          <a:p>
            <a:pPr algn="l"/>
            <a:r>
              <a:rPr lang="pt-BR" sz="2200" b="1" dirty="0"/>
              <a:t>INSTRUÇÃO TÉCNICA DPO nº 12, de 30/05/2017</a:t>
            </a:r>
            <a:br>
              <a:rPr lang="pt-BR" sz="2200" b="1" dirty="0"/>
            </a:br>
            <a:br>
              <a:rPr lang="pt-BR" sz="2500" b="1" dirty="0"/>
            </a:br>
            <a:r>
              <a:rPr lang="pt-BR" sz="2400" b="1" dirty="0"/>
              <a:t>DEPARTAMENTO DE ÁGUAS E ENERGIA ELÉTRICA - DAEE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2221" y="1635646"/>
            <a:ext cx="4320480" cy="27460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2000" dirty="0"/>
          </a:p>
          <a:p>
            <a:pPr marL="0" indent="0" algn="just">
              <a:buNone/>
            </a:pPr>
            <a:r>
              <a:rPr lang="pt-BR" sz="2000" dirty="0"/>
              <a:t>Antes da emissão da DVI, a Diretoria de Bacia do DAEE, encaminhará o assunto ao Comitê de Bacia Hidrográfica para </a:t>
            </a:r>
            <a:r>
              <a:rPr lang="pt-BR" sz="2000" b="1" dirty="0"/>
              <a:t>manifestação quanto à viabilidade dos usos dos recursos hídricos pretendidos.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4237711"/>
            <a:ext cx="1656184" cy="9057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0"/>
            <a:ext cx="34463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4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-1.89873E-6 L 3.61111E-6 -1.8987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2849" y="349373"/>
            <a:ext cx="8716100" cy="57112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0000"/>
                </a:solidFill>
                <a:latin typeface="Aller" pitchFamily="2" charset="0"/>
              </a:rPr>
              <a:t>Contatos</a:t>
            </a:r>
            <a:endParaRPr lang="pt-BR" sz="3200" b="1" dirty="0">
              <a:latin typeface="Aller" pitchFamily="2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309317" y="915566"/>
            <a:ext cx="8516694" cy="0"/>
          </a:xfrm>
          <a:prstGeom prst="line">
            <a:avLst/>
          </a:prstGeom>
          <a:ln w="19050" cmpd="thinThick">
            <a:solidFill>
              <a:schemeClr val="tx1">
                <a:lumMod val="75000"/>
                <a:lumOff val="25000"/>
              </a:schemeClr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260"/>
          <p:cNvSpPr>
            <a:spLocks noEditPoints="1"/>
          </p:cNvSpPr>
          <p:nvPr/>
        </p:nvSpPr>
        <p:spPr bwMode="auto">
          <a:xfrm>
            <a:off x="334260" y="2495834"/>
            <a:ext cx="172643" cy="231442"/>
          </a:xfrm>
          <a:custGeom>
            <a:avLst/>
            <a:gdLst>
              <a:gd name="T0" fmla="*/ 0 w 26"/>
              <a:gd name="T1" fmla="*/ 28 h 35"/>
              <a:gd name="T2" fmla="*/ 0 w 26"/>
              <a:gd name="T3" fmla="*/ 33 h 35"/>
              <a:gd name="T4" fmla="*/ 2 w 26"/>
              <a:gd name="T5" fmla="*/ 35 h 35"/>
              <a:gd name="T6" fmla="*/ 24 w 26"/>
              <a:gd name="T7" fmla="*/ 35 h 35"/>
              <a:gd name="T8" fmla="*/ 26 w 26"/>
              <a:gd name="T9" fmla="*/ 33 h 35"/>
              <a:gd name="T10" fmla="*/ 26 w 26"/>
              <a:gd name="T11" fmla="*/ 28 h 35"/>
              <a:gd name="T12" fmla="*/ 19 w 26"/>
              <a:gd name="T13" fmla="*/ 22 h 35"/>
              <a:gd name="T14" fmla="*/ 14 w 26"/>
              <a:gd name="T15" fmla="*/ 33 h 35"/>
              <a:gd name="T16" fmla="*/ 14 w 26"/>
              <a:gd name="T17" fmla="*/ 26 h 35"/>
              <a:gd name="T18" fmla="*/ 14 w 26"/>
              <a:gd name="T19" fmla="*/ 26 h 35"/>
              <a:gd name="T20" fmla="*/ 15 w 26"/>
              <a:gd name="T21" fmla="*/ 25 h 35"/>
              <a:gd name="T22" fmla="*/ 15 w 26"/>
              <a:gd name="T23" fmla="*/ 24 h 35"/>
              <a:gd name="T24" fmla="*/ 14 w 26"/>
              <a:gd name="T25" fmla="*/ 24 h 35"/>
              <a:gd name="T26" fmla="*/ 12 w 26"/>
              <a:gd name="T27" fmla="*/ 24 h 35"/>
              <a:gd name="T28" fmla="*/ 12 w 26"/>
              <a:gd name="T29" fmla="*/ 24 h 35"/>
              <a:gd name="T30" fmla="*/ 12 w 26"/>
              <a:gd name="T31" fmla="*/ 25 h 35"/>
              <a:gd name="T32" fmla="*/ 13 w 26"/>
              <a:gd name="T33" fmla="*/ 26 h 35"/>
              <a:gd name="T34" fmla="*/ 13 w 26"/>
              <a:gd name="T35" fmla="*/ 26 h 35"/>
              <a:gd name="T36" fmla="*/ 12 w 26"/>
              <a:gd name="T37" fmla="*/ 33 h 35"/>
              <a:gd name="T38" fmla="*/ 7 w 26"/>
              <a:gd name="T39" fmla="*/ 22 h 35"/>
              <a:gd name="T40" fmla="*/ 0 w 26"/>
              <a:gd name="T41" fmla="*/ 28 h 35"/>
              <a:gd name="T42" fmla="*/ 13 w 26"/>
              <a:gd name="T43" fmla="*/ 20 h 35"/>
              <a:gd name="T44" fmla="*/ 8 w 26"/>
              <a:gd name="T45" fmla="*/ 17 h 35"/>
              <a:gd name="T46" fmla="*/ 6 w 26"/>
              <a:gd name="T47" fmla="*/ 10 h 35"/>
              <a:gd name="T48" fmla="*/ 6 w 26"/>
              <a:gd name="T49" fmla="*/ 10 h 35"/>
              <a:gd name="T50" fmla="*/ 6 w 26"/>
              <a:gd name="T51" fmla="*/ 10 h 35"/>
              <a:gd name="T52" fmla="*/ 6 w 26"/>
              <a:gd name="T53" fmla="*/ 10 h 35"/>
              <a:gd name="T54" fmla="*/ 13 w 26"/>
              <a:gd name="T55" fmla="*/ 0 h 35"/>
              <a:gd name="T56" fmla="*/ 20 w 26"/>
              <a:gd name="T57" fmla="*/ 10 h 35"/>
              <a:gd name="T58" fmla="*/ 20 w 26"/>
              <a:gd name="T59" fmla="*/ 10 h 35"/>
              <a:gd name="T60" fmla="*/ 20 w 26"/>
              <a:gd name="T61" fmla="*/ 10 h 35"/>
              <a:gd name="T62" fmla="*/ 20 w 26"/>
              <a:gd name="T63" fmla="*/ 10 h 35"/>
              <a:gd name="T64" fmla="*/ 18 w 26"/>
              <a:gd name="T65" fmla="*/ 17 h 35"/>
              <a:gd name="T66" fmla="*/ 13 w 26"/>
              <a:gd name="T67" fmla="*/ 20 h 35"/>
              <a:gd name="T68" fmla="*/ 9 w 26"/>
              <a:gd name="T69" fmla="*/ 16 h 35"/>
              <a:gd name="T70" fmla="*/ 13 w 26"/>
              <a:gd name="T71" fmla="*/ 19 h 35"/>
              <a:gd name="T72" fmla="*/ 17 w 26"/>
              <a:gd name="T73" fmla="*/ 16 h 35"/>
              <a:gd name="T74" fmla="*/ 19 w 26"/>
              <a:gd name="T75" fmla="*/ 10 h 35"/>
              <a:gd name="T76" fmla="*/ 19 w 26"/>
              <a:gd name="T77" fmla="*/ 9 h 35"/>
              <a:gd name="T78" fmla="*/ 19 w 26"/>
              <a:gd name="T79" fmla="*/ 7 h 35"/>
              <a:gd name="T80" fmla="*/ 18 w 26"/>
              <a:gd name="T81" fmla="*/ 5 h 35"/>
              <a:gd name="T82" fmla="*/ 16 w 26"/>
              <a:gd name="T83" fmla="*/ 5 h 35"/>
              <a:gd name="T84" fmla="*/ 13 w 26"/>
              <a:gd name="T85" fmla="*/ 6 h 35"/>
              <a:gd name="T86" fmla="*/ 11 w 26"/>
              <a:gd name="T87" fmla="*/ 5 h 35"/>
              <a:gd name="T88" fmla="*/ 11 w 26"/>
              <a:gd name="T89" fmla="*/ 5 h 35"/>
              <a:gd name="T90" fmla="*/ 8 w 26"/>
              <a:gd name="T91" fmla="*/ 5 h 35"/>
              <a:gd name="T92" fmla="*/ 8 w 26"/>
              <a:gd name="T93" fmla="*/ 7 h 35"/>
              <a:gd name="T94" fmla="*/ 7 w 26"/>
              <a:gd name="T95" fmla="*/ 9 h 35"/>
              <a:gd name="T96" fmla="*/ 7 w 26"/>
              <a:gd name="T97" fmla="*/ 10 h 35"/>
              <a:gd name="T98" fmla="*/ 9 w 26"/>
              <a:gd name="T99" fmla="*/ 16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" h="35">
                <a:moveTo>
                  <a:pt x="0" y="28"/>
                </a:moveTo>
                <a:cubicBezTo>
                  <a:pt x="0" y="30"/>
                  <a:pt x="0" y="31"/>
                  <a:pt x="0" y="33"/>
                </a:cubicBezTo>
                <a:cubicBezTo>
                  <a:pt x="0" y="34"/>
                  <a:pt x="1" y="35"/>
                  <a:pt x="2" y="35"/>
                </a:cubicBezTo>
                <a:cubicBezTo>
                  <a:pt x="9" y="35"/>
                  <a:pt x="17" y="35"/>
                  <a:pt x="24" y="35"/>
                </a:cubicBezTo>
                <a:cubicBezTo>
                  <a:pt x="25" y="35"/>
                  <a:pt x="26" y="34"/>
                  <a:pt x="26" y="33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25"/>
                  <a:pt x="23" y="23"/>
                  <a:pt x="19" y="22"/>
                </a:cubicBezTo>
                <a:cubicBezTo>
                  <a:pt x="18" y="27"/>
                  <a:pt x="16" y="29"/>
                  <a:pt x="14" y="33"/>
                </a:cubicBezTo>
                <a:cubicBezTo>
                  <a:pt x="14" y="26"/>
                  <a:pt x="14" y="26"/>
                  <a:pt x="14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4"/>
                  <a:pt x="15" y="24"/>
                  <a:pt x="15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4" y="24"/>
                  <a:pt x="13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5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2" y="33"/>
                  <a:pt x="12" y="33"/>
                  <a:pt x="12" y="33"/>
                </a:cubicBezTo>
                <a:cubicBezTo>
                  <a:pt x="10" y="29"/>
                  <a:pt x="9" y="27"/>
                  <a:pt x="7" y="22"/>
                </a:cubicBezTo>
                <a:cubicBezTo>
                  <a:pt x="3" y="23"/>
                  <a:pt x="0" y="25"/>
                  <a:pt x="0" y="28"/>
                </a:cubicBezTo>
                <a:close/>
                <a:moveTo>
                  <a:pt x="13" y="20"/>
                </a:moveTo>
                <a:cubicBezTo>
                  <a:pt x="11" y="20"/>
                  <a:pt x="10" y="19"/>
                  <a:pt x="8" y="17"/>
                </a:cubicBezTo>
                <a:cubicBezTo>
                  <a:pt x="7" y="15"/>
                  <a:pt x="6" y="13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5"/>
                  <a:pt x="5" y="0"/>
                  <a:pt x="13" y="0"/>
                </a:cubicBezTo>
                <a:cubicBezTo>
                  <a:pt x="21" y="0"/>
                  <a:pt x="20" y="5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3"/>
                  <a:pt x="19" y="15"/>
                  <a:pt x="18" y="17"/>
                </a:cubicBezTo>
                <a:cubicBezTo>
                  <a:pt x="17" y="19"/>
                  <a:pt x="15" y="20"/>
                  <a:pt x="13" y="20"/>
                </a:cubicBezTo>
                <a:close/>
                <a:moveTo>
                  <a:pt x="9" y="16"/>
                </a:moveTo>
                <a:cubicBezTo>
                  <a:pt x="10" y="18"/>
                  <a:pt x="12" y="19"/>
                  <a:pt x="13" y="19"/>
                </a:cubicBezTo>
                <a:cubicBezTo>
                  <a:pt x="15" y="19"/>
                  <a:pt x="16" y="18"/>
                  <a:pt x="17" y="16"/>
                </a:cubicBezTo>
                <a:cubicBezTo>
                  <a:pt x="18" y="15"/>
                  <a:pt x="19" y="13"/>
                  <a:pt x="19" y="10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8"/>
                  <a:pt x="19" y="8"/>
                  <a:pt x="19" y="7"/>
                </a:cubicBezTo>
                <a:cubicBezTo>
                  <a:pt x="19" y="7"/>
                  <a:pt x="18" y="6"/>
                  <a:pt x="18" y="5"/>
                </a:cubicBezTo>
                <a:cubicBezTo>
                  <a:pt x="18" y="5"/>
                  <a:pt x="17" y="5"/>
                  <a:pt x="16" y="5"/>
                </a:cubicBezTo>
                <a:cubicBezTo>
                  <a:pt x="15" y="5"/>
                  <a:pt x="14" y="6"/>
                  <a:pt x="13" y="6"/>
                </a:cubicBezTo>
                <a:cubicBezTo>
                  <a:pt x="12" y="6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5"/>
                  <a:pt x="9" y="5"/>
                  <a:pt x="8" y="5"/>
                </a:cubicBezTo>
                <a:cubicBezTo>
                  <a:pt x="8" y="6"/>
                  <a:pt x="8" y="7"/>
                  <a:pt x="8" y="7"/>
                </a:cubicBezTo>
                <a:cubicBezTo>
                  <a:pt x="8" y="8"/>
                  <a:pt x="8" y="8"/>
                  <a:pt x="7" y="9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3"/>
                  <a:pt x="8" y="15"/>
                  <a:pt x="9" y="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78"/>
          <p:cNvSpPr>
            <a:spLocks noChangeArrowheads="1"/>
          </p:cNvSpPr>
          <p:nvPr/>
        </p:nvSpPr>
        <p:spPr bwMode="auto">
          <a:xfrm>
            <a:off x="323574" y="3136371"/>
            <a:ext cx="194015" cy="188380"/>
          </a:xfrm>
          <a:custGeom>
            <a:avLst/>
            <a:gdLst>
              <a:gd name="T0" fmla="*/ 217433 w 634"/>
              <a:gd name="T1" fmla="*/ 26535 h 619"/>
              <a:gd name="T2" fmla="*/ 217433 w 634"/>
              <a:gd name="T3" fmla="*/ 26535 h 619"/>
              <a:gd name="T4" fmla="*/ 196519 w 634"/>
              <a:gd name="T5" fmla="*/ 5379 h 619"/>
              <a:gd name="T6" fmla="*/ 175244 w 634"/>
              <a:gd name="T7" fmla="*/ 5379 h 619"/>
              <a:gd name="T8" fmla="*/ 148561 w 634"/>
              <a:gd name="T9" fmla="*/ 47691 h 619"/>
              <a:gd name="T10" fmla="*/ 148561 w 634"/>
              <a:gd name="T11" fmla="*/ 68489 h 619"/>
              <a:gd name="T12" fmla="*/ 159018 w 634"/>
              <a:gd name="T13" fmla="*/ 79247 h 619"/>
              <a:gd name="T14" fmla="*/ 127287 w 634"/>
              <a:gd name="T15" fmla="*/ 116180 h 619"/>
              <a:gd name="T16" fmla="*/ 84738 w 634"/>
              <a:gd name="T17" fmla="*/ 153114 h 619"/>
              <a:gd name="T18" fmla="*/ 68872 w 634"/>
              <a:gd name="T19" fmla="*/ 142357 h 619"/>
              <a:gd name="T20" fmla="*/ 47597 w 634"/>
              <a:gd name="T21" fmla="*/ 142357 h 619"/>
              <a:gd name="T22" fmla="*/ 10457 w 634"/>
              <a:gd name="T23" fmla="*/ 174271 h 619"/>
              <a:gd name="T24" fmla="*/ 10457 w 634"/>
              <a:gd name="T25" fmla="*/ 190048 h 619"/>
              <a:gd name="T26" fmla="*/ 31731 w 634"/>
              <a:gd name="T27" fmla="*/ 211205 h 619"/>
              <a:gd name="T28" fmla="*/ 68872 w 634"/>
              <a:gd name="T29" fmla="*/ 211205 h 619"/>
              <a:gd name="T30" fmla="*/ 153970 w 634"/>
              <a:gd name="T31" fmla="*/ 147736 h 619"/>
              <a:gd name="T32" fmla="*/ 217433 w 634"/>
              <a:gd name="T33" fmla="*/ 68489 h 619"/>
              <a:gd name="T34" fmla="*/ 217433 w 634"/>
              <a:gd name="T35" fmla="*/ 26535 h 619"/>
              <a:gd name="T36" fmla="*/ 206976 w 634"/>
              <a:gd name="T37" fmla="*/ 58090 h 619"/>
              <a:gd name="T38" fmla="*/ 206976 w 634"/>
              <a:gd name="T39" fmla="*/ 58090 h 619"/>
              <a:gd name="T40" fmla="*/ 148561 w 634"/>
              <a:gd name="T41" fmla="*/ 137337 h 619"/>
              <a:gd name="T42" fmla="*/ 58415 w 634"/>
              <a:gd name="T43" fmla="*/ 200447 h 619"/>
              <a:gd name="T44" fmla="*/ 37140 w 634"/>
              <a:gd name="T45" fmla="*/ 200447 h 619"/>
              <a:gd name="T46" fmla="*/ 26323 w 634"/>
              <a:gd name="T47" fmla="*/ 190048 h 619"/>
              <a:gd name="T48" fmla="*/ 26323 w 634"/>
              <a:gd name="T49" fmla="*/ 174271 h 619"/>
              <a:gd name="T50" fmla="*/ 53006 w 634"/>
              <a:gd name="T51" fmla="*/ 158493 h 619"/>
              <a:gd name="T52" fmla="*/ 63824 w 634"/>
              <a:gd name="T53" fmla="*/ 158493 h 619"/>
              <a:gd name="T54" fmla="*/ 79689 w 634"/>
              <a:gd name="T55" fmla="*/ 174271 h 619"/>
              <a:gd name="T56" fmla="*/ 180293 w 634"/>
              <a:gd name="T57" fmla="*/ 79247 h 619"/>
              <a:gd name="T58" fmla="*/ 159018 w 634"/>
              <a:gd name="T59" fmla="*/ 63110 h 619"/>
              <a:gd name="T60" fmla="*/ 159018 w 634"/>
              <a:gd name="T61" fmla="*/ 47691 h 619"/>
              <a:gd name="T62" fmla="*/ 180293 w 634"/>
              <a:gd name="T63" fmla="*/ 21156 h 619"/>
              <a:gd name="T64" fmla="*/ 196519 w 634"/>
              <a:gd name="T65" fmla="*/ 21156 h 619"/>
              <a:gd name="T66" fmla="*/ 206976 w 634"/>
              <a:gd name="T67" fmla="*/ 36934 h 619"/>
              <a:gd name="T68" fmla="*/ 206976 w 634"/>
              <a:gd name="T69" fmla="*/ 58090 h 61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34" h="619">
                <a:moveTo>
                  <a:pt x="603" y="74"/>
                </a:moveTo>
                <a:lnTo>
                  <a:pt x="603" y="74"/>
                </a:lnTo>
                <a:cubicBezTo>
                  <a:pt x="545" y="15"/>
                  <a:pt x="545" y="15"/>
                  <a:pt x="545" y="15"/>
                </a:cubicBezTo>
                <a:cubicBezTo>
                  <a:pt x="530" y="0"/>
                  <a:pt x="500" y="0"/>
                  <a:pt x="486" y="15"/>
                </a:cubicBezTo>
                <a:cubicBezTo>
                  <a:pt x="412" y="133"/>
                  <a:pt x="412" y="133"/>
                  <a:pt x="412" y="133"/>
                </a:cubicBezTo>
                <a:cubicBezTo>
                  <a:pt x="398" y="147"/>
                  <a:pt x="398" y="176"/>
                  <a:pt x="412" y="191"/>
                </a:cubicBezTo>
                <a:cubicBezTo>
                  <a:pt x="441" y="221"/>
                  <a:pt x="441" y="221"/>
                  <a:pt x="441" y="221"/>
                </a:cubicBezTo>
                <a:cubicBezTo>
                  <a:pt x="412" y="250"/>
                  <a:pt x="382" y="294"/>
                  <a:pt x="353" y="324"/>
                </a:cubicBezTo>
                <a:cubicBezTo>
                  <a:pt x="309" y="368"/>
                  <a:pt x="265" y="397"/>
                  <a:pt x="235" y="427"/>
                </a:cubicBezTo>
                <a:cubicBezTo>
                  <a:pt x="191" y="397"/>
                  <a:pt x="191" y="397"/>
                  <a:pt x="191" y="397"/>
                </a:cubicBezTo>
                <a:cubicBezTo>
                  <a:pt x="177" y="383"/>
                  <a:pt x="162" y="383"/>
                  <a:pt x="132" y="397"/>
                </a:cubicBezTo>
                <a:cubicBezTo>
                  <a:pt x="29" y="486"/>
                  <a:pt x="29" y="486"/>
                  <a:pt x="29" y="486"/>
                </a:cubicBezTo>
                <a:cubicBezTo>
                  <a:pt x="0" y="500"/>
                  <a:pt x="15" y="515"/>
                  <a:pt x="29" y="530"/>
                </a:cubicBezTo>
                <a:cubicBezTo>
                  <a:pt x="88" y="589"/>
                  <a:pt x="88" y="589"/>
                  <a:pt x="88" y="589"/>
                </a:cubicBezTo>
                <a:cubicBezTo>
                  <a:pt x="118" y="618"/>
                  <a:pt x="147" y="618"/>
                  <a:pt x="191" y="589"/>
                </a:cubicBezTo>
                <a:cubicBezTo>
                  <a:pt x="191" y="589"/>
                  <a:pt x="324" y="530"/>
                  <a:pt x="427" y="412"/>
                </a:cubicBezTo>
                <a:cubicBezTo>
                  <a:pt x="530" y="324"/>
                  <a:pt x="603" y="191"/>
                  <a:pt x="603" y="191"/>
                </a:cubicBezTo>
                <a:cubicBezTo>
                  <a:pt x="618" y="147"/>
                  <a:pt x="633" y="103"/>
                  <a:pt x="603" y="74"/>
                </a:cubicBezTo>
                <a:close/>
                <a:moveTo>
                  <a:pt x="574" y="162"/>
                </a:moveTo>
                <a:lnTo>
                  <a:pt x="574" y="162"/>
                </a:lnTo>
                <a:cubicBezTo>
                  <a:pt x="545" y="221"/>
                  <a:pt x="471" y="324"/>
                  <a:pt x="412" y="383"/>
                </a:cubicBezTo>
                <a:cubicBezTo>
                  <a:pt x="339" y="456"/>
                  <a:pt x="162" y="559"/>
                  <a:pt x="162" y="559"/>
                </a:cubicBezTo>
                <a:cubicBezTo>
                  <a:pt x="147" y="574"/>
                  <a:pt x="118" y="574"/>
                  <a:pt x="103" y="559"/>
                </a:cubicBezTo>
                <a:cubicBezTo>
                  <a:pt x="73" y="530"/>
                  <a:pt x="73" y="530"/>
                  <a:pt x="73" y="530"/>
                </a:cubicBezTo>
                <a:cubicBezTo>
                  <a:pt x="59" y="515"/>
                  <a:pt x="59" y="500"/>
                  <a:pt x="73" y="486"/>
                </a:cubicBezTo>
                <a:cubicBezTo>
                  <a:pt x="147" y="442"/>
                  <a:pt x="147" y="442"/>
                  <a:pt x="147" y="442"/>
                </a:cubicBezTo>
                <a:cubicBezTo>
                  <a:pt x="162" y="427"/>
                  <a:pt x="177" y="427"/>
                  <a:pt x="177" y="442"/>
                </a:cubicBezTo>
                <a:cubicBezTo>
                  <a:pt x="221" y="486"/>
                  <a:pt x="221" y="486"/>
                  <a:pt x="221" y="486"/>
                </a:cubicBezTo>
                <a:cubicBezTo>
                  <a:pt x="235" y="471"/>
                  <a:pt x="398" y="368"/>
                  <a:pt x="500" y="221"/>
                </a:cubicBezTo>
                <a:cubicBezTo>
                  <a:pt x="441" y="176"/>
                  <a:pt x="441" y="176"/>
                  <a:pt x="441" y="176"/>
                </a:cubicBezTo>
                <a:cubicBezTo>
                  <a:pt x="441" y="162"/>
                  <a:pt x="441" y="147"/>
                  <a:pt x="441" y="133"/>
                </a:cubicBezTo>
                <a:cubicBezTo>
                  <a:pt x="500" y="59"/>
                  <a:pt x="500" y="59"/>
                  <a:pt x="500" y="59"/>
                </a:cubicBezTo>
                <a:cubicBezTo>
                  <a:pt x="515" y="44"/>
                  <a:pt x="530" y="59"/>
                  <a:pt x="545" y="59"/>
                </a:cubicBezTo>
                <a:cubicBezTo>
                  <a:pt x="574" y="103"/>
                  <a:pt x="574" y="103"/>
                  <a:pt x="574" y="103"/>
                </a:cubicBezTo>
                <a:cubicBezTo>
                  <a:pt x="589" y="117"/>
                  <a:pt x="589" y="147"/>
                  <a:pt x="574" y="1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lIns="91431" tIns="45716" rIns="91431" bIns="45716" anchor="ctr"/>
          <a:lstStyle/>
          <a:p>
            <a:endParaRPr lang="pt-BR"/>
          </a:p>
        </p:txBody>
      </p:sp>
      <p:sp>
        <p:nvSpPr>
          <p:cNvPr id="11" name="Freeform 76"/>
          <p:cNvSpPr>
            <a:spLocks noChangeArrowheads="1"/>
          </p:cNvSpPr>
          <p:nvPr/>
        </p:nvSpPr>
        <p:spPr bwMode="auto">
          <a:xfrm>
            <a:off x="354789" y="2809915"/>
            <a:ext cx="131584" cy="226985"/>
          </a:xfrm>
          <a:custGeom>
            <a:avLst/>
            <a:gdLst>
              <a:gd name="T0" fmla="*/ 106806 w 283"/>
              <a:gd name="T1" fmla="*/ 0 h 489"/>
              <a:gd name="T2" fmla="*/ 106806 w 283"/>
              <a:gd name="T3" fmla="*/ 0 h 489"/>
              <a:gd name="T4" fmla="*/ 19746 w 283"/>
              <a:gd name="T5" fmla="*/ 0 h 489"/>
              <a:gd name="T6" fmla="*/ 0 w 283"/>
              <a:gd name="T7" fmla="*/ 19712 h 489"/>
              <a:gd name="T8" fmla="*/ 0 w 283"/>
              <a:gd name="T9" fmla="*/ 194435 h 489"/>
              <a:gd name="T10" fmla="*/ 19746 w 283"/>
              <a:gd name="T11" fmla="*/ 218627 h 489"/>
              <a:gd name="T12" fmla="*/ 106806 w 283"/>
              <a:gd name="T13" fmla="*/ 218627 h 489"/>
              <a:gd name="T14" fmla="*/ 126551 w 283"/>
              <a:gd name="T15" fmla="*/ 194435 h 489"/>
              <a:gd name="T16" fmla="*/ 126551 w 283"/>
              <a:gd name="T17" fmla="*/ 19712 h 489"/>
              <a:gd name="T18" fmla="*/ 106806 w 283"/>
              <a:gd name="T19" fmla="*/ 0 h 489"/>
              <a:gd name="T20" fmla="*/ 63276 w 283"/>
              <a:gd name="T21" fmla="*/ 206083 h 489"/>
              <a:gd name="T22" fmla="*/ 63276 w 283"/>
              <a:gd name="T23" fmla="*/ 206083 h 489"/>
              <a:gd name="T24" fmla="*/ 47569 w 283"/>
              <a:gd name="T25" fmla="*/ 198467 h 489"/>
              <a:gd name="T26" fmla="*/ 63276 w 283"/>
              <a:gd name="T27" fmla="*/ 186371 h 489"/>
              <a:gd name="T28" fmla="*/ 78982 w 283"/>
              <a:gd name="T29" fmla="*/ 198467 h 489"/>
              <a:gd name="T30" fmla="*/ 63276 w 283"/>
              <a:gd name="T31" fmla="*/ 206083 h 489"/>
              <a:gd name="T32" fmla="*/ 110845 w 283"/>
              <a:gd name="T33" fmla="*/ 174722 h 489"/>
              <a:gd name="T34" fmla="*/ 110845 w 283"/>
              <a:gd name="T35" fmla="*/ 174722 h 489"/>
              <a:gd name="T36" fmla="*/ 15707 w 283"/>
              <a:gd name="T37" fmla="*/ 174722 h 489"/>
              <a:gd name="T38" fmla="*/ 15707 w 283"/>
              <a:gd name="T39" fmla="*/ 27776 h 489"/>
              <a:gd name="T40" fmla="*/ 110845 w 283"/>
              <a:gd name="T41" fmla="*/ 27776 h 489"/>
              <a:gd name="T42" fmla="*/ 110845 w 283"/>
              <a:gd name="T43" fmla="*/ 174722 h 48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pt-BR"/>
          </a:p>
        </p:txBody>
      </p:sp>
      <p:sp>
        <p:nvSpPr>
          <p:cNvPr id="12" name="Freeform 185"/>
          <p:cNvSpPr>
            <a:spLocks noChangeArrowheads="1"/>
          </p:cNvSpPr>
          <p:nvPr/>
        </p:nvSpPr>
        <p:spPr bwMode="auto">
          <a:xfrm>
            <a:off x="323528" y="3443470"/>
            <a:ext cx="194107" cy="148482"/>
          </a:xfrm>
          <a:custGeom>
            <a:avLst/>
            <a:gdLst>
              <a:gd name="T0" fmla="*/ 195434 w 619"/>
              <a:gd name="T1" fmla="*/ 0 h 472"/>
              <a:gd name="T2" fmla="*/ 195434 w 619"/>
              <a:gd name="T3" fmla="*/ 0 h 472"/>
              <a:gd name="T4" fmla="*/ 26177 w 619"/>
              <a:gd name="T5" fmla="*/ 0 h 472"/>
              <a:gd name="T6" fmla="*/ 0 w 619"/>
              <a:gd name="T7" fmla="*/ 26260 h 472"/>
              <a:gd name="T8" fmla="*/ 0 w 619"/>
              <a:gd name="T9" fmla="*/ 142811 h 472"/>
              <a:gd name="T10" fmla="*/ 26177 w 619"/>
              <a:gd name="T11" fmla="*/ 169431 h 472"/>
              <a:gd name="T12" fmla="*/ 195434 w 619"/>
              <a:gd name="T13" fmla="*/ 169431 h 472"/>
              <a:gd name="T14" fmla="*/ 221611 w 619"/>
              <a:gd name="T15" fmla="*/ 142811 h 472"/>
              <a:gd name="T16" fmla="*/ 221611 w 619"/>
              <a:gd name="T17" fmla="*/ 26260 h 472"/>
              <a:gd name="T18" fmla="*/ 195434 w 619"/>
              <a:gd name="T19" fmla="*/ 0 h 472"/>
              <a:gd name="T20" fmla="*/ 200454 w 619"/>
              <a:gd name="T21" fmla="*/ 15828 h 472"/>
              <a:gd name="T22" fmla="*/ 200454 w 619"/>
              <a:gd name="T23" fmla="*/ 15828 h 472"/>
              <a:gd name="T24" fmla="*/ 110806 w 619"/>
              <a:gd name="T25" fmla="*/ 84536 h 472"/>
              <a:gd name="T26" fmla="*/ 21157 w 619"/>
              <a:gd name="T27" fmla="*/ 15828 h 472"/>
              <a:gd name="T28" fmla="*/ 200454 w 619"/>
              <a:gd name="T29" fmla="*/ 15828 h 472"/>
              <a:gd name="T30" fmla="*/ 10399 w 619"/>
              <a:gd name="T31" fmla="*/ 142811 h 472"/>
              <a:gd name="T32" fmla="*/ 10399 w 619"/>
              <a:gd name="T33" fmla="*/ 142811 h 472"/>
              <a:gd name="T34" fmla="*/ 10399 w 619"/>
              <a:gd name="T35" fmla="*/ 26260 h 472"/>
              <a:gd name="T36" fmla="*/ 73870 w 619"/>
              <a:gd name="T37" fmla="*/ 79500 h 472"/>
              <a:gd name="T38" fmla="*/ 10399 w 619"/>
              <a:gd name="T39" fmla="*/ 142811 h 472"/>
              <a:gd name="T40" fmla="*/ 21157 w 619"/>
              <a:gd name="T41" fmla="*/ 153603 h 472"/>
              <a:gd name="T42" fmla="*/ 21157 w 619"/>
              <a:gd name="T43" fmla="*/ 153603 h 472"/>
              <a:gd name="T44" fmla="*/ 84628 w 619"/>
              <a:gd name="T45" fmla="*/ 84536 h 472"/>
              <a:gd name="T46" fmla="*/ 110806 w 619"/>
              <a:gd name="T47" fmla="*/ 105760 h 472"/>
              <a:gd name="T48" fmla="*/ 131963 w 619"/>
              <a:gd name="T49" fmla="*/ 84536 h 472"/>
              <a:gd name="T50" fmla="*/ 200454 w 619"/>
              <a:gd name="T51" fmla="*/ 153603 h 472"/>
              <a:gd name="T52" fmla="*/ 21157 w 619"/>
              <a:gd name="T53" fmla="*/ 153603 h 472"/>
              <a:gd name="T54" fmla="*/ 211212 w 619"/>
              <a:gd name="T55" fmla="*/ 142811 h 472"/>
              <a:gd name="T56" fmla="*/ 211212 w 619"/>
              <a:gd name="T57" fmla="*/ 142811 h 472"/>
              <a:gd name="T58" fmla="*/ 211212 w 619"/>
              <a:gd name="T59" fmla="*/ 142811 h 472"/>
              <a:gd name="T60" fmla="*/ 147741 w 619"/>
              <a:gd name="T61" fmla="*/ 79500 h 472"/>
              <a:gd name="T62" fmla="*/ 211212 w 619"/>
              <a:gd name="T63" fmla="*/ 26260 h 472"/>
              <a:gd name="T64" fmla="*/ 211212 w 619"/>
              <a:gd name="T65" fmla="*/ 142811 h 4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19" h="472">
                <a:moveTo>
                  <a:pt x="545" y="0"/>
                </a:moveTo>
                <a:lnTo>
                  <a:pt x="545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30"/>
                  <a:pt x="0" y="73"/>
                </a:cubicBezTo>
                <a:cubicBezTo>
                  <a:pt x="0" y="397"/>
                  <a:pt x="0" y="397"/>
                  <a:pt x="0" y="397"/>
                </a:cubicBezTo>
                <a:cubicBezTo>
                  <a:pt x="0" y="442"/>
                  <a:pt x="29" y="471"/>
                  <a:pt x="73" y="471"/>
                </a:cubicBezTo>
                <a:cubicBezTo>
                  <a:pt x="545" y="471"/>
                  <a:pt x="545" y="471"/>
                  <a:pt x="545" y="471"/>
                </a:cubicBezTo>
                <a:cubicBezTo>
                  <a:pt x="589" y="471"/>
                  <a:pt x="618" y="442"/>
                  <a:pt x="618" y="397"/>
                </a:cubicBezTo>
                <a:cubicBezTo>
                  <a:pt x="618" y="73"/>
                  <a:pt x="618" y="73"/>
                  <a:pt x="618" y="73"/>
                </a:cubicBezTo>
                <a:cubicBezTo>
                  <a:pt x="618" y="30"/>
                  <a:pt x="589" y="0"/>
                  <a:pt x="545" y="0"/>
                </a:cubicBezTo>
                <a:close/>
                <a:moveTo>
                  <a:pt x="559" y="44"/>
                </a:moveTo>
                <a:lnTo>
                  <a:pt x="559" y="44"/>
                </a:lnTo>
                <a:cubicBezTo>
                  <a:pt x="309" y="235"/>
                  <a:pt x="309" y="235"/>
                  <a:pt x="309" y="235"/>
                </a:cubicBezTo>
                <a:cubicBezTo>
                  <a:pt x="59" y="44"/>
                  <a:pt x="59" y="44"/>
                  <a:pt x="59" y="44"/>
                </a:cubicBezTo>
                <a:lnTo>
                  <a:pt x="559" y="44"/>
                </a:lnTo>
                <a:close/>
                <a:moveTo>
                  <a:pt x="29" y="397"/>
                </a:moveTo>
                <a:lnTo>
                  <a:pt x="29" y="397"/>
                </a:lnTo>
                <a:cubicBezTo>
                  <a:pt x="29" y="73"/>
                  <a:pt x="29" y="73"/>
                  <a:pt x="29" y="73"/>
                </a:cubicBezTo>
                <a:cubicBezTo>
                  <a:pt x="206" y="221"/>
                  <a:pt x="206" y="221"/>
                  <a:pt x="206" y="221"/>
                </a:cubicBezTo>
                <a:cubicBezTo>
                  <a:pt x="29" y="397"/>
                  <a:pt x="29" y="397"/>
                  <a:pt x="29" y="397"/>
                </a:cubicBezTo>
                <a:close/>
                <a:moveTo>
                  <a:pt x="59" y="427"/>
                </a:moveTo>
                <a:lnTo>
                  <a:pt x="59" y="427"/>
                </a:lnTo>
                <a:cubicBezTo>
                  <a:pt x="236" y="235"/>
                  <a:pt x="236" y="235"/>
                  <a:pt x="236" y="235"/>
                </a:cubicBezTo>
                <a:cubicBezTo>
                  <a:pt x="309" y="294"/>
                  <a:pt x="309" y="294"/>
                  <a:pt x="309" y="294"/>
                </a:cubicBezTo>
                <a:cubicBezTo>
                  <a:pt x="368" y="235"/>
                  <a:pt x="368" y="235"/>
                  <a:pt x="368" y="235"/>
                </a:cubicBezTo>
                <a:cubicBezTo>
                  <a:pt x="559" y="427"/>
                  <a:pt x="559" y="427"/>
                  <a:pt x="559" y="427"/>
                </a:cubicBezTo>
                <a:cubicBezTo>
                  <a:pt x="545" y="427"/>
                  <a:pt x="73" y="427"/>
                  <a:pt x="59" y="427"/>
                </a:cubicBezTo>
                <a:close/>
                <a:moveTo>
                  <a:pt x="589" y="397"/>
                </a:moveTo>
                <a:lnTo>
                  <a:pt x="589" y="397"/>
                </a:lnTo>
                <a:cubicBezTo>
                  <a:pt x="412" y="221"/>
                  <a:pt x="412" y="221"/>
                  <a:pt x="412" y="221"/>
                </a:cubicBezTo>
                <a:cubicBezTo>
                  <a:pt x="589" y="73"/>
                  <a:pt x="589" y="73"/>
                  <a:pt x="589" y="73"/>
                </a:cubicBezTo>
                <a:lnTo>
                  <a:pt x="589" y="3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lIns="91431" tIns="45716" rIns="91431" bIns="45716" anchor="ctr"/>
          <a:lstStyle/>
          <a:p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727388" y="2233081"/>
            <a:ext cx="3456079" cy="156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pt-BR" sz="2000" b="1" dirty="0">
                <a:latin typeface="Aller"/>
                <a:cs typeface="Arial" pitchFamily="34" charset="0"/>
              </a:rPr>
              <a:t>Estel Energia Ltda.</a:t>
            </a:r>
          </a:p>
          <a:p>
            <a:pPr>
              <a:lnSpc>
                <a:spcPts val="2300"/>
              </a:lnSpc>
            </a:pPr>
            <a:r>
              <a:rPr lang="pt-BR" sz="2000" b="1" dirty="0">
                <a:latin typeface="Aller"/>
                <a:cs typeface="Arial" pitchFamily="34" charset="0"/>
              </a:rPr>
              <a:t>Caroline Carrareto Favarato Xavier</a:t>
            </a:r>
          </a:p>
          <a:p>
            <a:pPr>
              <a:lnSpc>
                <a:spcPts val="2300"/>
              </a:lnSpc>
            </a:pPr>
            <a:r>
              <a:rPr lang="pt-BR" sz="2000" dirty="0">
                <a:latin typeface="Aller"/>
                <a:cs typeface="Arial" pitchFamily="34" charset="0"/>
              </a:rPr>
              <a:t>27 99759 7429</a:t>
            </a:r>
          </a:p>
          <a:p>
            <a:pPr>
              <a:lnSpc>
                <a:spcPts val="2300"/>
              </a:lnSpc>
            </a:pPr>
            <a:r>
              <a:rPr lang="pt-BR" sz="2000" dirty="0">
                <a:latin typeface="Aller"/>
                <a:cs typeface="Arial" pitchFamily="34" charset="0"/>
              </a:rPr>
              <a:t>27 3256-9393</a:t>
            </a:r>
          </a:p>
          <a:p>
            <a:pPr>
              <a:lnSpc>
                <a:spcPts val="2300"/>
              </a:lnSpc>
            </a:pPr>
            <a:r>
              <a:rPr lang="pt-BR" sz="2000" dirty="0">
                <a:latin typeface="Aller"/>
                <a:cs typeface="Arial" pitchFamily="34" charset="0"/>
              </a:rPr>
              <a:t>caroline.favarato@estel.com.br</a:t>
            </a:r>
          </a:p>
        </p:txBody>
      </p:sp>
      <p:pic>
        <p:nvPicPr>
          <p:cNvPr id="21" name="Picture 3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40" y="2208767"/>
            <a:ext cx="104523" cy="1875151"/>
          </a:xfrm>
          <a:prstGeom prst="rect">
            <a:avLst/>
          </a:prstGeom>
        </p:spPr>
      </p:pic>
      <p:sp>
        <p:nvSpPr>
          <p:cNvPr id="22" name="Freeform 109">
            <a:extLst>
              <a:ext uri="{FF2B5EF4-FFF2-40B4-BE49-F238E27FC236}">
                <a16:creationId xmlns:a16="http://schemas.microsoft.com/office/drawing/2014/main" id="{BC0A0139-001E-4E23-8D0C-AED77F7BF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603" y="3710671"/>
            <a:ext cx="265756" cy="229231"/>
          </a:xfrm>
          <a:custGeom>
            <a:avLst/>
            <a:gdLst>
              <a:gd name="T0" fmla="*/ 116822 w 634"/>
              <a:gd name="T1" fmla="*/ 0 h 634"/>
              <a:gd name="T2" fmla="*/ 116822 w 634"/>
              <a:gd name="T3" fmla="*/ 228190 h 634"/>
              <a:gd name="T4" fmla="*/ 116822 w 634"/>
              <a:gd name="T5" fmla="*/ 0 h 634"/>
              <a:gd name="T6" fmla="*/ 196507 w 634"/>
              <a:gd name="T7" fmla="*/ 58399 h 634"/>
              <a:gd name="T8" fmla="*/ 159369 w 634"/>
              <a:gd name="T9" fmla="*/ 105984 h 634"/>
              <a:gd name="T10" fmla="*/ 196507 w 634"/>
              <a:gd name="T11" fmla="*/ 58399 h 634"/>
              <a:gd name="T12" fmla="*/ 186051 w 634"/>
              <a:gd name="T13" fmla="*/ 47945 h 634"/>
              <a:gd name="T14" fmla="*/ 138096 w 634"/>
              <a:gd name="T15" fmla="*/ 21269 h 634"/>
              <a:gd name="T16" fmla="*/ 85093 w 634"/>
              <a:gd name="T17" fmla="*/ 105984 h 634"/>
              <a:gd name="T18" fmla="*/ 90501 w 634"/>
              <a:gd name="T19" fmla="*/ 69214 h 634"/>
              <a:gd name="T20" fmla="*/ 138096 w 634"/>
              <a:gd name="T21" fmla="*/ 69214 h 634"/>
              <a:gd name="T22" fmla="*/ 85093 w 634"/>
              <a:gd name="T23" fmla="*/ 105984 h 634"/>
              <a:gd name="T24" fmla="*/ 143504 w 634"/>
              <a:gd name="T25" fmla="*/ 122206 h 634"/>
              <a:gd name="T26" fmla="*/ 116822 w 634"/>
              <a:gd name="T27" fmla="*/ 159336 h 634"/>
              <a:gd name="T28" fmla="*/ 85093 w 634"/>
              <a:gd name="T29" fmla="*/ 122206 h 634"/>
              <a:gd name="T30" fmla="*/ 106366 w 634"/>
              <a:gd name="T31" fmla="*/ 15862 h 634"/>
              <a:gd name="T32" fmla="*/ 116822 w 634"/>
              <a:gd name="T33" fmla="*/ 15862 h 634"/>
              <a:gd name="T34" fmla="*/ 138096 w 634"/>
              <a:gd name="T35" fmla="*/ 58399 h 634"/>
              <a:gd name="T36" fmla="*/ 95549 w 634"/>
              <a:gd name="T37" fmla="*/ 58399 h 634"/>
              <a:gd name="T38" fmla="*/ 90501 w 634"/>
              <a:gd name="T39" fmla="*/ 21269 h 634"/>
              <a:gd name="T40" fmla="*/ 79684 w 634"/>
              <a:gd name="T41" fmla="*/ 52992 h 634"/>
              <a:gd name="T42" fmla="*/ 90501 w 634"/>
              <a:gd name="T43" fmla="*/ 21269 h 634"/>
              <a:gd name="T44" fmla="*/ 32090 w 634"/>
              <a:gd name="T45" fmla="*/ 58399 h 634"/>
              <a:gd name="T46" fmla="*/ 74637 w 634"/>
              <a:gd name="T47" fmla="*/ 105984 h 634"/>
              <a:gd name="T48" fmla="*/ 32090 w 634"/>
              <a:gd name="T49" fmla="*/ 58399 h 634"/>
              <a:gd name="T50" fmla="*/ 32090 w 634"/>
              <a:gd name="T51" fmla="*/ 169790 h 634"/>
              <a:gd name="T52" fmla="*/ 74637 w 634"/>
              <a:gd name="T53" fmla="*/ 122206 h 634"/>
              <a:gd name="T54" fmla="*/ 32090 w 634"/>
              <a:gd name="T55" fmla="*/ 169790 h 634"/>
              <a:gd name="T56" fmla="*/ 42546 w 634"/>
              <a:gd name="T57" fmla="*/ 180605 h 634"/>
              <a:gd name="T58" fmla="*/ 90501 w 634"/>
              <a:gd name="T59" fmla="*/ 212328 h 634"/>
              <a:gd name="T60" fmla="*/ 122231 w 634"/>
              <a:gd name="T61" fmla="*/ 212328 h 634"/>
              <a:gd name="T62" fmla="*/ 116822 w 634"/>
              <a:gd name="T63" fmla="*/ 212328 h 634"/>
              <a:gd name="T64" fmla="*/ 95549 w 634"/>
              <a:gd name="T65" fmla="*/ 169790 h 634"/>
              <a:gd name="T66" fmla="*/ 138096 w 634"/>
              <a:gd name="T67" fmla="*/ 169790 h 634"/>
              <a:gd name="T68" fmla="*/ 138096 w 634"/>
              <a:gd name="T69" fmla="*/ 212328 h 634"/>
              <a:gd name="T70" fmla="*/ 148552 w 634"/>
              <a:gd name="T71" fmla="*/ 175198 h 634"/>
              <a:gd name="T72" fmla="*/ 138096 w 634"/>
              <a:gd name="T73" fmla="*/ 212328 h 634"/>
              <a:gd name="T74" fmla="*/ 196507 w 634"/>
              <a:gd name="T75" fmla="*/ 169790 h 634"/>
              <a:gd name="T76" fmla="*/ 159369 w 634"/>
              <a:gd name="T77" fmla="*/ 122206 h 634"/>
              <a:gd name="T78" fmla="*/ 196507 w 634"/>
              <a:gd name="T79" fmla="*/ 169790 h 6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34" h="634">
                <a:moveTo>
                  <a:pt x="324" y="0"/>
                </a:moveTo>
                <a:lnTo>
                  <a:pt x="324" y="0"/>
                </a:lnTo>
                <a:cubicBezTo>
                  <a:pt x="148" y="0"/>
                  <a:pt x="0" y="147"/>
                  <a:pt x="0" y="324"/>
                </a:cubicBezTo>
                <a:cubicBezTo>
                  <a:pt x="0" y="486"/>
                  <a:pt x="148" y="633"/>
                  <a:pt x="324" y="633"/>
                </a:cubicBezTo>
                <a:cubicBezTo>
                  <a:pt x="486" y="633"/>
                  <a:pt x="633" y="486"/>
                  <a:pt x="633" y="324"/>
                </a:cubicBezTo>
                <a:cubicBezTo>
                  <a:pt x="633" y="147"/>
                  <a:pt x="486" y="0"/>
                  <a:pt x="324" y="0"/>
                </a:cubicBezTo>
                <a:close/>
                <a:moveTo>
                  <a:pt x="545" y="162"/>
                </a:moveTo>
                <a:lnTo>
                  <a:pt x="545" y="162"/>
                </a:lnTo>
                <a:cubicBezTo>
                  <a:pt x="574" y="206"/>
                  <a:pt x="589" y="251"/>
                  <a:pt x="589" y="294"/>
                </a:cubicBezTo>
                <a:cubicBezTo>
                  <a:pt x="442" y="294"/>
                  <a:pt x="442" y="294"/>
                  <a:pt x="442" y="294"/>
                </a:cubicBezTo>
                <a:cubicBezTo>
                  <a:pt x="442" y="265"/>
                  <a:pt x="427" y="221"/>
                  <a:pt x="427" y="192"/>
                </a:cubicBezTo>
                <a:cubicBezTo>
                  <a:pt x="471" y="192"/>
                  <a:pt x="516" y="177"/>
                  <a:pt x="545" y="162"/>
                </a:cubicBezTo>
                <a:close/>
                <a:moveTo>
                  <a:pt x="516" y="133"/>
                </a:moveTo>
                <a:lnTo>
                  <a:pt x="516" y="133"/>
                </a:lnTo>
                <a:cubicBezTo>
                  <a:pt x="486" y="147"/>
                  <a:pt x="457" y="147"/>
                  <a:pt x="412" y="147"/>
                </a:cubicBezTo>
                <a:cubicBezTo>
                  <a:pt x="412" y="118"/>
                  <a:pt x="398" y="89"/>
                  <a:pt x="383" y="59"/>
                </a:cubicBezTo>
                <a:cubicBezTo>
                  <a:pt x="442" y="59"/>
                  <a:pt x="486" y="89"/>
                  <a:pt x="516" y="133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36" y="265"/>
                  <a:pt x="251" y="236"/>
                  <a:pt x="251" y="192"/>
                </a:cubicBezTo>
                <a:cubicBezTo>
                  <a:pt x="280" y="206"/>
                  <a:pt x="295" y="206"/>
                  <a:pt x="324" y="206"/>
                </a:cubicBezTo>
                <a:cubicBezTo>
                  <a:pt x="339" y="206"/>
                  <a:pt x="369" y="206"/>
                  <a:pt x="383" y="192"/>
                </a:cubicBezTo>
                <a:cubicBezTo>
                  <a:pt x="398" y="236"/>
                  <a:pt x="398" y="265"/>
                  <a:pt x="398" y="294"/>
                </a:cubicBezTo>
                <a:lnTo>
                  <a:pt x="236" y="294"/>
                </a:lnTo>
                <a:close/>
                <a:moveTo>
                  <a:pt x="398" y="339"/>
                </a:moveTo>
                <a:lnTo>
                  <a:pt x="398" y="339"/>
                </a:lnTo>
                <a:cubicBezTo>
                  <a:pt x="398" y="368"/>
                  <a:pt x="398" y="412"/>
                  <a:pt x="383" y="442"/>
                </a:cubicBezTo>
                <a:cubicBezTo>
                  <a:pt x="369" y="442"/>
                  <a:pt x="339" y="442"/>
                  <a:pt x="324" y="442"/>
                </a:cubicBezTo>
                <a:cubicBezTo>
                  <a:pt x="295" y="442"/>
                  <a:pt x="280" y="442"/>
                  <a:pt x="251" y="442"/>
                </a:cubicBezTo>
                <a:cubicBezTo>
                  <a:pt x="251" y="412"/>
                  <a:pt x="236" y="368"/>
                  <a:pt x="236" y="339"/>
                </a:cubicBezTo>
                <a:lnTo>
                  <a:pt x="398" y="339"/>
                </a:lnTo>
                <a:close/>
                <a:moveTo>
                  <a:pt x="295" y="44"/>
                </a:moveTo>
                <a:lnTo>
                  <a:pt x="295" y="44"/>
                </a:lnTo>
                <a:cubicBezTo>
                  <a:pt x="310" y="44"/>
                  <a:pt x="310" y="44"/>
                  <a:pt x="324" y="44"/>
                </a:cubicBezTo>
                <a:lnTo>
                  <a:pt x="339" y="44"/>
                </a:lnTo>
                <a:cubicBezTo>
                  <a:pt x="354" y="74"/>
                  <a:pt x="369" y="118"/>
                  <a:pt x="383" y="162"/>
                </a:cubicBezTo>
                <a:cubicBezTo>
                  <a:pt x="354" y="162"/>
                  <a:pt x="339" y="162"/>
                  <a:pt x="324" y="162"/>
                </a:cubicBezTo>
                <a:cubicBezTo>
                  <a:pt x="295" y="162"/>
                  <a:pt x="280" y="162"/>
                  <a:pt x="265" y="162"/>
                </a:cubicBezTo>
                <a:cubicBezTo>
                  <a:pt x="265" y="118"/>
                  <a:pt x="280" y="74"/>
                  <a:pt x="295" y="44"/>
                </a:cubicBezTo>
                <a:close/>
                <a:moveTo>
                  <a:pt x="251" y="59"/>
                </a:moveTo>
                <a:lnTo>
                  <a:pt x="251" y="59"/>
                </a:lnTo>
                <a:cubicBezTo>
                  <a:pt x="236" y="89"/>
                  <a:pt x="221" y="118"/>
                  <a:pt x="221" y="147"/>
                </a:cubicBezTo>
                <a:cubicBezTo>
                  <a:pt x="192" y="147"/>
                  <a:pt x="148" y="147"/>
                  <a:pt x="118" y="133"/>
                </a:cubicBezTo>
                <a:cubicBezTo>
                  <a:pt x="148" y="89"/>
                  <a:pt x="207" y="59"/>
                  <a:pt x="251" y="59"/>
                </a:cubicBezTo>
                <a:close/>
                <a:moveTo>
                  <a:pt x="89" y="162"/>
                </a:moveTo>
                <a:lnTo>
                  <a:pt x="89" y="162"/>
                </a:lnTo>
                <a:cubicBezTo>
                  <a:pt x="133" y="177"/>
                  <a:pt x="177" y="192"/>
                  <a:pt x="207" y="192"/>
                </a:cubicBezTo>
                <a:cubicBezTo>
                  <a:pt x="207" y="221"/>
                  <a:pt x="207" y="265"/>
                  <a:pt x="207" y="294"/>
                </a:cubicBezTo>
                <a:cubicBezTo>
                  <a:pt x="44" y="294"/>
                  <a:pt x="44" y="294"/>
                  <a:pt x="44" y="294"/>
                </a:cubicBezTo>
                <a:cubicBezTo>
                  <a:pt x="44" y="251"/>
                  <a:pt x="59" y="206"/>
                  <a:pt x="89" y="162"/>
                </a:cubicBezTo>
                <a:close/>
                <a:moveTo>
                  <a:pt x="89" y="471"/>
                </a:moveTo>
                <a:lnTo>
                  <a:pt x="89" y="471"/>
                </a:lnTo>
                <a:cubicBezTo>
                  <a:pt x="59" y="427"/>
                  <a:pt x="44" y="383"/>
                  <a:pt x="44" y="339"/>
                </a:cubicBezTo>
                <a:cubicBezTo>
                  <a:pt x="207" y="339"/>
                  <a:pt x="207" y="339"/>
                  <a:pt x="207" y="339"/>
                </a:cubicBezTo>
                <a:cubicBezTo>
                  <a:pt x="207" y="368"/>
                  <a:pt x="207" y="412"/>
                  <a:pt x="207" y="442"/>
                </a:cubicBezTo>
                <a:cubicBezTo>
                  <a:pt x="177" y="457"/>
                  <a:pt x="133" y="457"/>
                  <a:pt x="89" y="471"/>
                </a:cubicBezTo>
                <a:close/>
                <a:moveTo>
                  <a:pt x="118" y="501"/>
                </a:moveTo>
                <a:lnTo>
                  <a:pt x="118" y="501"/>
                </a:lnTo>
                <a:cubicBezTo>
                  <a:pt x="148" y="501"/>
                  <a:pt x="192" y="486"/>
                  <a:pt x="221" y="486"/>
                </a:cubicBezTo>
                <a:cubicBezTo>
                  <a:pt x="221" y="515"/>
                  <a:pt x="236" y="560"/>
                  <a:pt x="251" y="589"/>
                </a:cubicBezTo>
                <a:cubicBezTo>
                  <a:pt x="207" y="574"/>
                  <a:pt x="148" y="545"/>
                  <a:pt x="118" y="501"/>
                </a:cubicBezTo>
                <a:close/>
                <a:moveTo>
                  <a:pt x="339" y="589"/>
                </a:moveTo>
                <a:lnTo>
                  <a:pt x="339" y="589"/>
                </a:lnTo>
                <a:lnTo>
                  <a:pt x="324" y="589"/>
                </a:lnTo>
                <a:cubicBezTo>
                  <a:pt x="310" y="589"/>
                  <a:pt x="310" y="589"/>
                  <a:pt x="295" y="589"/>
                </a:cubicBezTo>
                <a:cubicBezTo>
                  <a:pt x="280" y="560"/>
                  <a:pt x="265" y="515"/>
                  <a:pt x="265" y="471"/>
                </a:cubicBezTo>
                <a:cubicBezTo>
                  <a:pt x="280" y="471"/>
                  <a:pt x="295" y="471"/>
                  <a:pt x="324" y="471"/>
                </a:cubicBezTo>
                <a:cubicBezTo>
                  <a:pt x="339" y="471"/>
                  <a:pt x="354" y="471"/>
                  <a:pt x="383" y="471"/>
                </a:cubicBezTo>
                <a:cubicBezTo>
                  <a:pt x="369" y="515"/>
                  <a:pt x="354" y="560"/>
                  <a:pt x="339" y="589"/>
                </a:cubicBezTo>
                <a:close/>
                <a:moveTo>
                  <a:pt x="383" y="589"/>
                </a:moveTo>
                <a:lnTo>
                  <a:pt x="383" y="589"/>
                </a:lnTo>
                <a:cubicBezTo>
                  <a:pt x="398" y="560"/>
                  <a:pt x="412" y="515"/>
                  <a:pt x="412" y="486"/>
                </a:cubicBezTo>
                <a:cubicBezTo>
                  <a:pt x="457" y="486"/>
                  <a:pt x="486" y="501"/>
                  <a:pt x="516" y="501"/>
                </a:cubicBezTo>
                <a:cubicBezTo>
                  <a:pt x="486" y="545"/>
                  <a:pt x="442" y="574"/>
                  <a:pt x="383" y="589"/>
                </a:cubicBezTo>
                <a:close/>
                <a:moveTo>
                  <a:pt x="545" y="471"/>
                </a:moveTo>
                <a:lnTo>
                  <a:pt x="545" y="471"/>
                </a:lnTo>
                <a:cubicBezTo>
                  <a:pt x="516" y="457"/>
                  <a:pt x="471" y="457"/>
                  <a:pt x="427" y="442"/>
                </a:cubicBezTo>
                <a:cubicBezTo>
                  <a:pt x="427" y="412"/>
                  <a:pt x="442" y="368"/>
                  <a:pt x="442" y="339"/>
                </a:cubicBezTo>
                <a:cubicBezTo>
                  <a:pt x="589" y="339"/>
                  <a:pt x="589" y="339"/>
                  <a:pt x="589" y="339"/>
                </a:cubicBezTo>
                <a:cubicBezTo>
                  <a:pt x="589" y="383"/>
                  <a:pt x="574" y="427"/>
                  <a:pt x="545" y="47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5BBD641-8DF3-48CB-87A2-2E159052A29B}"/>
              </a:ext>
            </a:extLst>
          </p:cNvPr>
          <p:cNvSpPr/>
          <p:nvPr/>
        </p:nvSpPr>
        <p:spPr>
          <a:xfrm>
            <a:off x="749061" y="3650907"/>
            <a:ext cx="1927128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pt-BR" sz="2000" b="1" dirty="0">
                <a:latin typeface="Aller"/>
                <a:cs typeface="Arial" pitchFamily="34" charset="0"/>
              </a:rPr>
              <a:t>www.estel.com.br</a:t>
            </a:r>
          </a:p>
        </p:txBody>
      </p:sp>
      <p:sp>
        <p:nvSpPr>
          <p:cNvPr id="13" name="Freeform 260"/>
          <p:cNvSpPr>
            <a:spLocks noEditPoints="1"/>
          </p:cNvSpPr>
          <p:nvPr/>
        </p:nvSpPr>
        <p:spPr bwMode="auto">
          <a:xfrm>
            <a:off x="4231757" y="2495834"/>
            <a:ext cx="172643" cy="231442"/>
          </a:xfrm>
          <a:custGeom>
            <a:avLst/>
            <a:gdLst>
              <a:gd name="T0" fmla="*/ 0 w 26"/>
              <a:gd name="T1" fmla="*/ 28 h 35"/>
              <a:gd name="T2" fmla="*/ 0 w 26"/>
              <a:gd name="T3" fmla="*/ 33 h 35"/>
              <a:gd name="T4" fmla="*/ 2 w 26"/>
              <a:gd name="T5" fmla="*/ 35 h 35"/>
              <a:gd name="T6" fmla="*/ 24 w 26"/>
              <a:gd name="T7" fmla="*/ 35 h 35"/>
              <a:gd name="T8" fmla="*/ 26 w 26"/>
              <a:gd name="T9" fmla="*/ 33 h 35"/>
              <a:gd name="T10" fmla="*/ 26 w 26"/>
              <a:gd name="T11" fmla="*/ 28 h 35"/>
              <a:gd name="T12" fmla="*/ 19 w 26"/>
              <a:gd name="T13" fmla="*/ 22 h 35"/>
              <a:gd name="T14" fmla="*/ 14 w 26"/>
              <a:gd name="T15" fmla="*/ 33 h 35"/>
              <a:gd name="T16" fmla="*/ 14 w 26"/>
              <a:gd name="T17" fmla="*/ 26 h 35"/>
              <a:gd name="T18" fmla="*/ 14 w 26"/>
              <a:gd name="T19" fmla="*/ 26 h 35"/>
              <a:gd name="T20" fmla="*/ 15 w 26"/>
              <a:gd name="T21" fmla="*/ 25 h 35"/>
              <a:gd name="T22" fmla="*/ 15 w 26"/>
              <a:gd name="T23" fmla="*/ 24 h 35"/>
              <a:gd name="T24" fmla="*/ 14 w 26"/>
              <a:gd name="T25" fmla="*/ 24 h 35"/>
              <a:gd name="T26" fmla="*/ 12 w 26"/>
              <a:gd name="T27" fmla="*/ 24 h 35"/>
              <a:gd name="T28" fmla="*/ 12 w 26"/>
              <a:gd name="T29" fmla="*/ 24 h 35"/>
              <a:gd name="T30" fmla="*/ 12 w 26"/>
              <a:gd name="T31" fmla="*/ 25 h 35"/>
              <a:gd name="T32" fmla="*/ 13 w 26"/>
              <a:gd name="T33" fmla="*/ 26 h 35"/>
              <a:gd name="T34" fmla="*/ 13 w 26"/>
              <a:gd name="T35" fmla="*/ 26 h 35"/>
              <a:gd name="T36" fmla="*/ 12 w 26"/>
              <a:gd name="T37" fmla="*/ 33 h 35"/>
              <a:gd name="T38" fmla="*/ 7 w 26"/>
              <a:gd name="T39" fmla="*/ 22 h 35"/>
              <a:gd name="T40" fmla="*/ 0 w 26"/>
              <a:gd name="T41" fmla="*/ 28 h 35"/>
              <a:gd name="T42" fmla="*/ 13 w 26"/>
              <a:gd name="T43" fmla="*/ 20 h 35"/>
              <a:gd name="T44" fmla="*/ 8 w 26"/>
              <a:gd name="T45" fmla="*/ 17 h 35"/>
              <a:gd name="T46" fmla="*/ 6 w 26"/>
              <a:gd name="T47" fmla="*/ 10 h 35"/>
              <a:gd name="T48" fmla="*/ 6 w 26"/>
              <a:gd name="T49" fmla="*/ 10 h 35"/>
              <a:gd name="T50" fmla="*/ 6 w 26"/>
              <a:gd name="T51" fmla="*/ 10 h 35"/>
              <a:gd name="T52" fmla="*/ 6 w 26"/>
              <a:gd name="T53" fmla="*/ 10 h 35"/>
              <a:gd name="T54" fmla="*/ 13 w 26"/>
              <a:gd name="T55" fmla="*/ 0 h 35"/>
              <a:gd name="T56" fmla="*/ 20 w 26"/>
              <a:gd name="T57" fmla="*/ 10 h 35"/>
              <a:gd name="T58" fmla="*/ 20 w 26"/>
              <a:gd name="T59" fmla="*/ 10 h 35"/>
              <a:gd name="T60" fmla="*/ 20 w 26"/>
              <a:gd name="T61" fmla="*/ 10 h 35"/>
              <a:gd name="T62" fmla="*/ 20 w 26"/>
              <a:gd name="T63" fmla="*/ 10 h 35"/>
              <a:gd name="T64" fmla="*/ 18 w 26"/>
              <a:gd name="T65" fmla="*/ 17 h 35"/>
              <a:gd name="T66" fmla="*/ 13 w 26"/>
              <a:gd name="T67" fmla="*/ 20 h 35"/>
              <a:gd name="T68" fmla="*/ 9 w 26"/>
              <a:gd name="T69" fmla="*/ 16 h 35"/>
              <a:gd name="T70" fmla="*/ 13 w 26"/>
              <a:gd name="T71" fmla="*/ 19 h 35"/>
              <a:gd name="T72" fmla="*/ 17 w 26"/>
              <a:gd name="T73" fmla="*/ 16 h 35"/>
              <a:gd name="T74" fmla="*/ 19 w 26"/>
              <a:gd name="T75" fmla="*/ 10 h 35"/>
              <a:gd name="T76" fmla="*/ 19 w 26"/>
              <a:gd name="T77" fmla="*/ 9 h 35"/>
              <a:gd name="T78" fmla="*/ 19 w 26"/>
              <a:gd name="T79" fmla="*/ 7 h 35"/>
              <a:gd name="T80" fmla="*/ 18 w 26"/>
              <a:gd name="T81" fmla="*/ 5 h 35"/>
              <a:gd name="T82" fmla="*/ 16 w 26"/>
              <a:gd name="T83" fmla="*/ 5 h 35"/>
              <a:gd name="T84" fmla="*/ 13 w 26"/>
              <a:gd name="T85" fmla="*/ 6 h 35"/>
              <a:gd name="T86" fmla="*/ 11 w 26"/>
              <a:gd name="T87" fmla="*/ 5 h 35"/>
              <a:gd name="T88" fmla="*/ 11 w 26"/>
              <a:gd name="T89" fmla="*/ 5 h 35"/>
              <a:gd name="T90" fmla="*/ 8 w 26"/>
              <a:gd name="T91" fmla="*/ 5 h 35"/>
              <a:gd name="T92" fmla="*/ 8 w 26"/>
              <a:gd name="T93" fmla="*/ 7 h 35"/>
              <a:gd name="T94" fmla="*/ 7 w 26"/>
              <a:gd name="T95" fmla="*/ 9 h 35"/>
              <a:gd name="T96" fmla="*/ 7 w 26"/>
              <a:gd name="T97" fmla="*/ 10 h 35"/>
              <a:gd name="T98" fmla="*/ 9 w 26"/>
              <a:gd name="T99" fmla="*/ 16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" h="35">
                <a:moveTo>
                  <a:pt x="0" y="28"/>
                </a:moveTo>
                <a:cubicBezTo>
                  <a:pt x="0" y="30"/>
                  <a:pt x="0" y="31"/>
                  <a:pt x="0" y="33"/>
                </a:cubicBezTo>
                <a:cubicBezTo>
                  <a:pt x="0" y="34"/>
                  <a:pt x="1" y="35"/>
                  <a:pt x="2" y="35"/>
                </a:cubicBezTo>
                <a:cubicBezTo>
                  <a:pt x="9" y="35"/>
                  <a:pt x="17" y="35"/>
                  <a:pt x="24" y="35"/>
                </a:cubicBezTo>
                <a:cubicBezTo>
                  <a:pt x="25" y="35"/>
                  <a:pt x="26" y="34"/>
                  <a:pt x="26" y="33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25"/>
                  <a:pt x="23" y="23"/>
                  <a:pt x="19" y="22"/>
                </a:cubicBezTo>
                <a:cubicBezTo>
                  <a:pt x="18" y="27"/>
                  <a:pt x="16" y="29"/>
                  <a:pt x="14" y="33"/>
                </a:cubicBezTo>
                <a:cubicBezTo>
                  <a:pt x="14" y="26"/>
                  <a:pt x="14" y="26"/>
                  <a:pt x="14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4"/>
                  <a:pt x="15" y="24"/>
                  <a:pt x="15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4" y="24"/>
                  <a:pt x="13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5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2" y="33"/>
                  <a:pt x="12" y="33"/>
                  <a:pt x="12" y="33"/>
                </a:cubicBezTo>
                <a:cubicBezTo>
                  <a:pt x="10" y="29"/>
                  <a:pt x="9" y="27"/>
                  <a:pt x="7" y="22"/>
                </a:cubicBezTo>
                <a:cubicBezTo>
                  <a:pt x="3" y="23"/>
                  <a:pt x="0" y="25"/>
                  <a:pt x="0" y="28"/>
                </a:cubicBezTo>
                <a:close/>
                <a:moveTo>
                  <a:pt x="13" y="20"/>
                </a:moveTo>
                <a:cubicBezTo>
                  <a:pt x="11" y="20"/>
                  <a:pt x="10" y="19"/>
                  <a:pt x="8" y="17"/>
                </a:cubicBezTo>
                <a:cubicBezTo>
                  <a:pt x="7" y="15"/>
                  <a:pt x="6" y="13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5"/>
                  <a:pt x="5" y="0"/>
                  <a:pt x="13" y="0"/>
                </a:cubicBezTo>
                <a:cubicBezTo>
                  <a:pt x="21" y="0"/>
                  <a:pt x="20" y="5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3"/>
                  <a:pt x="19" y="15"/>
                  <a:pt x="18" y="17"/>
                </a:cubicBezTo>
                <a:cubicBezTo>
                  <a:pt x="17" y="19"/>
                  <a:pt x="15" y="20"/>
                  <a:pt x="13" y="20"/>
                </a:cubicBezTo>
                <a:close/>
                <a:moveTo>
                  <a:pt x="9" y="16"/>
                </a:moveTo>
                <a:cubicBezTo>
                  <a:pt x="10" y="18"/>
                  <a:pt x="12" y="19"/>
                  <a:pt x="13" y="19"/>
                </a:cubicBezTo>
                <a:cubicBezTo>
                  <a:pt x="15" y="19"/>
                  <a:pt x="16" y="18"/>
                  <a:pt x="17" y="16"/>
                </a:cubicBezTo>
                <a:cubicBezTo>
                  <a:pt x="18" y="15"/>
                  <a:pt x="19" y="13"/>
                  <a:pt x="19" y="10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8"/>
                  <a:pt x="19" y="8"/>
                  <a:pt x="19" y="7"/>
                </a:cubicBezTo>
                <a:cubicBezTo>
                  <a:pt x="19" y="7"/>
                  <a:pt x="18" y="6"/>
                  <a:pt x="18" y="5"/>
                </a:cubicBezTo>
                <a:cubicBezTo>
                  <a:pt x="18" y="5"/>
                  <a:pt x="17" y="5"/>
                  <a:pt x="16" y="5"/>
                </a:cubicBezTo>
                <a:cubicBezTo>
                  <a:pt x="15" y="5"/>
                  <a:pt x="14" y="6"/>
                  <a:pt x="13" y="6"/>
                </a:cubicBezTo>
                <a:cubicBezTo>
                  <a:pt x="12" y="6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5"/>
                  <a:pt x="9" y="5"/>
                  <a:pt x="8" y="5"/>
                </a:cubicBezTo>
                <a:cubicBezTo>
                  <a:pt x="8" y="6"/>
                  <a:pt x="8" y="7"/>
                  <a:pt x="8" y="7"/>
                </a:cubicBezTo>
                <a:cubicBezTo>
                  <a:pt x="8" y="8"/>
                  <a:pt x="8" y="8"/>
                  <a:pt x="7" y="9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3"/>
                  <a:pt x="8" y="15"/>
                  <a:pt x="9" y="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78"/>
          <p:cNvSpPr>
            <a:spLocks noChangeArrowheads="1"/>
          </p:cNvSpPr>
          <p:nvPr/>
        </p:nvSpPr>
        <p:spPr bwMode="auto">
          <a:xfrm>
            <a:off x="4221071" y="3136371"/>
            <a:ext cx="194015" cy="188380"/>
          </a:xfrm>
          <a:custGeom>
            <a:avLst/>
            <a:gdLst>
              <a:gd name="T0" fmla="*/ 217433 w 634"/>
              <a:gd name="T1" fmla="*/ 26535 h 619"/>
              <a:gd name="T2" fmla="*/ 217433 w 634"/>
              <a:gd name="T3" fmla="*/ 26535 h 619"/>
              <a:gd name="T4" fmla="*/ 196519 w 634"/>
              <a:gd name="T5" fmla="*/ 5379 h 619"/>
              <a:gd name="T6" fmla="*/ 175244 w 634"/>
              <a:gd name="T7" fmla="*/ 5379 h 619"/>
              <a:gd name="T8" fmla="*/ 148561 w 634"/>
              <a:gd name="T9" fmla="*/ 47691 h 619"/>
              <a:gd name="T10" fmla="*/ 148561 w 634"/>
              <a:gd name="T11" fmla="*/ 68489 h 619"/>
              <a:gd name="T12" fmla="*/ 159018 w 634"/>
              <a:gd name="T13" fmla="*/ 79247 h 619"/>
              <a:gd name="T14" fmla="*/ 127287 w 634"/>
              <a:gd name="T15" fmla="*/ 116180 h 619"/>
              <a:gd name="T16" fmla="*/ 84738 w 634"/>
              <a:gd name="T17" fmla="*/ 153114 h 619"/>
              <a:gd name="T18" fmla="*/ 68872 w 634"/>
              <a:gd name="T19" fmla="*/ 142357 h 619"/>
              <a:gd name="T20" fmla="*/ 47597 w 634"/>
              <a:gd name="T21" fmla="*/ 142357 h 619"/>
              <a:gd name="T22" fmla="*/ 10457 w 634"/>
              <a:gd name="T23" fmla="*/ 174271 h 619"/>
              <a:gd name="T24" fmla="*/ 10457 w 634"/>
              <a:gd name="T25" fmla="*/ 190048 h 619"/>
              <a:gd name="T26" fmla="*/ 31731 w 634"/>
              <a:gd name="T27" fmla="*/ 211205 h 619"/>
              <a:gd name="T28" fmla="*/ 68872 w 634"/>
              <a:gd name="T29" fmla="*/ 211205 h 619"/>
              <a:gd name="T30" fmla="*/ 153970 w 634"/>
              <a:gd name="T31" fmla="*/ 147736 h 619"/>
              <a:gd name="T32" fmla="*/ 217433 w 634"/>
              <a:gd name="T33" fmla="*/ 68489 h 619"/>
              <a:gd name="T34" fmla="*/ 217433 w 634"/>
              <a:gd name="T35" fmla="*/ 26535 h 619"/>
              <a:gd name="T36" fmla="*/ 206976 w 634"/>
              <a:gd name="T37" fmla="*/ 58090 h 619"/>
              <a:gd name="T38" fmla="*/ 206976 w 634"/>
              <a:gd name="T39" fmla="*/ 58090 h 619"/>
              <a:gd name="T40" fmla="*/ 148561 w 634"/>
              <a:gd name="T41" fmla="*/ 137337 h 619"/>
              <a:gd name="T42" fmla="*/ 58415 w 634"/>
              <a:gd name="T43" fmla="*/ 200447 h 619"/>
              <a:gd name="T44" fmla="*/ 37140 w 634"/>
              <a:gd name="T45" fmla="*/ 200447 h 619"/>
              <a:gd name="T46" fmla="*/ 26323 w 634"/>
              <a:gd name="T47" fmla="*/ 190048 h 619"/>
              <a:gd name="T48" fmla="*/ 26323 w 634"/>
              <a:gd name="T49" fmla="*/ 174271 h 619"/>
              <a:gd name="T50" fmla="*/ 53006 w 634"/>
              <a:gd name="T51" fmla="*/ 158493 h 619"/>
              <a:gd name="T52" fmla="*/ 63824 w 634"/>
              <a:gd name="T53" fmla="*/ 158493 h 619"/>
              <a:gd name="T54" fmla="*/ 79689 w 634"/>
              <a:gd name="T55" fmla="*/ 174271 h 619"/>
              <a:gd name="T56" fmla="*/ 180293 w 634"/>
              <a:gd name="T57" fmla="*/ 79247 h 619"/>
              <a:gd name="T58" fmla="*/ 159018 w 634"/>
              <a:gd name="T59" fmla="*/ 63110 h 619"/>
              <a:gd name="T60" fmla="*/ 159018 w 634"/>
              <a:gd name="T61" fmla="*/ 47691 h 619"/>
              <a:gd name="T62" fmla="*/ 180293 w 634"/>
              <a:gd name="T63" fmla="*/ 21156 h 619"/>
              <a:gd name="T64" fmla="*/ 196519 w 634"/>
              <a:gd name="T65" fmla="*/ 21156 h 619"/>
              <a:gd name="T66" fmla="*/ 206976 w 634"/>
              <a:gd name="T67" fmla="*/ 36934 h 619"/>
              <a:gd name="T68" fmla="*/ 206976 w 634"/>
              <a:gd name="T69" fmla="*/ 58090 h 61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34" h="619">
                <a:moveTo>
                  <a:pt x="603" y="74"/>
                </a:moveTo>
                <a:lnTo>
                  <a:pt x="603" y="74"/>
                </a:lnTo>
                <a:cubicBezTo>
                  <a:pt x="545" y="15"/>
                  <a:pt x="545" y="15"/>
                  <a:pt x="545" y="15"/>
                </a:cubicBezTo>
                <a:cubicBezTo>
                  <a:pt x="530" y="0"/>
                  <a:pt x="500" y="0"/>
                  <a:pt x="486" y="15"/>
                </a:cubicBezTo>
                <a:cubicBezTo>
                  <a:pt x="412" y="133"/>
                  <a:pt x="412" y="133"/>
                  <a:pt x="412" y="133"/>
                </a:cubicBezTo>
                <a:cubicBezTo>
                  <a:pt x="398" y="147"/>
                  <a:pt x="398" y="176"/>
                  <a:pt x="412" y="191"/>
                </a:cubicBezTo>
                <a:cubicBezTo>
                  <a:pt x="441" y="221"/>
                  <a:pt x="441" y="221"/>
                  <a:pt x="441" y="221"/>
                </a:cubicBezTo>
                <a:cubicBezTo>
                  <a:pt x="412" y="250"/>
                  <a:pt x="382" y="294"/>
                  <a:pt x="353" y="324"/>
                </a:cubicBezTo>
                <a:cubicBezTo>
                  <a:pt x="309" y="368"/>
                  <a:pt x="265" y="397"/>
                  <a:pt x="235" y="427"/>
                </a:cubicBezTo>
                <a:cubicBezTo>
                  <a:pt x="191" y="397"/>
                  <a:pt x="191" y="397"/>
                  <a:pt x="191" y="397"/>
                </a:cubicBezTo>
                <a:cubicBezTo>
                  <a:pt x="177" y="383"/>
                  <a:pt x="162" y="383"/>
                  <a:pt x="132" y="397"/>
                </a:cubicBezTo>
                <a:cubicBezTo>
                  <a:pt x="29" y="486"/>
                  <a:pt x="29" y="486"/>
                  <a:pt x="29" y="486"/>
                </a:cubicBezTo>
                <a:cubicBezTo>
                  <a:pt x="0" y="500"/>
                  <a:pt x="15" y="515"/>
                  <a:pt x="29" y="530"/>
                </a:cubicBezTo>
                <a:cubicBezTo>
                  <a:pt x="88" y="589"/>
                  <a:pt x="88" y="589"/>
                  <a:pt x="88" y="589"/>
                </a:cubicBezTo>
                <a:cubicBezTo>
                  <a:pt x="118" y="618"/>
                  <a:pt x="147" y="618"/>
                  <a:pt x="191" y="589"/>
                </a:cubicBezTo>
                <a:cubicBezTo>
                  <a:pt x="191" y="589"/>
                  <a:pt x="324" y="530"/>
                  <a:pt x="427" y="412"/>
                </a:cubicBezTo>
                <a:cubicBezTo>
                  <a:pt x="530" y="324"/>
                  <a:pt x="603" y="191"/>
                  <a:pt x="603" y="191"/>
                </a:cubicBezTo>
                <a:cubicBezTo>
                  <a:pt x="618" y="147"/>
                  <a:pt x="633" y="103"/>
                  <a:pt x="603" y="74"/>
                </a:cubicBezTo>
                <a:close/>
                <a:moveTo>
                  <a:pt x="574" y="162"/>
                </a:moveTo>
                <a:lnTo>
                  <a:pt x="574" y="162"/>
                </a:lnTo>
                <a:cubicBezTo>
                  <a:pt x="545" y="221"/>
                  <a:pt x="471" y="324"/>
                  <a:pt x="412" y="383"/>
                </a:cubicBezTo>
                <a:cubicBezTo>
                  <a:pt x="339" y="456"/>
                  <a:pt x="162" y="559"/>
                  <a:pt x="162" y="559"/>
                </a:cubicBezTo>
                <a:cubicBezTo>
                  <a:pt x="147" y="574"/>
                  <a:pt x="118" y="574"/>
                  <a:pt x="103" y="559"/>
                </a:cubicBezTo>
                <a:cubicBezTo>
                  <a:pt x="73" y="530"/>
                  <a:pt x="73" y="530"/>
                  <a:pt x="73" y="530"/>
                </a:cubicBezTo>
                <a:cubicBezTo>
                  <a:pt x="59" y="515"/>
                  <a:pt x="59" y="500"/>
                  <a:pt x="73" y="486"/>
                </a:cubicBezTo>
                <a:cubicBezTo>
                  <a:pt x="147" y="442"/>
                  <a:pt x="147" y="442"/>
                  <a:pt x="147" y="442"/>
                </a:cubicBezTo>
                <a:cubicBezTo>
                  <a:pt x="162" y="427"/>
                  <a:pt x="177" y="427"/>
                  <a:pt x="177" y="442"/>
                </a:cubicBezTo>
                <a:cubicBezTo>
                  <a:pt x="221" y="486"/>
                  <a:pt x="221" y="486"/>
                  <a:pt x="221" y="486"/>
                </a:cubicBezTo>
                <a:cubicBezTo>
                  <a:pt x="235" y="471"/>
                  <a:pt x="398" y="368"/>
                  <a:pt x="500" y="221"/>
                </a:cubicBezTo>
                <a:cubicBezTo>
                  <a:pt x="441" y="176"/>
                  <a:pt x="441" y="176"/>
                  <a:pt x="441" y="176"/>
                </a:cubicBezTo>
                <a:cubicBezTo>
                  <a:pt x="441" y="162"/>
                  <a:pt x="441" y="147"/>
                  <a:pt x="441" y="133"/>
                </a:cubicBezTo>
                <a:cubicBezTo>
                  <a:pt x="500" y="59"/>
                  <a:pt x="500" y="59"/>
                  <a:pt x="500" y="59"/>
                </a:cubicBezTo>
                <a:cubicBezTo>
                  <a:pt x="515" y="44"/>
                  <a:pt x="530" y="59"/>
                  <a:pt x="545" y="59"/>
                </a:cubicBezTo>
                <a:cubicBezTo>
                  <a:pt x="574" y="103"/>
                  <a:pt x="574" y="103"/>
                  <a:pt x="574" y="103"/>
                </a:cubicBezTo>
                <a:cubicBezTo>
                  <a:pt x="589" y="117"/>
                  <a:pt x="589" y="147"/>
                  <a:pt x="574" y="1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lIns="91431" tIns="45716" rIns="91431" bIns="45716" anchor="ctr"/>
          <a:lstStyle/>
          <a:p>
            <a:endParaRPr lang="pt-BR"/>
          </a:p>
        </p:txBody>
      </p:sp>
      <p:sp>
        <p:nvSpPr>
          <p:cNvPr id="15" name="Freeform 76"/>
          <p:cNvSpPr>
            <a:spLocks noChangeArrowheads="1"/>
          </p:cNvSpPr>
          <p:nvPr/>
        </p:nvSpPr>
        <p:spPr bwMode="auto">
          <a:xfrm>
            <a:off x="4252286" y="2809915"/>
            <a:ext cx="131584" cy="226985"/>
          </a:xfrm>
          <a:custGeom>
            <a:avLst/>
            <a:gdLst>
              <a:gd name="T0" fmla="*/ 106806 w 283"/>
              <a:gd name="T1" fmla="*/ 0 h 489"/>
              <a:gd name="T2" fmla="*/ 106806 w 283"/>
              <a:gd name="T3" fmla="*/ 0 h 489"/>
              <a:gd name="T4" fmla="*/ 19746 w 283"/>
              <a:gd name="T5" fmla="*/ 0 h 489"/>
              <a:gd name="T6" fmla="*/ 0 w 283"/>
              <a:gd name="T7" fmla="*/ 19712 h 489"/>
              <a:gd name="T8" fmla="*/ 0 w 283"/>
              <a:gd name="T9" fmla="*/ 194435 h 489"/>
              <a:gd name="T10" fmla="*/ 19746 w 283"/>
              <a:gd name="T11" fmla="*/ 218627 h 489"/>
              <a:gd name="T12" fmla="*/ 106806 w 283"/>
              <a:gd name="T13" fmla="*/ 218627 h 489"/>
              <a:gd name="T14" fmla="*/ 126551 w 283"/>
              <a:gd name="T15" fmla="*/ 194435 h 489"/>
              <a:gd name="T16" fmla="*/ 126551 w 283"/>
              <a:gd name="T17" fmla="*/ 19712 h 489"/>
              <a:gd name="T18" fmla="*/ 106806 w 283"/>
              <a:gd name="T19" fmla="*/ 0 h 489"/>
              <a:gd name="T20" fmla="*/ 63276 w 283"/>
              <a:gd name="T21" fmla="*/ 206083 h 489"/>
              <a:gd name="T22" fmla="*/ 63276 w 283"/>
              <a:gd name="T23" fmla="*/ 206083 h 489"/>
              <a:gd name="T24" fmla="*/ 47569 w 283"/>
              <a:gd name="T25" fmla="*/ 198467 h 489"/>
              <a:gd name="T26" fmla="*/ 63276 w 283"/>
              <a:gd name="T27" fmla="*/ 186371 h 489"/>
              <a:gd name="T28" fmla="*/ 78982 w 283"/>
              <a:gd name="T29" fmla="*/ 198467 h 489"/>
              <a:gd name="T30" fmla="*/ 63276 w 283"/>
              <a:gd name="T31" fmla="*/ 206083 h 489"/>
              <a:gd name="T32" fmla="*/ 110845 w 283"/>
              <a:gd name="T33" fmla="*/ 174722 h 489"/>
              <a:gd name="T34" fmla="*/ 110845 w 283"/>
              <a:gd name="T35" fmla="*/ 174722 h 489"/>
              <a:gd name="T36" fmla="*/ 15707 w 283"/>
              <a:gd name="T37" fmla="*/ 174722 h 489"/>
              <a:gd name="T38" fmla="*/ 15707 w 283"/>
              <a:gd name="T39" fmla="*/ 27776 h 489"/>
              <a:gd name="T40" fmla="*/ 110845 w 283"/>
              <a:gd name="T41" fmla="*/ 27776 h 489"/>
              <a:gd name="T42" fmla="*/ 110845 w 283"/>
              <a:gd name="T43" fmla="*/ 174722 h 48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pt-BR"/>
          </a:p>
        </p:txBody>
      </p:sp>
      <p:sp>
        <p:nvSpPr>
          <p:cNvPr id="16" name="Freeform 185"/>
          <p:cNvSpPr>
            <a:spLocks noChangeArrowheads="1"/>
          </p:cNvSpPr>
          <p:nvPr/>
        </p:nvSpPr>
        <p:spPr bwMode="auto">
          <a:xfrm>
            <a:off x="4221025" y="3443470"/>
            <a:ext cx="194107" cy="148482"/>
          </a:xfrm>
          <a:custGeom>
            <a:avLst/>
            <a:gdLst>
              <a:gd name="T0" fmla="*/ 195434 w 619"/>
              <a:gd name="T1" fmla="*/ 0 h 472"/>
              <a:gd name="T2" fmla="*/ 195434 w 619"/>
              <a:gd name="T3" fmla="*/ 0 h 472"/>
              <a:gd name="T4" fmla="*/ 26177 w 619"/>
              <a:gd name="T5" fmla="*/ 0 h 472"/>
              <a:gd name="T6" fmla="*/ 0 w 619"/>
              <a:gd name="T7" fmla="*/ 26260 h 472"/>
              <a:gd name="T8" fmla="*/ 0 w 619"/>
              <a:gd name="T9" fmla="*/ 142811 h 472"/>
              <a:gd name="T10" fmla="*/ 26177 w 619"/>
              <a:gd name="T11" fmla="*/ 169431 h 472"/>
              <a:gd name="T12" fmla="*/ 195434 w 619"/>
              <a:gd name="T13" fmla="*/ 169431 h 472"/>
              <a:gd name="T14" fmla="*/ 221611 w 619"/>
              <a:gd name="T15" fmla="*/ 142811 h 472"/>
              <a:gd name="T16" fmla="*/ 221611 w 619"/>
              <a:gd name="T17" fmla="*/ 26260 h 472"/>
              <a:gd name="T18" fmla="*/ 195434 w 619"/>
              <a:gd name="T19" fmla="*/ 0 h 472"/>
              <a:gd name="T20" fmla="*/ 200454 w 619"/>
              <a:gd name="T21" fmla="*/ 15828 h 472"/>
              <a:gd name="T22" fmla="*/ 200454 w 619"/>
              <a:gd name="T23" fmla="*/ 15828 h 472"/>
              <a:gd name="T24" fmla="*/ 110806 w 619"/>
              <a:gd name="T25" fmla="*/ 84536 h 472"/>
              <a:gd name="T26" fmla="*/ 21157 w 619"/>
              <a:gd name="T27" fmla="*/ 15828 h 472"/>
              <a:gd name="T28" fmla="*/ 200454 w 619"/>
              <a:gd name="T29" fmla="*/ 15828 h 472"/>
              <a:gd name="T30" fmla="*/ 10399 w 619"/>
              <a:gd name="T31" fmla="*/ 142811 h 472"/>
              <a:gd name="T32" fmla="*/ 10399 w 619"/>
              <a:gd name="T33" fmla="*/ 142811 h 472"/>
              <a:gd name="T34" fmla="*/ 10399 w 619"/>
              <a:gd name="T35" fmla="*/ 26260 h 472"/>
              <a:gd name="T36" fmla="*/ 73870 w 619"/>
              <a:gd name="T37" fmla="*/ 79500 h 472"/>
              <a:gd name="T38" fmla="*/ 10399 w 619"/>
              <a:gd name="T39" fmla="*/ 142811 h 472"/>
              <a:gd name="T40" fmla="*/ 21157 w 619"/>
              <a:gd name="T41" fmla="*/ 153603 h 472"/>
              <a:gd name="T42" fmla="*/ 21157 w 619"/>
              <a:gd name="T43" fmla="*/ 153603 h 472"/>
              <a:gd name="T44" fmla="*/ 84628 w 619"/>
              <a:gd name="T45" fmla="*/ 84536 h 472"/>
              <a:gd name="T46" fmla="*/ 110806 w 619"/>
              <a:gd name="T47" fmla="*/ 105760 h 472"/>
              <a:gd name="T48" fmla="*/ 131963 w 619"/>
              <a:gd name="T49" fmla="*/ 84536 h 472"/>
              <a:gd name="T50" fmla="*/ 200454 w 619"/>
              <a:gd name="T51" fmla="*/ 153603 h 472"/>
              <a:gd name="T52" fmla="*/ 21157 w 619"/>
              <a:gd name="T53" fmla="*/ 153603 h 472"/>
              <a:gd name="T54" fmla="*/ 211212 w 619"/>
              <a:gd name="T55" fmla="*/ 142811 h 472"/>
              <a:gd name="T56" fmla="*/ 211212 w 619"/>
              <a:gd name="T57" fmla="*/ 142811 h 472"/>
              <a:gd name="T58" fmla="*/ 211212 w 619"/>
              <a:gd name="T59" fmla="*/ 142811 h 472"/>
              <a:gd name="T60" fmla="*/ 147741 w 619"/>
              <a:gd name="T61" fmla="*/ 79500 h 472"/>
              <a:gd name="T62" fmla="*/ 211212 w 619"/>
              <a:gd name="T63" fmla="*/ 26260 h 472"/>
              <a:gd name="T64" fmla="*/ 211212 w 619"/>
              <a:gd name="T65" fmla="*/ 142811 h 4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19" h="472">
                <a:moveTo>
                  <a:pt x="545" y="0"/>
                </a:moveTo>
                <a:lnTo>
                  <a:pt x="545" y="0"/>
                </a:lnTo>
                <a:cubicBezTo>
                  <a:pt x="73" y="0"/>
                  <a:pt x="73" y="0"/>
                  <a:pt x="73" y="0"/>
                </a:cubicBezTo>
                <a:cubicBezTo>
                  <a:pt x="29" y="0"/>
                  <a:pt x="0" y="30"/>
                  <a:pt x="0" y="73"/>
                </a:cubicBezTo>
                <a:cubicBezTo>
                  <a:pt x="0" y="397"/>
                  <a:pt x="0" y="397"/>
                  <a:pt x="0" y="397"/>
                </a:cubicBezTo>
                <a:cubicBezTo>
                  <a:pt x="0" y="442"/>
                  <a:pt x="29" y="471"/>
                  <a:pt x="73" y="471"/>
                </a:cubicBezTo>
                <a:cubicBezTo>
                  <a:pt x="545" y="471"/>
                  <a:pt x="545" y="471"/>
                  <a:pt x="545" y="471"/>
                </a:cubicBezTo>
                <a:cubicBezTo>
                  <a:pt x="589" y="471"/>
                  <a:pt x="618" y="442"/>
                  <a:pt x="618" y="397"/>
                </a:cubicBezTo>
                <a:cubicBezTo>
                  <a:pt x="618" y="73"/>
                  <a:pt x="618" y="73"/>
                  <a:pt x="618" y="73"/>
                </a:cubicBezTo>
                <a:cubicBezTo>
                  <a:pt x="618" y="30"/>
                  <a:pt x="589" y="0"/>
                  <a:pt x="545" y="0"/>
                </a:cubicBezTo>
                <a:close/>
                <a:moveTo>
                  <a:pt x="559" y="44"/>
                </a:moveTo>
                <a:lnTo>
                  <a:pt x="559" y="44"/>
                </a:lnTo>
                <a:cubicBezTo>
                  <a:pt x="309" y="235"/>
                  <a:pt x="309" y="235"/>
                  <a:pt x="309" y="235"/>
                </a:cubicBezTo>
                <a:cubicBezTo>
                  <a:pt x="59" y="44"/>
                  <a:pt x="59" y="44"/>
                  <a:pt x="59" y="44"/>
                </a:cubicBezTo>
                <a:lnTo>
                  <a:pt x="559" y="44"/>
                </a:lnTo>
                <a:close/>
                <a:moveTo>
                  <a:pt x="29" y="397"/>
                </a:moveTo>
                <a:lnTo>
                  <a:pt x="29" y="397"/>
                </a:lnTo>
                <a:cubicBezTo>
                  <a:pt x="29" y="73"/>
                  <a:pt x="29" y="73"/>
                  <a:pt x="29" y="73"/>
                </a:cubicBezTo>
                <a:cubicBezTo>
                  <a:pt x="206" y="221"/>
                  <a:pt x="206" y="221"/>
                  <a:pt x="206" y="221"/>
                </a:cubicBezTo>
                <a:cubicBezTo>
                  <a:pt x="29" y="397"/>
                  <a:pt x="29" y="397"/>
                  <a:pt x="29" y="397"/>
                </a:cubicBezTo>
                <a:close/>
                <a:moveTo>
                  <a:pt x="59" y="427"/>
                </a:moveTo>
                <a:lnTo>
                  <a:pt x="59" y="427"/>
                </a:lnTo>
                <a:cubicBezTo>
                  <a:pt x="236" y="235"/>
                  <a:pt x="236" y="235"/>
                  <a:pt x="236" y="235"/>
                </a:cubicBezTo>
                <a:cubicBezTo>
                  <a:pt x="309" y="294"/>
                  <a:pt x="309" y="294"/>
                  <a:pt x="309" y="294"/>
                </a:cubicBezTo>
                <a:cubicBezTo>
                  <a:pt x="368" y="235"/>
                  <a:pt x="368" y="235"/>
                  <a:pt x="368" y="235"/>
                </a:cubicBezTo>
                <a:cubicBezTo>
                  <a:pt x="559" y="427"/>
                  <a:pt x="559" y="427"/>
                  <a:pt x="559" y="427"/>
                </a:cubicBezTo>
                <a:cubicBezTo>
                  <a:pt x="545" y="427"/>
                  <a:pt x="73" y="427"/>
                  <a:pt x="59" y="427"/>
                </a:cubicBezTo>
                <a:close/>
                <a:moveTo>
                  <a:pt x="589" y="397"/>
                </a:moveTo>
                <a:lnTo>
                  <a:pt x="589" y="397"/>
                </a:lnTo>
                <a:cubicBezTo>
                  <a:pt x="412" y="221"/>
                  <a:pt x="412" y="221"/>
                  <a:pt x="412" y="221"/>
                </a:cubicBezTo>
                <a:cubicBezTo>
                  <a:pt x="589" y="73"/>
                  <a:pt x="589" y="73"/>
                  <a:pt x="589" y="73"/>
                </a:cubicBezTo>
                <a:lnTo>
                  <a:pt x="589" y="3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lIns="91431" tIns="45716" rIns="91431" bIns="45716" anchor="ctr"/>
          <a:lstStyle/>
          <a:p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4646558" y="2407018"/>
            <a:ext cx="3456079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pt-BR" sz="2000" b="1" dirty="0">
                <a:latin typeface="Aller"/>
                <a:cs typeface="Arial" pitchFamily="34" charset="0"/>
              </a:rPr>
              <a:t>Geoblue Brasil Soluções Ambientais </a:t>
            </a:r>
          </a:p>
          <a:p>
            <a:pPr>
              <a:lnSpc>
                <a:spcPts val="2300"/>
              </a:lnSpc>
            </a:pPr>
            <a:r>
              <a:rPr lang="pt-BR" sz="2000" dirty="0">
                <a:latin typeface="Aller"/>
                <a:cs typeface="Arial" pitchFamily="34" charset="0"/>
              </a:rPr>
              <a:t>19 99834 1757</a:t>
            </a:r>
          </a:p>
          <a:p>
            <a:pPr>
              <a:lnSpc>
                <a:spcPts val="2300"/>
              </a:lnSpc>
            </a:pPr>
            <a:r>
              <a:rPr lang="pt-BR" sz="2000" dirty="0">
                <a:latin typeface="Aller"/>
                <a:cs typeface="Arial" pitchFamily="34" charset="0"/>
              </a:rPr>
              <a:t>19 3213 4335</a:t>
            </a:r>
          </a:p>
          <a:p>
            <a:pPr>
              <a:lnSpc>
                <a:spcPts val="2300"/>
              </a:lnSpc>
            </a:pPr>
            <a:r>
              <a:rPr lang="pt-BR" sz="2000" dirty="0">
                <a:latin typeface="Aller"/>
                <a:cs typeface="Arial" pitchFamily="34" charset="0"/>
              </a:rPr>
              <a:t>leandro@geoblue.com.br</a:t>
            </a:r>
          </a:p>
        </p:txBody>
      </p:sp>
      <p:pic>
        <p:nvPicPr>
          <p:cNvPr id="18" name="Picture 3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2037" y="2208767"/>
            <a:ext cx="104523" cy="1875151"/>
          </a:xfrm>
          <a:prstGeom prst="rect">
            <a:avLst/>
          </a:prstGeom>
        </p:spPr>
      </p:pic>
      <p:sp>
        <p:nvSpPr>
          <p:cNvPr id="19" name="Freeform 109">
            <a:extLst>
              <a:ext uri="{FF2B5EF4-FFF2-40B4-BE49-F238E27FC236}">
                <a16:creationId xmlns:a16="http://schemas.microsoft.com/office/drawing/2014/main" id="{BC0A0139-001E-4E23-8D0C-AED77F7BF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3100" y="3710671"/>
            <a:ext cx="265756" cy="229231"/>
          </a:xfrm>
          <a:custGeom>
            <a:avLst/>
            <a:gdLst>
              <a:gd name="T0" fmla="*/ 116822 w 634"/>
              <a:gd name="T1" fmla="*/ 0 h 634"/>
              <a:gd name="T2" fmla="*/ 116822 w 634"/>
              <a:gd name="T3" fmla="*/ 228190 h 634"/>
              <a:gd name="T4" fmla="*/ 116822 w 634"/>
              <a:gd name="T5" fmla="*/ 0 h 634"/>
              <a:gd name="T6" fmla="*/ 196507 w 634"/>
              <a:gd name="T7" fmla="*/ 58399 h 634"/>
              <a:gd name="T8" fmla="*/ 159369 w 634"/>
              <a:gd name="T9" fmla="*/ 105984 h 634"/>
              <a:gd name="T10" fmla="*/ 196507 w 634"/>
              <a:gd name="T11" fmla="*/ 58399 h 634"/>
              <a:gd name="T12" fmla="*/ 186051 w 634"/>
              <a:gd name="T13" fmla="*/ 47945 h 634"/>
              <a:gd name="T14" fmla="*/ 138096 w 634"/>
              <a:gd name="T15" fmla="*/ 21269 h 634"/>
              <a:gd name="T16" fmla="*/ 85093 w 634"/>
              <a:gd name="T17" fmla="*/ 105984 h 634"/>
              <a:gd name="T18" fmla="*/ 90501 w 634"/>
              <a:gd name="T19" fmla="*/ 69214 h 634"/>
              <a:gd name="T20" fmla="*/ 138096 w 634"/>
              <a:gd name="T21" fmla="*/ 69214 h 634"/>
              <a:gd name="T22" fmla="*/ 85093 w 634"/>
              <a:gd name="T23" fmla="*/ 105984 h 634"/>
              <a:gd name="T24" fmla="*/ 143504 w 634"/>
              <a:gd name="T25" fmla="*/ 122206 h 634"/>
              <a:gd name="T26" fmla="*/ 116822 w 634"/>
              <a:gd name="T27" fmla="*/ 159336 h 634"/>
              <a:gd name="T28" fmla="*/ 85093 w 634"/>
              <a:gd name="T29" fmla="*/ 122206 h 634"/>
              <a:gd name="T30" fmla="*/ 106366 w 634"/>
              <a:gd name="T31" fmla="*/ 15862 h 634"/>
              <a:gd name="T32" fmla="*/ 116822 w 634"/>
              <a:gd name="T33" fmla="*/ 15862 h 634"/>
              <a:gd name="T34" fmla="*/ 138096 w 634"/>
              <a:gd name="T35" fmla="*/ 58399 h 634"/>
              <a:gd name="T36" fmla="*/ 95549 w 634"/>
              <a:gd name="T37" fmla="*/ 58399 h 634"/>
              <a:gd name="T38" fmla="*/ 90501 w 634"/>
              <a:gd name="T39" fmla="*/ 21269 h 634"/>
              <a:gd name="T40" fmla="*/ 79684 w 634"/>
              <a:gd name="T41" fmla="*/ 52992 h 634"/>
              <a:gd name="T42" fmla="*/ 90501 w 634"/>
              <a:gd name="T43" fmla="*/ 21269 h 634"/>
              <a:gd name="T44" fmla="*/ 32090 w 634"/>
              <a:gd name="T45" fmla="*/ 58399 h 634"/>
              <a:gd name="T46" fmla="*/ 74637 w 634"/>
              <a:gd name="T47" fmla="*/ 105984 h 634"/>
              <a:gd name="T48" fmla="*/ 32090 w 634"/>
              <a:gd name="T49" fmla="*/ 58399 h 634"/>
              <a:gd name="T50" fmla="*/ 32090 w 634"/>
              <a:gd name="T51" fmla="*/ 169790 h 634"/>
              <a:gd name="T52" fmla="*/ 74637 w 634"/>
              <a:gd name="T53" fmla="*/ 122206 h 634"/>
              <a:gd name="T54" fmla="*/ 32090 w 634"/>
              <a:gd name="T55" fmla="*/ 169790 h 634"/>
              <a:gd name="T56" fmla="*/ 42546 w 634"/>
              <a:gd name="T57" fmla="*/ 180605 h 634"/>
              <a:gd name="T58" fmla="*/ 90501 w 634"/>
              <a:gd name="T59" fmla="*/ 212328 h 634"/>
              <a:gd name="T60" fmla="*/ 122231 w 634"/>
              <a:gd name="T61" fmla="*/ 212328 h 634"/>
              <a:gd name="T62" fmla="*/ 116822 w 634"/>
              <a:gd name="T63" fmla="*/ 212328 h 634"/>
              <a:gd name="T64" fmla="*/ 95549 w 634"/>
              <a:gd name="T65" fmla="*/ 169790 h 634"/>
              <a:gd name="T66" fmla="*/ 138096 w 634"/>
              <a:gd name="T67" fmla="*/ 169790 h 634"/>
              <a:gd name="T68" fmla="*/ 138096 w 634"/>
              <a:gd name="T69" fmla="*/ 212328 h 634"/>
              <a:gd name="T70" fmla="*/ 148552 w 634"/>
              <a:gd name="T71" fmla="*/ 175198 h 634"/>
              <a:gd name="T72" fmla="*/ 138096 w 634"/>
              <a:gd name="T73" fmla="*/ 212328 h 634"/>
              <a:gd name="T74" fmla="*/ 196507 w 634"/>
              <a:gd name="T75" fmla="*/ 169790 h 634"/>
              <a:gd name="T76" fmla="*/ 159369 w 634"/>
              <a:gd name="T77" fmla="*/ 122206 h 634"/>
              <a:gd name="T78" fmla="*/ 196507 w 634"/>
              <a:gd name="T79" fmla="*/ 169790 h 6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34" h="634">
                <a:moveTo>
                  <a:pt x="324" y="0"/>
                </a:moveTo>
                <a:lnTo>
                  <a:pt x="324" y="0"/>
                </a:lnTo>
                <a:cubicBezTo>
                  <a:pt x="148" y="0"/>
                  <a:pt x="0" y="147"/>
                  <a:pt x="0" y="324"/>
                </a:cubicBezTo>
                <a:cubicBezTo>
                  <a:pt x="0" y="486"/>
                  <a:pt x="148" y="633"/>
                  <a:pt x="324" y="633"/>
                </a:cubicBezTo>
                <a:cubicBezTo>
                  <a:pt x="486" y="633"/>
                  <a:pt x="633" y="486"/>
                  <a:pt x="633" y="324"/>
                </a:cubicBezTo>
                <a:cubicBezTo>
                  <a:pt x="633" y="147"/>
                  <a:pt x="486" y="0"/>
                  <a:pt x="324" y="0"/>
                </a:cubicBezTo>
                <a:close/>
                <a:moveTo>
                  <a:pt x="545" y="162"/>
                </a:moveTo>
                <a:lnTo>
                  <a:pt x="545" y="162"/>
                </a:lnTo>
                <a:cubicBezTo>
                  <a:pt x="574" y="206"/>
                  <a:pt x="589" y="251"/>
                  <a:pt x="589" y="294"/>
                </a:cubicBezTo>
                <a:cubicBezTo>
                  <a:pt x="442" y="294"/>
                  <a:pt x="442" y="294"/>
                  <a:pt x="442" y="294"/>
                </a:cubicBezTo>
                <a:cubicBezTo>
                  <a:pt x="442" y="265"/>
                  <a:pt x="427" y="221"/>
                  <a:pt x="427" y="192"/>
                </a:cubicBezTo>
                <a:cubicBezTo>
                  <a:pt x="471" y="192"/>
                  <a:pt x="516" y="177"/>
                  <a:pt x="545" y="162"/>
                </a:cubicBezTo>
                <a:close/>
                <a:moveTo>
                  <a:pt x="516" y="133"/>
                </a:moveTo>
                <a:lnTo>
                  <a:pt x="516" y="133"/>
                </a:lnTo>
                <a:cubicBezTo>
                  <a:pt x="486" y="147"/>
                  <a:pt x="457" y="147"/>
                  <a:pt x="412" y="147"/>
                </a:cubicBezTo>
                <a:cubicBezTo>
                  <a:pt x="412" y="118"/>
                  <a:pt x="398" y="89"/>
                  <a:pt x="383" y="59"/>
                </a:cubicBezTo>
                <a:cubicBezTo>
                  <a:pt x="442" y="59"/>
                  <a:pt x="486" y="89"/>
                  <a:pt x="516" y="133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36" y="265"/>
                  <a:pt x="251" y="236"/>
                  <a:pt x="251" y="192"/>
                </a:cubicBezTo>
                <a:cubicBezTo>
                  <a:pt x="280" y="206"/>
                  <a:pt x="295" y="206"/>
                  <a:pt x="324" y="206"/>
                </a:cubicBezTo>
                <a:cubicBezTo>
                  <a:pt x="339" y="206"/>
                  <a:pt x="369" y="206"/>
                  <a:pt x="383" y="192"/>
                </a:cubicBezTo>
                <a:cubicBezTo>
                  <a:pt x="398" y="236"/>
                  <a:pt x="398" y="265"/>
                  <a:pt x="398" y="294"/>
                </a:cubicBezTo>
                <a:lnTo>
                  <a:pt x="236" y="294"/>
                </a:lnTo>
                <a:close/>
                <a:moveTo>
                  <a:pt x="398" y="339"/>
                </a:moveTo>
                <a:lnTo>
                  <a:pt x="398" y="339"/>
                </a:lnTo>
                <a:cubicBezTo>
                  <a:pt x="398" y="368"/>
                  <a:pt x="398" y="412"/>
                  <a:pt x="383" y="442"/>
                </a:cubicBezTo>
                <a:cubicBezTo>
                  <a:pt x="369" y="442"/>
                  <a:pt x="339" y="442"/>
                  <a:pt x="324" y="442"/>
                </a:cubicBezTo>
                <a:cubicBezTo>
                  <a:pt x="295" y="442"/>
                  <a:pt x="280" y="442"/>
                  <a:pt x="251" y="442"/>
                </a:cubicBezTo>
                <a:cubicBezTo>
                  <a:pt x="251" y="412"/>
                  <a:pt x="236" y="368"/>
                  <a:pt x="236" y="339"/>
                </a:cubicBezTo>
                <a:lnTo>
                  <a:pt x="398" y="339"/>
                </a:lnTo>
                <a:close/>
                <a:moveTo>
                  <a:pt x="295" y="44"/>
                </a:moveTo>
                <a:lnTo>
                  <a:pt x="295" y="44"/>
                </a:lnTo>
                <a:cubicBezTo>
                  <a:pt x="310" y="44"/>
                  <a:pt x="310" y="44"/>
                  <a:pt x="324" y="44"/>
                </a:cubicBezTo>
                <a:lnTo>
                  <a:pt x="339" y="44"/>
                </a:lnTo>
                <a:cubicBezTo>
                  <a:pt x="354" y="74"/>
                  <a:pt x="369" y="118"/>
                  <a:pt x="383" y="162"/>
                </a:cubicBezTo>
                <a:cubicBezTo>
                  <a:pt x="354" y="162"/>
                  <a:pt x="339" y="162"/>
                  <a:pt x="324" y="162"/>
                </a:cubicBezTo>
                <a:cubicBezTo>
                  <a:pt x="295" y="162"/>
                  <a:pt x="280" y="162"/>
                  <a:pt x="265" y="162"/>
                </a:cubicBezTo>
                <a:cubicBezTo>
                  <a:pt x="265" y="118"/>
                  <a:pt x="280" y="74"/>
                  <a:pt x="295" y="44"/>
                </a:cubicBezTo>
                <a:close/>
                <a:moveTo>
                  <a:pt x="251" y="59"/>
                </a:moveTo>
                <a:lnTo>
                  <a:pt x="251" y="59"/>
                </a:lnTo>
                <a:cubicBezTo>
                  <a:pt x="236" y="89"/>
                  <a:pt x="221" y="118"/>
                  <a:pt x="221" y="147"/>
                </a:cubicBezTo>
                <a:cubicBezTo>
                  <a:pt x="192" y="147"/>
                  <a:pt x="148" y="147"/>
                  <a:pt x="118" y="133"/>
                </a:cubicBezTo>
                <a:cubicBezTo>
                  <a:pt x="148" y="89"/>
                  <a:pt x="207" y="59"/>
                  <a:pt x="251" y="59"/>
                </a:cubicBezTo>
                <a:close/>
                <a:moveTo>
                  <a:pt x="89" y="162"/>
                </a:moveTo>
                <a:lnTo>
                  <a:pt x="89" y="162"/>
                </a:lnTo>
                <a:cubicBezTo>
                  <a:pt x="133" y="177"/>
                  <a:pt x="177" y="192"/>
                  <a:pt x="207" y="192"/>
                </a:cubicBezTo>
                <a:cubicBezTo>
                  <a:pt x="207" y="221"/>
                  <a:pt x="207" y="265"/>
                  <a:pt x="207" y="294"/>
                </a:cubicBezTo>
                <a:cubicBezTo>
                  <a:pt x="44" y="294"/>
                  <a:pt x="44" y="294"/>
                  <a:pt x="44" y="294"/>
                </a:cubicBezTo>
                <a:cubicBezTo>
                  <a:pt x="44" y="251"/>
                  <a:pt x="59" y="206"/>
                  <a:pt x="89" y="162"/>
                </a:cubicBezTo>
                <a:close/>
                <a:moveTo>
                  <a:pt x="89" y="471"/>
                </a:moveTo>
                <a:lnTo>
                  <a:pt x="89" y="471"/>
                </a:lnTo>
                <a:cubicBezTo>
                  <a:pt x="59" y="427"/>
                  <a:pt x="44" y="383"/>
                  <a:pt x="44" y="339"/>
                </a:cubicBezTo>
                <a:cubicBezTo>
                  <a:pt x="207" y="339"/>
                  <a:pt x="207" y="339"/>
                  <a:pt x="207" y="339"/>
                </a:cubicBezTo>
                <a:cubicBezTo>
                  <a:pt x="207" y="368"/>
                  <a:pt x="207" y="412"/>
                  <a:pt x="207" y="442"/>
                </a:cubicBezTo>
                <a:cubicBezTo>
                  <a:pt x="177" y="457"/>
                  <a:pt x="133" y="457"/>
                  <a:pt x="89" y="471"/>
                </a:cubicBezTo>
                <a:close/>
                <a:moveTo>
                  <a:pt x="118" y="501"/>
                </a:moveTo>
                <a:lnTo>
                  <a:pt x="118" y="501"/>
                </a:lnTo>
                <a:cubicBezTo>
                  <a:pt x="148" y="501"/>
                  <a:pt x="192" y="486"/>
                  <a:pt x="221" y="486"/>
                </a:cubicBezTo>
                <a:cubicBezTo>
                  <a:pt x="221" y="515"/>
                  <a:pt x="236" y="560"/>
                  <a:pt x="251" y="589"/>
                </a:cubicBezTo>
                <a:cubicBezTo>
                  <a:pt x="207" y="574"/>
                  <a:pt x="148" y="545"/>
                  <a:pt x="118" y="501"/>
                </a:cubicBezTo>
                <a:close/>
                <a:moveTo>
                  <a:pt x="339" y="589"/>
                </a:moveTo>
                <a:lnTo>
                  <a:pt x="339" y="589"/>
                </a:lnTo>
                <a:lnTo>
                  <a:pt x="324" y="589"/>
                </a:lnTo>
                <a:cubicBezTo>
                  <a:pt x="310" y="589"/>
                  <a:pt x="310" y="589"/>
                  <a:pt x="295" y="589"/>
                </a:cubicBezTo>
                <a:cubicBezTo>
                  <a:pt x="280" y="560"/>
                  <a:pt x="265" y="515"/>
                  <a:pt x="265" y="471"/>
                </a:cubicBezTo>
                <a:cubicBezTo>
                  <a:pt x="280" y="471"/>
                  <a:pt x="295" y="471"/>
                  <a:pt x="324" y="471"/>
                </a:cubicBezTo>
                <a:cubicBezTo>
                  <a:pt x="339" y="471"/>
                  <a:pt x="354" y="471"/>
                  <a:pt x="383" y="471"/>
                </a:cubicBezTo>
                <a:cubicBezTo>
                  <a:pt x="369" y="515"/>
                  <a:pt x="354" y="560"/>
                  <a:pt x="339" y="589"/>
                </a:cubicBezTo>
                <a:close/>
                <a:moveTo>
                  <a:pt x="383" y="589"/>
                </a:moveTo>
                <a:lnTo>
                  <a:pt x="383" y="589"/>
                </a:lnTo>
                <a:cubicBezTo>
                  <a:pt x="398" y="560"/>
                  <a:pt x="412" y="515"/>
                  <a:pt x="412" y="486"/>
                </a:cubicBezTo>
                <a:cubicBezTo>
                  <a:pt x="457" y="486"/>
                  <a:pt x="486" y="501"/>
                  <a:pt x="516" y="501"/>
                </a:cubicBezTo>
                <a:cubicBezTo>
                  <a:pt x="486" y="545"/>
                  <a:pt x="442" y="574"/>
                  <a:pt x="383" y="589"/>
                </a:cubicBezTo>
                <a:close/>
                <a:moveTo>
                  <a:pt x="545" y="471"/>
                </a:moveTo>
                <a:lnTo>
                  <a:pt x="545" y="471"/>
                </a:lnTo>
                <a:cubicBezTo>
                  <a:pt x="516" y="457"/>
                  <a:pt x="471" y="457"/>
                  <a:pt x="427" y="442"/>
                </a:cubicBezTo>
                <a:cubicBezTo>
                  <a:pt x="427" y="412"/>
                  <a:pt x="442" y="368"/>
                  <a:pt x="442" y="339"/>
                </a:cubicBezTo>
                <a:cubicBezTo>
                  <a:pt x="589" y="339"/>
                  <a:pt x="589" y="339"/>
                  <a:pt x="589" y="339"/>
                </a:cubicBezTo>
                <a:cubicBezTo>
                  <a:pt x="589" y="383"/>
                  <a:pt x="574" y="427"/>
                  <a:pt x="545" y="47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5BBD641-8DF3-48CB-87A2-2E159052A29B}"/>
              </a:ext>
            </a:extLst>
          </p:cNvPr>
          <p:cNvSpPr/>
          <p:nvPr/>
        </p:nvSpPr>
        <p:spPr>
          <a:xfrm>
            <a:off x="4646558" y="3650907"/>
            <a:ext cx="1927128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pt-BR" sz="2000" b="1" dirty="0">
                <a:latin typeface="Aller"/>
                <a:cs typeface="Arial" pitchFamily="34" charset="0"/>
              </a:rPr>
              <a:t>www.geoblue.com.br</a:t>
            </a:r>
          </a:p>
        </p:txBody>
      </p:sp>
    </p:spTree>
    <p:extLst>
      <p:ext uri="{BB962C8B-B14F-4D97-AF65-F5344CB8AC3E}">
        <p14:creationId xmlns:p14="http://schemas.microsoft.com/office/powerpoint/2010/main" val="1340604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3500" b="1" dirty="0"/>
              <a:t>Estel Energia Ltda.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1094243"/>
            <a:ext cx="8229600" cy="33944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pt-BR" sz="2200" dirty="0"/>
              <a:t>Fundada em </a:t>
            </a:r>
            <a:r>
              <a:rPr lang="pt-BR" sz="2200" b="1" dirty="0"/>
              <a:t>Dezembro/2015</a:t>
            </a:r>
            <a:r>
              <a:rPr lang="pt-BR" sz="2200" dirty="0"/>
              <a:t>;</a:t>
            </a:r>
          </a:p>
          <a:p>
            <a:pPr>
              <a:lnSpc>
                <a:spcPct val="150000"/>
              </a:lnSpc>
            </a:pPr>
            <a:r>
              <a:rPr lang="pt-BR" sz="2200" dirty="0"/>
              <a:t>Sede no município de </a:t>
            </a:r>
            <a:r>
              <a:rPr lang="pt-BR" sz="2200" b="1" dirty="0"/>
              <a:t>Aracruz/ES</a:t>
            </a:r>
            <a:r>
              <a:rPr lang="pt-BR" sz="2200" dirty="0"/>
              <a:t>;</a:t>
            </a:r>
          </a:p>
          <a:p>
            <a:pPr>
              <a:lnSpc>
                <a:spcPct val="150000"/>
              </a:lnSpc>
            </a:pPr>
            <a:r>
              <a:rPr lang="pt-BR" sz="2200" dirty="0"/>
              <a:t>Empresa do </a:t>
            </a:r>
            <a:r>
              <a:rPr lang="pt-BR" sz="2200" b="1" dirty="0"/>
              <a:t>Grupo Estel</a:t>
            </a:r>
            <a:r>
              <a:rPr lang="pt-BR" sz="2200" dirty="0"/>
              <a:t>;</a:t>
            </a:r>
          </a:p>
          <a:p>
            <a:pPr>
              <a:lnSpc>
                <a:spcPct val="150000"/>
              </a:lnSpc>
            </a:pPr>
            <a:r>
              <a:rPr lang="pt-BR" sz="2200" dirty="0"/>
              <a:t>Sociedade </a:t>
            </a:r>
            <a:r>
              <a:rPr lang="pt-BR" sz="2200" b="1" dirty="0"/>
              <a:t>50% INBES </a:t>
            </a:r>
            <a:r>
              <a:rPr lang="pt-BR" sz="2200" dirty="0"/>
              <a:t>- Investimentos Brasileiros de Energia Sustentável Ltda. e </a:t>
            </a:r>
            <a:r>
              <a:rPr lang="pt-BR" sz="2200" b="1" dirty="0"/>
              <a:t>50% Estel Participações </a:t>
            </a:r>
            <a:r>
              <a:rPr lang="pt-BR" sz="2200" dirty="0"/>
              <a:t>e Investimentos Ltda.;</a:t>
            </a:r>
          </a:p>
          <a:p>
            <a:pPr>
              <a:lnSpc>
                <a:spcPct val="150000"/>
              </a:lnSpc>
            </a:pPr>
            <a:r>
              <a:rPr lang="pt-BR" sz="2200" b="1" dirty="0"/>
              <a:t>Carteira de </a:t>
            </a:r>
            <a:r>
              <a:rPr lang="pt-BR" sz="2200" b="1" dirty="0" err="1"/>
              <a:t>CGH’s</a:t>
            </a:r>
            <a:r>
              <a:rPr lang="pt-BR" sz="2200" b="1" dirty="0"/>
              <a:t> no ES, SP e MG em fase prévia a implantação </a:t>
            </a:r>
            <a:r>
              <a:rPr lang="pt-BR" sz="2200" dirty="0"/>
              <a:t>(resolução fundiária, projeto básico, licenciamento ambiental);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237711"/>
            <a:ext cx="1656184" cy="9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2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1.60494E-6 L 3.33333E-6 1.6049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32" y="887586"/>
            <a:ext cx="4229722" cy="391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3500" b="1" dirty="0"/>
              <a:t>CGH – Centrais Geradoras Hidrelétricas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18356" y="1082263"/>
            <a:ext cx="4397660" cy="3394472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2000" dirty="0"/>
              <a:t>O art. 8º da </a:t>
            </a:r>
            <a:r>
              <a:rPr lang="pt-BR" sz="2000" b="1" dirty="0"/>
              <a:t>Lei nº 9.074</a:t>
            </a:r>
            <a:r>
              <a:rPr lang="pt-BR" sz="2000" dirty="0"/>
              <a:t>, de 7 de julho de 1995 diz que:</a:t>
            </a:r>
          </a:p>
          <a:p>
            <a:pPr marL="0" indent="0" algn="just">
              <a:buNone/>
            </a:pPr>
            <a:r>
              <a:rPr lang="pt-BR" sz="2000" dirty="0"/>
              <a:t>“O aproveitamento de potenciais hidráulicos e a implantação de usinas termoelétricas de potência igual ou inferior a 5.000 kW (cinco mil quilowatts) </a:t>
            </a:r>
            <a:r>
              <a:rPr lang="pt-BR" sz="2000" b="1" dirty="0"/>
              <a:t>estão dispensados de concessão, permissão ou autorização, devendo apenas ser comunicados ao poder concedente</a:t>
            </a:r>
            <a:r>
              <a:rPr lang="pt-BR" sz="2000" dirty="0"/>
              <a:t>”. </a:t>
            </a:r>
            <a:r>
              <a:rPr lang="pt-BR" sz="2000" i="1" dirty="0"/>
              <a:t>(Redação dada pela Lei nº 13.360, de 2016)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237711"/>
            <a:ext cx="1656184" cy="9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0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1.60494E-6 L 3.33333E-6 1.6049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BR" sz="3500" b="1" dirty="0"/>
              <a:t>CGH – Centrais Geradoras Hidrelétricas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18356" y="1082263"/>
            <a:ext cx="8507288" cy="3394472"/>
          </a:xfrm>
        </p:spPr>
        <p:txBody>
          <a:bodyPr>
            <a:normAutofit/>
          </a:bodyPr>
          <a:lstStyle/>
          <a:p>
            <a:pPr algn="just"/>
            <a:r>
              <a:rPr lang="pt-BR" sz="2000" dirty="0"/>
              <a:t>Energia renovável;</a:t>
            </a:r>
          </a:p>
          <a:p>
            <a:pPr algn="just"/>
            <a:r>
              <a:rPr lang="pt-BR" sz="2000" dirty="0"/>
              <a:t>Incentivada pelo governo (redução de 50% da tarifa de TUSD e TUST);</a:t>
            </a:r>
          </a:p>
          <a:p>
            <a:pPr algn="just"/>
            <a:r>
              <a:rPr lang="pt-BR" sz="2000" dirty="0"/>
              <a:t>Disponibilidade de energia para compra no mercado livre – consumidores especiais;</a:t>
            </a:r>
          </a:p>
          <a:p>
            <a:pPr algn="just"/>
            <a:r>
              <a:rPr lang="pt-BR" sz="2000" dirty="0"/>
              <a:t>Tecnologia Nacional;</a:t>
            </a:r>
          </a:p>
          <a:p>
            <a:pPr algn="just"/>
            <a:r>
              <a:rPr lang="pt-BR" sz="2000" dirty="0"/>
              <a:t>Barramentos a fio d’água, sem reservatório;</a:t>
            </a:r>
          </a:p>
          <a:p>
            <a:pPr algn="just"/>
            <a:r>
              <a:rPr lang="pt-BR" sz="2000" dirty="0"/>
              <a:t>Outorga de Empréstimo; </a:t>
            </a:r>
          </a:p>
          <a:p>
            <a:pPr algn="just"/>
            <a:r>
              <a:rPr lang="pt-BR" sz="2000" dirty="0"/>
              <a:t>Reativação de Usinas desativadas após o Século XX – Sistema Nacional Interligado e operacionalizado por grandes concessionárias.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209936"/>
            <a:ext cx="1656184" cy="9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0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-1.48148E-6 L 3.33333E-6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" y="672334"/>
            <a:ext cx="9063970" cy="46062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274" y="-17431"/>
            <a:ext cx="7416824" cy="689765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/>
              <a:t>CGH </a:t>
            </a:r>
            <a:r>
              <a:rPr lang="pt-BR" sz="3000" b="1" dirty="0" err="1"/>
              <a:t>Rafard</a:t>
            </a:r>
            <a:r>
              <a:rPr lang="pt-BR" sz="3000" b="1" dirty="0"/>
              <a:t> I – Antiga Santa Leopoldina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194" y="4237711"/>
            <a:ext cx="1656184" cy="9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2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1.60494E-6 L 3.61111E-6 1.6049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1" y="708943"/>
            <a:ext cx="8100392" cy="42008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37484"/>
            <a:ext cx="7416824" cy="689765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/>
              <a:t>CGH </a:t>
            </a:r>
            <a:r>
              <a:rPr lang="pt-BR" sz="3000" b="1" dirty="0" err="1"/>
              <a:t>Rafard</a:t>
            </a:r>
            <a:r>
              <a:rPr lang="pt-BR" sz="3000" b="1" dirty="0"/>
              <a:t> I – Antiga Santa Leopoldina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901" y="4237711"/>
            <a:ext cx="1656184" cy="9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0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1.60494E-6 L 1.94444E-6 1.6049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97809"/>
            <a:ext cx="7416824" cy="689765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/>
              <a:t>CGH </a:t>
            </a:r>
            <a:r>
              <a:rPr lang="pt-BR" sz="3000" b="1" dirty="0" err="1"/>
              <a:t>Rafard</a:t>
            </a:r>
            <a:r>
              <a:rPr lang="pt-BR" sz="3000" b="1" dirty="0"/>
              <a:t> I – Antiga Santa Leopoldina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247559"/>
            <a:ext cx="1656184" cy="9057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5120"/>
            <a:ext cx="4104456" cy="30784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12990"/>
            <a:ext cx="4166183" cy="312472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187624" y="4252276"/>
            <a:ext cx="3240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Figura 1: Imagem da Barragem e tomada de água do canal.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644007" y="4316401"/>
            <a:ext cx="4238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Figura 2: Imagem da Barragem vertente e escada de peixes.</a:t>
            </a:r>
          </a:p>
        </p:txBody>
      </p:sp>
    </p:spTree>
    <p:extLst>
      <p:ext uri="{BB962C8B-B14F-4D97-AF65-F5344CB8AC3E}">
        <p14:creationId xmlns:p14="http://schemas.microsoft.com/office/powerpoint/2010/main" val="200518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3 1.11111E-6 L -3.33333E-6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97809"/>
            <a:ext cx="7416824" cy="689765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/>
              <a:t>CGH </a:t>
            </a:r>
            <a:r>
              <a:rPr lang="pt-BR" sz="3000" b="1" dirty="0" err="1"/>
              <a:t>Rafard</a:t>
            </a:r>
            <a:r>
              <a:rPr lang="pt-BR" sz="3000" b="1" dirty="0"/>
              <a:t> I – Antiga Santa Leopoldina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4237711"/>
            <a:ext cx="1656184" cy="90578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53585"/>
            <a:ext cx="4104456" cy="307842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31" y="988635"/>
            <a:ext cx="4057724" cy="3043374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48753" y="3990782"/>
            <a:ext cx="42381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Figura 3: Imagem do canal de adução a ser limpo.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763597" y="3976495"/>
            <a:ext cx="4238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Figura 4: Imagem do canal de adução a ser reconstruído.</a:t>
            </a:r>
          </a:p>
        </p:txBody>
      </p:sp>
    </p:spTree>
    <p:extLst>
      <p:ext uri="{BB962C8B-B14F-4D97-AF65-F5344CB8AC3E}">
        <p14:creationId xmlns:p14="http://schemas.microsoft.com/office/powerpoint/2010/main" val="128895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-1.89873E-6 L 3.61111E-6 -1.8987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75000"/>
          </a:schemeClr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14806</TotalTime>
  <Words>1431</Words>
  <Application>Microsoft Office PowerPoint</Application>
  <PresentationFormat>Apresentação na tela (16:9)</PresentationFormat>
  <Paragraphs>147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Aller</vt:lpstr>
      <vt:lpstr>Arial</vt:lpstr>
      <vt:lpstr>Calibri</vt:lpstr>
      <vt:lpstr>Tema do Office</vt:lpstr>
      <vt:lpstr>Apresentação do PowerPoint</vt:lpstr>
      <vt:lpstr>Sumário</vt:lpstr>
      <vt:lpstr>Estel Energia Ltda.</vt:lpstr>
      <vt:lpstr>CGH – Centrais Geradoras Hidrelétricas</vt:lpstr>
      <vt:lpstr>CGH – Centrais Geradoras Hidrelétricas</vt:lpstr>
      <vt:lpstr>CGH Rafard I – Antiga Santa Leopoldina</vt:lpstr>
      <vt:lpstr>CGH Rafard I – Antiga Santa Leopoldina</vt:lpstr>
      <vt:lpstr>CGH Rafard I – Antiga Santa Leopoldina</vt:lpstr>
      <vt:lpstr>CGH Rafard I – Antiga Santa Leopoldina</vt:lpstr>
      <vt:lpstr>CGH Rafard I – Antiga Santa Leopoldina</vt:lpstr>
      <vt:lpstr>CGH Rafard I – Antiga Santa Leopoldina</vt:lpstr>
      <vt:lpstr>CGH Rafard I – Antiga Santa Leopoldina</vt:lpstr>
      <vt:lpstr>CGH Rafard I</vt:lpstr>
      <vt:lpstr>CGH Rafard II – Antiga Santa Rita </vt:lpstr>
      <vt:lpstr>CGH Rafard II – Antiga Santa Rita </vt:lpstr>
      <vt:lpstr>CGH Rafard II – Antiga Santa Rita </vt:lpstr>
      <vt:lpstr>CGH Rafard II – Antiga Santa Rita </vt:lpstr>
      <vt:lpstr>CGH Rafard II – Antiga Santa Leopoldina</vt:lpstr>
      <vt:lpstr>CGH Rafard II</vt:lpstr>
      <vt:lpstr>CGH Rafard II – Antiga Santa Rita</vt:lpstr>
      <vt:lpstr>Status dos Projetos</vt:lpstr>
      <vt:lpstr>INSTRUÇÃO TÉCNICA DPO nº 12, de 30/05/2017  DEPARTAMENTO DE ÁGUAS E ENERGIA ELÉTRICA - DAEE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Ilha</dc:creator>
  <cp:lastModifiedBy>Leonildo Ednilson Urbano</cp:lastModifiedBy>
  <cp:revision>1941</cp:revision>
  <dcterms:created xsi:type="dcterms:W3CDTF">2015-09-25T19:55:32Z</dcterms:created>
  <dcterms:modified xsi:type="dcterms:W3CDTF">2019-10-09T12:28:12Z</dcterms:modified>
</cp:coreProperties>
</file>