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70" r:id="rId3"/>
    <p:sldId id="275" r:id="rId4"/>
    <p:sldId id="286" r:id="rId5"/>
    <p:sldId id="264" r:id="rId6"/>
    <p:sldId id="1549" r:id="rId7"/>
    <p:sldId id="267" r:id="rId8"/>
    <p:sldId id="263" r:id="rId9"/>
    <p:sldId id="277" r:id="rId10"/>
    <p:sldId id="279" r:id="rId11"/>
    <p:sldId id="287" r:id="rId12"/>
    <p:sldId id="280" r:id="rId13"/>
    <p:sldId id="281" r:id="rId14"/>
    <p:sldId id="288" r:id="rId15"/>
    <p:sldId id="282" r:id="rId16"/>
    <p:sldId id="283" r:id="rId17"/>
    <p:sldId id="274" r:id="rId18"/>
    <p:sldId id="1539" r:id="rId19"/>
    <p:sldId id="268" r:id="rId20"/>
    <p:sldId id="1535" r:id="rId21"/>
    <p:sldId id="1550" r:id="rId22"/>
    <p:sldId id="1551" r:id="rId23"/>
    <p:sldId id="1536" r:id="rId24"/>
    <p:sldId id="1537" r:id="rId25"/>
    <p:sldId id="285" r:id="rId26"/>
    <p:sldId id="1544" r:id="rId27"/>
    <p:sldId id="1543" r:id="rId28"/>
    <p:sldId id="1545" r:id="rId29"/>
    <p:sldId id="1542" r:id="rId30"/>
    <p:sldId id="1529" r:id="rId31"/>
    <p:sldId id="1538" r:id="rId32"/>
    <p:sldId id="271" r:id="rId33"/>
    <p:sldId id="1528" r:id="rId34"/>
    <p:sldId id="1548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3873F-C5C7-4DD2-AE63-52AB4B1BC0E3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B87F5-2945-4E18-9120-8E758F1784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88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D0250-FD62-46E2-A00F-DAE8C29ED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32796B-4D00-44B6-A266-61B8BBA39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9DA392-CF34-4852-B867-662EA5D6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438B9A-AB33-4776-BF0C-3ACF7F9D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5FA591-D9D9-4C1F-897F-5A052C0C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7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F4728-32E0-46C9-B633-A72989985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FF1860-8916-40C3-9A19-46175F4DF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8EAAB4-86DD-471B-9530-B68FDB87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89D23E-3093-48CE-81FA-DA417FE3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7B9823-B62E-46A3-A90E-88B63880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66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353B1D-F52A-4AF2-AB93-C3ADA8389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B1833A-13A9-46DD-B7C7-594F2E316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1DE431-4094-4283-8C44-D4C80489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8093FD-6EA1-49A0-B9F6-26B50A71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19AED3-CA01-4189-AD42-1E62F9D3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946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5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BC22F-E19D-4E52-8631-A518059DE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05BC05-45E1-4D74-A955-3426366E6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E75E63-7D98-4F85-8F7C-5A57C2CE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71593D-E975-409D-8627-3173987A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007B72-E7FA-423E-87AC-7AE2CB09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73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BF6CB-7B46-4F4A-8391-E6D4D198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8FDA85-B893-45D4-9E49-DCB54A568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6C9498-0DFB-4E7B-A6E4-0865046E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C6C941-FA7A-4831-9DE0-A06172A4C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811DD6-3F51-4836-9A38-71FB1518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15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DA3F7-89B7-4B98-966E-C1ADB51D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0DA5A-3271-4B99-BEC6-270B98766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280FCE-F9BC-45DF-AC37-F4635FE4D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CB9425-7D1C-4E8A-B579-25516D2B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3C1EBA-DEA7-49F4-8495-455606349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2DA069-D759-4C5D-81B4-26E2826C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36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76855-AA33-4924-8936-683A9F6C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054B92-1319-4A3D-BB8B-D506C99C3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55709E-1693-48B3-BED2-C7EC1B61D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1A4A492-7321-448A-A2A3-DE481FCC3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4CF7BFC-217D-4660-B980-7D8FA30C1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2A9B7EA-8BDF-46CC-9516-CA7727F4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6040395-BF45-42CC-9450-51E3BB31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4515CDE-2698-4144-A365-EF663F7E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66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5008A-8C7C-454E-A5C2-6B1CF029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6FE11-6676-4C7B-A077-1D17E063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68E785-1C72-4329-B1F5-2B1C6DF4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7BD04A-193E-48E0-9C0C-F2AAE370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66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2233295-BF84-492C-BDB4-E1E55BD2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82C61-8985-47D3-8B0B-9D0FBACCC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102840-1D50-45F1-AD47-184152F5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3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79C2E-5FC0-434A-B7DA-6F8A8FFE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D876E0-45A9-4A10-A74C-CE7CFC820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EB266D-126D-4BF8-B75F-932925F57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30B0B4-7079-47B7-AB95-347D7D1E5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320506-4F16-4424-B45F-6AA89341A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214883-C62F-44E3-8BB2-8F232BE5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04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1EF69-5081-498B-9B6E-52C9F4F8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65939AF-5803-425F-B7DC-68E92A624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45D7D6-477D-46D5-9DEC-CB66AC402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F1A4D2-5121-412B-AA91-F8BC81D4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F15DF-7FE1-44C7-BE0B-03ACB0596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B8F0283-2B8D-43A0-A12C-B47808430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9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D31483-BD86-4DBA-B2BB-BF6DA782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6F103E-4FCC-4A64-83A0-3C8411602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7A5F9D-D222-45AE-A148-6887A31E7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5AD04-3693-4722-9CBC-7E0F1A98506C}" type="datetimeFigureOut">
              <a:rPr lang="pt-BR" smtClean="0"/>
              <a:t>13/09/2021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69E58C-18F9-448B-962D-CE18B125A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6EF726-16FF-49FA-AA01-290711BD2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446D1-5FFF-4160-8557-C77A5CE60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08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EIA_CTRC_Fig-8-1_AreasInfluencia_MF_MB_A3.pdf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EIA_CTRC_Fig-9.1.10.4-2_PtosAmostragemAgua_A3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EIA_CTRC_Fig-9.1.10.4-1_UsosAguaBaciaRibLopes_A3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EIA%20CTRC%20Aquiferos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EIA_CTRC_Fig-9.1.8.5-2_VulnerablilidadeNaturalAquiferosIG_A3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hyperlink" Target="EIA_CTRC_Fig-9.1.8.5-3_VulnerablilidadeNaturalAquiferosDAEE_A3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6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hyperlink" Target="EIA_CTRC_Fig-9.1.7.4-1_Suscetibilidade_ADA_A3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../Apresenta&#231;&#227;o%20Comit&#234;s%2014-09-2021/EIA_CTRC_1_Localizacao_A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../Apresenta&#231;&#227;o%20Comit&#234;s%2014-09-2021/Localiza&#231;&#227;o_CTRC_Fig_IT082_A3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32D5D5-33FB-415A-AAAA-73B526B0CB45}"/>
              </a:ext>
            </a:extLst>
          </p:cNvPr>
          <p:cNvSpPr txBox="1"/>
          <p:nvPr/>
        </p:nvSpPr>
        <p:spPr>
          <a:xfrm>
            <a:off x="1084869" y="2222862"/>
            <a:ext cx="9566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>
                <a:solidFill>
                  <a:schemeClr val="accent5">
                    <a:lumMod val="75000"/>
                  </a:schemeClr>
                </a:solidFill>
              </a:rPr>
              <a:t>Apresentação aos Comitês PCJ do Estudo de Impacto Ambiental da Central de Tratamento de Resíduos Consimares</a:t>
            </a:r>
          </a:p>
        </p:txBody>
      </p:sp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9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45" y="341516"/>
            <a:ext cx="3059459" cy="963731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3" y="5773647"/>
            <a:ext cx="3257423" cy="7391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593558" y="2005262"/>
            <a:ext cx="10876547" cy="3694972"/>
          </a:xfrm>
          <a:prstGeom prst="rect">
            <a:avLst/>
          </a:prstGeom>
        </p:spPr>
        <p:txBody>
          <a:bodyPr vert="horz" lIns="91440" tIns="45720" rIns="91440" bIns="45720" numCol="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Demandas de água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: 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Uso predial 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Compostagem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Purgas 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Desmineralização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Sistema de resfriamento de equipamentos e escórias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Lavagens</a:t>
            </a:r>
          </a:p>
          <a:p>
            <a:pPr algn="l">
              <a:lnSpc>
                <a:spcPct val="80000"/>
              </a:lnSpc>
              <a:spcBef>
                <a:spcPts val="500"/>
              </a:spcBef>
            </a:pPr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l">
              <a:lnSpc>
                <a:spcPct val="80000"/>
              </a:lnSpc>
              <a:spcBef>
                <a:spcPts val="500"/>
              </a:spcBef>
            </a:pPr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l">
              <a:lnSpc>
                <a:spcPct val="80000"/>
              </a:lnSpc>
              <a:spcBef>
                <a:spcPts val="500"/>
              </a:spcBef>
            </a:pPr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l">
              <a:lnSpc>
                <a:spcPct val="80000"/>
              </a:lnSpc>
              <a:spcBef>
                <a:spcPts val="500"/>
              </a:spcBef>
            </a:pPr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285750" indent="-285750" algn="l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Captações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: 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Poço tubular (consumo máx. 5,8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3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/h);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Águas pluviais (limitado ao volume de armazenagem).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285750" indent="-285750" algn="l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Outorga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: 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Declaração de Viabilidade de interferência DVI 42-SOE/20. </a:t>
            </a:r>
          </a:p>
          <a:p>
            <a:pPr indent="447663" algn="l">
              <a:lnSpc>
                <a:spcPct val="80000"/>
              </a:lnSpc>
              <a:spcBef>
                <a:spcPts val="500"/>
              </a:spcBef>
              <a:tabLst>
                <a:tab pos="447663" algn="l"/>
              </a:tabLst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(Processo DAEE 9832266; vazão máxima de exploração: 10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3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/h). 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1"/>
            <a:ext cx="10515600" cy="476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3ACE79-46DD-4FEE-882F-0353D55E81E3}"/>
              </a:ext>
            </a:extLst>
          </p:cNvPr>
          <p:cNvSpPr txBox="1"/>
          <p:nvPr/>
        </p:nvSpPr>
        <p:spPr>
          <a:xfrm>
            <a:off x="0" y="324000"/>
            <a:ext cx="876144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800" b="1" cap="small" dirty="0">
                <a:solidFill>
                  <a:schemeClr val="accent5">
                    <a:lumMod val="75000"/>
                  </a:schemeClr>
                </a:solidFill>
              </a:rPr>
              <a:t>Atividades e Aspectos Relativos aos Recursos Hídricos </a:t>
            </a:r>
          </a:p>
          <a:p>
            <a:pPr lvl="0" algn="ctr">
              <a:defRPr/>
            </a:pPr>
            <a:r>
              <a:rPr lang="pt-BR" sz="2400" b="1" cap="small" dirty="0">
                <a:solidFill>
                  <a:schemeClr val="accent5">
                    <a:lumMod val="75000"/>
                  </a:schemeClr>
                </a:solidFill>
              </a:rPr>
              <a:t>Usos de água</a:t>
            </a:r>
            <a:endParaRPr lang="pt-BR" sz="2800" b="1" cap="small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58861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FAD8EAB-9B43-4284-9314-87B61BD28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755127"/>
            <a:ext cx="7353300" cy="564642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8ADE542-F430-4F2D-B5CA-C87531689225}"/>
              </a:ext>
            </a:extLst>
          </p:cNvPr>
          <p:cNvSpPr txBox="1"/>
          <p:nvPr/>
        </p:nvSpPr>
        <p:spPr>
          <a:xfrm>
            <a:off x="145607" y="166786"/>
            <a:ext cx="8317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Balanço Hídrico – Usos de Água e Efluentes</a:t>
            </a:r>
          </a:p>
        </p:txBody>
      </p:sp>
    </p:spTree>
    <p:extLst>
      <p:ext uri="{BB962C8B-B14F-4D97-AF65-F5344CB8AC3E}">
        <p14:creationId xmlns:p14="http://schemas.microsoft.com/office/powerpoint/2010/main" val="2398275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45" y="341516"/>
            <a:ext cx="3059459" cy="963731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3" y="5773647"/>
            <a:ext cx="3257423" cy="7391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177491" y="1735495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1"/>
            <a:ext cx="10515600" cy="476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3ACE79-46DD-4FEE-882F-0353D55E81E3}"/>
              </a:ext>
            </a:extLst>
          </p:cNvPr>
          <p:cNvSpPr txBox="1"/>
          <p:nvPr/>
        </p:nvSpPr>
        <p:spPr>
          <a:xfrm>
            <a:off x="0" y="324000"/>
            <a:ext cx="87614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Atividades e Aspectos Relativos aos Recursos Hídricos  </a:t>
            </a:r>
            <a:r>
              <a:rPr lang="pt-BR" sz="2400" dirty="0"/>
              <a:t>Efluentes</a:t>
            </a:r>
            <a:r>
              <a:rPr lang="pt-BR" dirty="0"/>
              <a:t> </a:t>
            </a:r>
            <a:r>
              <a:rPr lang="pt-BR" sz="2400" dirty="0"/>
              <a:t>Líquidos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D330D9-9895-4816-AECA-FF8289D52392}"/>
              </a:ext>
            </a:extLst>
          </p:cNvPr>
          <p:cNvSpPr txBox="1"/>
          <p:nvPr/>
        </p:nvSpPr>
        <p:spPr>
          <a:xfrm>
            <a:off x="1080001" y="1980000"/>
            <a:ext cx="8760686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sz="2000" dirty="0"/>
              <a:t>Efluentes líquidos tratados em 2 </a:t>
            </a:r>
            <a:r>
              <a:rPr lang="pt-BR" sz="2000" dirty="0" err="1"/>
              <a:t>ETEs</a:t>
            </a:r>
            <a:r>
              <a:rPr lang="pt-BR" sz="2000" dirty="0"/>
              <a:t> e conduzidos por emissário de 850 m para rede de esgotos da </a:t>
            </a:r>
            <a:r>
              <a:rPr lang="pt-BR" sz="2000" dirty="0" err="1"/>
              <a:t>Coden</a:t>
            </a:r>
            <a:endParaRPr lang="pt-BR" sz="2000" dirty="0"/>
          </a:p>
          <a:p>
            <a:r>
              <a:rPr lang="pt-BR" sz="2000" dirty="0"/>
              <a:t>Características conforme Art. 19-a do Decreto Estadual n. 8.468/1976</a:t>
            </a:r>
          </a:p>
          <a:p>
            <a:r>
              <a:rPr lang="pt-BR" sz="2000" dirty="0"/>
              <a:t>Águas pluviais e efluentes com baixa contaminação: tratamento para </a:t>
            </a:r>
            <a:r>
              <a:rPr lang="pt-BR" sz="2000" dirty="0" err="1"/>
              <a:t>reúso</a:t>
            </a:r>
            <a:endParaRPr lang="pt-BR" sz="2000" dirty="0"/>
          </a:p>
          <a:p>
            <a:r>
              <a:rPr lang="pt-BR" sz="2000" dirty="0"/>
              <a:t>Águas pluviais não contaminadas, captadas para aproveitamento, com excedente conduzido para drenagem natural</a:t>
            </a:r>
          </a:p>
        </p:txBody>
      </p:sp>
    </p:spTree>
    <p:extLst>
      <p:ext uri="{BB962C8B-B14F-4D97-AF65-F5344CB8AC3E}">
        <p14:creationId xmlns:p14="http://schemas.microsoft.com/office/powerpoint/2010/main" val="163411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45" y="341516"/>
            <a:ext cx="3059459" cy="963731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956527"/>
            <a:ext cx="2736465" cy="62096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177491" y="1735495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1"/>
            <a:ext cx="10515600" cy="476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3ACE79-46DD-4FEE-882F-0353D55E81E3}"/>
              </a:ext>
            </a:extLst>
          </p:cNvPr>
          <p:cNvSpPr txBox="1"/>
          <p:nvPr/>
        </p:nvSpPr>
        <p:spPr>
          <a:xfrm>
            <a:off x="0" y="324000"/>
            <a:ext cx="8761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Atividades e Aspectos relativos aos Resíduos Sólidos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D330D9-9895-4816-AECA-FF8289D52392}"/>
              </a:ext>
            </a:extLst>
          </p:cNvPr>
          <p:cNvSpPr txBox="1"/>
          <p:nvPr/>
        </p:nvSpPr>
        <p:spPr>
          <a:xfrm>
            <a:off x="1260000" y="1800000"/>
            <a:ext cx="6084229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Escórias e cinzas de fundo (Classe II-A, conf. NBR 10004): </a:t>
            </a:r>
          </a:p>
          <a:p>
            <a:pPr marL="0" indent="0">
              <a:buNone/>
            </a:pPr>
            <a:r>
              <a:rPr lang="pt-BR" dirty="0"/>
              <a:t>88 t/dia, conduzidas para aterros Classe II.  </a:t>
            </a:r>
          </a:p>
          <a:p>
            <a:r>
              <a:rPr lang="pt-BR" dirty="0"/>
              <a:t>Cinzas leves (Classe I, conf. NBR 10004): </a:t>
            </a:r>
          </a:p>
          <a:p>
            <a:pPr marL="0" indent="0">
              <a:buNone/>
            </a:pPr>
            <a:r>
              <a:rPr lang="pt-BR" dirty="0"/>
              <a:t>29 t/dia, conduzidas para aterros Classe I.</a:t>
            </a:r>
          </a:p>
          <a:p>
            <a:r>
              <a:rPr lang="pt-BR" dirty="0"/>
              <a:t>Outros resíduos (domésticos, RSS, recicláveis, sucatas, RCC): 	</a:t>
            </a:r>
          </a:p>
          <a:p>
            <a:pPr marL="0" indent="0">
              <a:buNone/>
            </a:pPr>
            <a:r>
              <a:rPr lang="pt-BR" dirty="0"/>
              <a:t>Destinação conforme legislação em vigor.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0111829-13DC-44BF-A1D5-6353EB963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787" y="1623290"/>
            <a:ext cx="3820012" cy="48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1"/>
            <a:ext cx="10515600" cy="476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3ACE79-46DD-4FEE-882F-0353D55E81E3}"/>
              </a:ext>
            </a:extLst>
          </p:cNvPr>
          <p:cNvSpPr txBox="1"/>
          <p:nvPr/>
        </p:nvSpPr>
        <p:spPr>
          <a:xfrm>
            <a:off x="0" y="324000"/>
            <a:ext cx="37378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Atividades e Aspectos Relativos aos Resíduos Sólidos</a:t>
            </a:r>
          </a:p>
          <a:p>
            <a:r>
              <a:rPr lang="pt-BR" dirty="0"/>
              <a:t>(cont.)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1A2E1F-0DB8-494B-964F-955CFDB82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39" y="61907"/>
            <a:ext cx="4746997" cy="6660000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9C5786A0-1945-4E55-A1F3-A491B1E13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45" y="341516"/>
            <a:ext cx="3059459" cy="963731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0386A08F-1E27-4EE3-870C-33A68B6CA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956527"/>
            <a:ext cx="2736465" cy="62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9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79" y="232996"/>
            <a:ext cx="3059459" cy="963731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956527"/>
            <a:ext cx="2736465" cy="62096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177491" y="1735495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1"/>
            <a:ext cx="10515600" cy="476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3ACE79-46DD-4FEE-882F-0353D55E81E3}"/>
              </a:ext>
            </a:extLst>
          </p:cNvPr>
          <p:cNvSpPr txBox="1"/>
          <p:nvPr/>
        </p:nvSpPr>
        <p:spPr>
          <a:xfrm>
            <a:off x="0" y="324000"/>
            <a:ext cx="8528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Medidas Estruturais e de Controle Intrínsecas ao Empreendimento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D330D9-9895-4816-AECA-FF8289D52392}"/>
              </a:ext>
            </a:extLst>
          </p:cNvPr>
          <p:cNvSpPr txBox="1"/>
          <p:nvPr/>
        </p:nvSpPr>
        <p:spPr>
          <a:xfrm>
            <a:off x="1080000" y="1440000"/>
            <a:ext cx="9880909" cy="4506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</a:pPr>
            <a:r>
              <a:rPr lang="pt-BR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Medidas estruturais e não estruturais para destinação de resíduos sólidos e líquidos 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Destinação a Aterros Classe I (cinzas leves); Aterros Classe II (Escórias e cinzas de fundo).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Rede de esgoto (efluentes líquidos, após tratamento para obtenção das condições de lançamento).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Envio à central de triagem (recicláveis); processamento na própria planta (Resíduos domésticos).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Outras destinações (resíduos oleosos, RSS, RCC, etc.).</a:t>
            </a:r>
          </a:p>
          <a:p>
            <a:pPr>
              <a:lnSpc>
                <a:spcPct val="80000"/>
              </a:lnSpc>
              <a:spcBef>
                <a:spcPts val="500"/>
              </a:spcBef>
            </a:pPr>
            <a:endParaRPr lang="pt-BR" sz="16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ts val="500"/>
              </a:spcBef>
            </a:pPr>
            <a:r>
              <a:rPr lang="pt-BR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Medidas estruturais e não estruturais para prevenção e controle de erosão 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Escadas de dissipação, caixas de sedimentação, canaletas de drenagem.</a:t>
            </a:r>
          </a:p>
          <a:p>
            <a:pPr>
              <a:lnSpc>
                <a:spcPct val="80000"/>
              </a:lnSpc>
              <a:spcBef>
                <a:spcPts val="500"/>
              </a:spcBef>
            </a:pPr>
            <a:endParaRPr lang="pt-BR" sz="16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ts val="500"/>
              </a:spcBef>
            </a:pPr>
            <a:r>
              <a:rPr lang="pt-BR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Sistemas de drenagem, dispositivos de amortecimento de cheias e retenção de sedimentos 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Coleta de águas pluviais contaminadas, para tratamento.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Coleta de águas pluviais não contaminadas para </a:t>
            </a:r>
            <a:r>
              <a:rPr lang="pt-BR" sz="1600" dirty="0" err="1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reúso</a:t>
            </a: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.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Escadas de dissipação, caixas de sedimentação, canaletas de drenagem.</a:t>
            </a:r>
          </a:p>
          <a:p>
            <a:pPr>
              <a:lnSpc>
                <a:spcPct val="80000"/>
              </a:lnSpc>
              <a:spcBef>
                <a:spcPts val="500"/>
              </a:spcBef>
            </a:pPr>
            <a:endParaRPr lang="pt-BR" sz="16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ts val="500"/>
              </a:spcBef>
            </a:pPr>
            <a:r>
              <a:rPr lang="pt-BR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Sistemas de tratamento de efluentes </a:t>
            </a:r>
          </a:p>
          <a:p>
            <a:pPr marL="285744" indent="-285744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Tratamento dos efluentes líquidos para lançamento em rede de escoto conforme Art. 19-a do Decreto Estadual n. 8.468/1976.</a:t>
            </a:r>
          </a:p>
        </p:txBody>
      </p:sp>
    </p:spTree>
    <p:extLst>
      <p:ext uri="{BB962C8B-B14F-4D97-AF65-F5344CB8AC3E}">
        <p14:creationId xmlns:p14="http://schemas.microsoft.com/office/powerpoint/2010/main" val="221221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79" y="232996"/>
            <a:ext cx="3059459" cy="963731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956527"/>
            <a:ext cx="2736465" cy="62096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177491" y="1735495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1"/>
            <a:ext cx="10515600" cy="476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3ACE79-46DD-4FEE-882F-0353D55E81E3}"/>
              </a:ext>
            </a:extLst>
          </p:cNvPr>
          <p:cNvSpPr txBox="1"/>
          <p:nvPr/>
        </p:nvSpPr>
        <p:spPr>
          <a:xfrm>
            <a:off x="0" y="324000"/>
            <a:ext cx="8528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Medidas Estruturais e de Controle Intrínsecas ao Empreendimento (cont.)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D330D9-9895-4816-AECA-FF8289D52392}"/>
              </a:ext>
            </a:extLst>
          </p:cNvPr>
          <p:cNvSpPr txBox="1"/>
          <p:nvPr/>
        </p:nvSpPr>
        <p:spPr>
          <a:xfrm>
            <a:off x="1080000" y="1980000"/>
            <a:ext cx="988090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Planos de controle de perdas e racionalização do uso de água</a:t>
            </a:r>
          </a:p>
          <a:p>
            <a:r>
              <a:rPr lang="pt-BR" dirty="0"/>
              <a:t>Projeto conceitual minimizando o uso de água (condensadores a ar, torres secas para resfriamento de equipamentos</a:t>
            </a:r>
          </a:p>
          <a:p>
            <a:r>
              <a:rPr lang="pt-BR" dirty="0"/>
              <a:t>Tratamento e </a:t>
            </a:r>
            <a:r>
              <a:rPr lang="pt-BR" dirty="0" err="1"/>
              <a:t>reúso</a:t>
            </a:r>
            <a:r>
              <a:rPr lang="pt-BR" dirty="0"/>
              <a:t> de efluentes para resfriamento de escórias</a:t>
            </a:r>
          </a:p>
          <a:p>
            <a:r>
              <a:rPr lang="pt-BR" dirty="0"/>
              <a:t>Captação de águas pluviais</a:t>
            </a:r>
          </a:p>
        </p:txBody>
      </p:sp>
    </p:spTree>
    <p:extLst>
      <p:ext uri="{BB962C8B-B14F-4D97-AF65-F5344CB8AC3E}">
        <p14:creationId xmlns:p14="http://schemas.microsoft.com/office/powerpoint/2010/main" val="427484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6"/>
            <a:ext cx="3428568" cy="1080000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3" y="5612834"/>
            <a:ext cx="3966091" cy="900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52DDF0-7F56-4DEA-95DC-1050F2D2B7E2}"/>
              </a:ext>
            </a:extLst>
          </p:cNvPr>
          <p:cNvSpPr txBox="1"/>
          <p:nvPr/>
        </p:nvSpPr>
        <p:spPr>
          <a:xfrm>
            <a:off x="1084869" y="2222861"/>
            <a:ext cx="95660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cap="small" dirty="0">
                <a:solidFill>
                  <a:schemeClr val="accent5">
                    <a:lumMod val="75000"/>
                  </a:schemeClr>
                </a:solidFill>
              </a:rPr>
              <a:t>3. Áreas de Influência</a:t>
            </a:r>
          </a:p>
        </p:txBody>
      </p:sp>
    </p:spTree>
    <p:extLst>
      <p:ext uri="{BB962C8B-B14F-4D97-AF65-F5344CB8AC3E}">
        <p14:creationId xmlns:p14="http://schemas.microsoft.com/office/powerpoint/2010/main" val="213092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Descrição gerada automaticamente">
            <a:hlinkClick r:id="rId2" action="ppaction://hlinkfile"/>
            <a:extLst>
              <a:ext uri="{FF2B5EF4-FFF2-40B4-BE49-F238E27FC236}">
                <a16:creationId xmlns:a16="http://schemas.microsoft.com/office/drawing/2014/main" id="{9304CE17-D161-4986-98C9-2CE5EEA5E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32D5D5-33FB-415A-AAAA-73B526B0CB45}"/>
              </a:ext>
            </a:extLst>
          </p:cNvPr>
          <p:cNvSpPr txBox="1"/>
          <p:nvPr/>
        </p:nvSpPr>
        <p:spPr>
          <a:xfrm>
            <a:off x="1084869" y="2222861"/>
            <a:ext cx="95660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>
                <a:solidFill>
                  <a:schemeClr val="accent5">
                    <a:lumMod val="75000"/>
                  </a:schemeClr>
                </a:solidFill>
              </a:rPr>
              <a:t>4. Recursos Hídricos Superficiais</a:t>
            </a:r>
          </a:p>
        </p:txBody>
      </p:sp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32D5D5-33FB-415A-AAAA-73B526B0CB45}"/>
              </a:ext>
            </a:extLst>
          </p:cNvPr>
          <p:cNvSpPr txBox="1"/>
          <p:nvPr/>
        </p:nvSpPr>
        <p:spPr>
          <a:xfrm>
            <a:off x="1084869" y="2222862"/>
            <a:ext cx="9566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cap="small" dirty="0">
                <a:solidFill>
                  <a:schemeClr val="accent5">
                    <a:lumMod val="75000"/>
                  </a:schemeClr>
                </a:solidFill>
              </a:rPr>
              <a:t>1. Localização do Empreendimento</a:t>
            </a:r>
          </a:p>
          <a:p>
            <a:pPr algn="ctr"/>
            <a:endParaRPr lang="pt-BR" sz="4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84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79" y="232996"/>
            <a:ext cx="3059458" cy="963730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56527"/>
            <a:ext cx="2736465" cy="62096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177490" y="1735494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0"/>
            <a:ext cx="10515600" cy="476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D330D9-9895-4816-AECA-FF8289D52392}"/>
              </a:ext>
            </a:extLst>
          </p:cNvPr>
          <p:cNvSpPr txBox="1"/>
          <p:nvPr/>
        </p:nvSpPr>
        <p:spPr>
          <a:xfrm>
            <a:off x="1108168" y="1512000"/>
            <a:ext cx="988090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Área do empreendimento de 70.000 m</a:t>
            </a:r>
            <a:r>
              <a:rPr lang="pt-BR" sz="2000" b="1" u="sng" baseline="30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2</a:t>
            </a: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 (dos quais 26.000 m² impermeabilizado) corresponde a: 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4,48 da AID (580.000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2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)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0,9% da AII (2.875.000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2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)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0,4% da bacia de contribuição para o reservatório (6.520.000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2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) e 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0,25% da sub-bacia do Ribeirão dos Lopes (10.096.000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2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Total da vazão outorgada para captação na bacia do Ribeirão dos Lopes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: 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798,37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3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/h, dos quais 792 m</a:t>
            </a:r>
            <a:r>
              <a:rPr lang="pt-BR" sz="2000" baseline="30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3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/h são destinados ao abastecimento público (através de reservatório). </a:t>
            </a:r>
          </a:p>
          <a:p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Inexistência de captações de água na AII e na AID. </a:t>
            </a:r>
          </a:p>
          <a:p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Inexistência de outorga de lançamento na sub-bacia do Ribeirão dos Lopes.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EAA04C-D61A-45DA-A08E-867E9309F785}"/>
              </a:ext>
            </a:extLst>
          </p:cNvPr>
          <p:cNvSpPr txBox="1"/>
          <p:nvPr/>
        </p:nvSpPr>
        <p:spPr>
          <a:xfrm>
            <a:off x="0" y="324000"/>
            <a:ext cx="8528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Sub-bacia do Ribeirão dos Lopes </a:t>
            </a:r>
            <a:br>
              <a:rPr lang="pt-BR" dirty="0"/>
            </a:br>
            <a:r>
              <a:rPr lang="pt-BR" dirty="0"/>
              <a:t>(vazões outorgadas e usos)</a:t>
            </a:r>
          </a:p>
        </p:txBody>
      </p:sp>
    </p:spTree>
    <p:extLst>
      <p:ext uri="{BB962C8B-B14F-4D97-AF65-F5344CB8AC3E}">
        <p14:creationId xmlns:p14="http://schemas.microsoft.com/office/powerpoint/2010/main" val="124964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FFD85D6-8FC8-4E93-98DF-3F2CFEAF6D9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Imagem 6">
              <a:hlinkClick r:id="rId2" action="ppaction://hlinkfile"/>
              <a:extLst>
                <a:ext uri="{FF2B5EF4-FFF2-40B4-BE49-F238E27FC236}">
                  <a16:creationId xmlns:a16="http://schemas.microsoft.com/office/drawing/2014/main" id="{3276E611-3796-4519-AE65-AF7B45062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0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0A941C5-DA50-47B1-A391-954AC41DF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9438" y="0"/>
              <a:ext cx="2432562" cy="1685127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0C7875B-244A-4877-9F60-863D571B7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134009"/>
              <a:ext cx="5276285" cy="723991"/>
            </a:xfrm>
            <a:prstGeom prst="rect">
              <a:avLst/>
            </a:prstGeom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1ECBB402-7619-427D-804B-CE10A658FA45}"/>
                </a:ext>
              </a:extLst>
            </p:cNvPr>
            <p:cNvSpPr/>
            <p:nvPr/>
          </p:nvSpPr>
          <p:spPr>
            <a:xfrm>
              <a:off x="2638142" y="2566737"/>
              <a:ext cx="540000" cy="54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/>
                <a:t>P2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AC25641-ABEA-4D9F-B6E5-5F8050BA5E09}"/>
                </a:ext>
              </a:extLst>
            </p:cNvPr>
            <p:cNvSpPr/>
            <p:nvPr/>
          </p:nvSpPr>
          <p:spPr>
            <a:xfrm>
              <a:off x="6785026" y="3842084"/>
              <a:ext cx="540000" cy="54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/>
                <a:t>P1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813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31EC24E-AC76-4681-A5B0-BD064DC7D2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m 4">
              <a:hlinkClick r:id="rId2" action="ppaction://hlinkfile"/>
              <a:extLst>
                <a:ext uri="{FF2B5EF4-FFF2-40B4-BE49-F238E27FC236}">
                  <a16:creationId xmlns:a16="http://schemas.microsoft.com/office/drawing/2014/main" id="{7A1DA9F7-B252-4B13-8714-20BD1FAB9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8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022D0C8-B208-4122-9014-4FB07F88A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746180" cy="50400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B4E05981-F919-45B7-8DFC-90C9AD80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2175" y="0"/>
              <a:ext cx="2919825" cy="1800000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A2A1EFBC-6349-4D5E-AB87-372F18540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598000"/>
              <a:ext cx="2705448" cy="12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028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79" y="232996"/>
            <a:ext cx="3059458" cy="963730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6" y="6182231"/>
            <a:ext cx="2137751" cy="4851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177490" y="1735494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D330D9-9895-4816-AECA-FF8289D52392}"/>
              </a:ext>
            </a:extLst>
          </p:cNvPr>
          <p:cNvSpPr txBox="1"/>
          <p:nvPr/>
        </p:nvSpPr>
        <p:spPr>
          <a:xfrm>
            <a:off x="261258" y="1430480"/>
            <a:ext cx="492395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Parâmetros não conformes para Classe 2: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Cor, fósforo e oxigênio no ponto P2 (causa aparente: o uso do solo e da bacia de contribuição à jusante do ponto P1 deve ser o fator responsável pela não conformidade).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Índice de Qualidade das Águas (IQA):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Classificada como BOA nos pontos P1 e P2.</a:t>
            </a:r>
          </a:p>
          <a:p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Índice de Estado Trófico (IET):</a:t>
            </a:r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Ponto P1: potencialidade </a:t>
            </a:r>
            <a:r>
              <a:rPr lang="pt-BR" sz="2000" dirty="0" err="1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mesotrófico</a:t>
            </a:r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Ponto P2: </a:t>
            </a:r>
            <a:r>
              <a:rPr lang="pt-BR" sz="2000" dirty="0" err="1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eutrófico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 	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31B7B19-E4DB-4A1C-B784-122C097547BD}"/>
              </a:ext>
            </a:extLst>
          </p:cNvPr>
          <p:cNvSpPr txBox="1"/>
          <p:nvPr/>
        </p:nvSpPr>
        <p:spPr>
          <a:xfrm>
            <a:off x="0" y="324000"/>
            <a:ext cx="8528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Sub-bacia do Ribeirão dos Lopes </a:t>
            </a:r>
            <a:br>
              <a:rPr lang="pt-BR" dirty="0"/>
            </a:br>
            <a:r>
              <a:rPr lang="pt-BR" dirty="0"/>
              <a:t>(qualidade das águas)</a:t>
            </a:r>
          </a:p>
        </p:txBody>
      </p:sp>
      <p:pic>
        <p:nvPicPr>
          <p:cNvPr id="262" name="Imagem 261">
            <a:extLst>
              <a:ext uri="{FF2B5EF4-FFF2-40B4-BE49-F238E27FC236}">
                <a16:creationId xmlns:a16="http://schemas.microsoft.com/office/drawing/2014/main" id="{FE4F2218-B54C-4168-98C3-0C607FA1F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286" y="1478619"/>
            <a:ext cx="5201351" cy="3948901"/>
          </a:xfrm>
          <a:prstGeom prst="rect">
            <a:avLst/>
          </a:prstGeom>
        </p:spPr>
      </p:pic>
      <p:pic>
        <p:nvPicPr>
          <p:cNvPr id="263" name="Imagem 262">
            <a:extLst>
              <a:ext uri="{FF2B5EF4-FFF2-40B4-BE49-F238E27FC236}">
                <a16:creationId xmlns:a16="http://schemas.microsoft.com/office/drawing/2014/main" id="{6F65627B-D4C5-42D2-BA0D-DF3B43BBDE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1637" y="6122895"/>
            <a:ext cx="516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" name="Imagem 263">
            <a:extLst>
              <a:ext uri="{FF2B5EF4-FFF2-40B4-BE49-F238E27FC236}">
                <a16:creationId xmlns:a16="http://schemas.microsoft.com/office/drawing/2014/main" id="{2D3F9C68-8212-41E8-82FB-3C16FB8226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9237" y="5607285"/>
            <a:ext cx="97284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" name="CaixaDeTexto 265">
            <a:extLst>
              <a:ext uri="{FF2B5EF4-FFF2-40B4-BE49-F238E27FC236}">
                <a16:creationId xmlns:a16="http://schemas.microsoft.com/office/drawing/2014/main" id="{E47C0139-80E4-430E-AB29-A54BD74BBBCF}"/>
              </a:ext>
            </a:extLst>
          </p:cNvPr>
          <p:cNvSpPr txBox="1"/>
          <p:nvPr/>
        </p:nvSpPr>
        <p:spPr>
          <a:xfrm>
            <a:off x="4951828" y="6048702"/>
            <a:ext cx="1449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Legenda IQA:</a:t>
            </a:r>
            <a:endParaRPr lang="pt-BR" b="1" dirty="0"/>
          </a:p>
        </p:txBody>
      </p:sp>
      <p:sp>
        <p:nvSpPr>
          <p:cNvPr id="267" name="CaixaDeTexto 266">
            <a:extLst>
              <a:ext uri="{FF2B5EF4-FFF2-40B4-BE49-F238E27FC236}">
                <a16:creationId xmlns:a16="http://schemas.microsoft.com/office/drawing/2014/main" id="{065AABEB-C469-4DDD-98B3-A0E054D7AF2C}"/>
              </a:ext>
            </a:extLst>
          </p:cNvPr>
          <p:cNvSpPr txBox="1"/>
          <p:nvPr/>
        </p:nvSpPr>
        <p:spPr>
          <a:xfrm>
            <a:off x="434856" y="5523908"/>
            <a:ext cx="1374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Legenda IET: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16533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79" y="232996"/>
            <a:ext cx="3059458" cy="963730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56527"/>
            <a:ext cx="2736465" cy="62096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177490" y="1735494"/>
            <a:ext cx="105156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430480"/>
            <a:ext cx="10515600" cy="476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D330D9-9895-4816-AECA-FF8289D52392}"/>
              </a:ext>
            </a:extLst>
          </p:cNvPr>
          <p:cNvSpPr txBox="1"/>
          <p:nvPr/>
        </p:nvSpPr>
        <p:spPr>
          <a:xfrm>
            <a:off x="909146" y="1346072"/>
            <a:ext cx="1016213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Fase de implantação: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 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Eventual alteração da turbidez da água do Ribeirão dos Lopes na área de contribuição direta do empreendimento e possivelmente a jusante, na área do ponto P2. 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Impacto negativo, significância baixa, grau de resolução médio e relevância baixa.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Fase de operação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: 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As águas de limpeza, das primeiras chuvas dos pátios e das primeiras chuvas de telhados (primeiros 15 mm de chuva) serão  tratadas e descartadas na rede de esgotos. </a:t>
            </a: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As águas direcionadas para a drenagem pluvial e que descartadas no afluente do Ribeirão dos Lopes estarão livres de contaminação e portanto não são previstos impactos neste corpo hídrico.</a:t>
            </a:r>
          </a:p>
          <a:p>
            <a:endParaRPr lang="pt-BR" sz="2000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Sobre “diminuição de área permeável” e “alterações no regime hídrico”:</a:t>
            </a:r>
            <a:endParaRPr lang="pt-BR" sz="2000" b="1" dirty="0">
              <a:solidFill>
                <a:schemeClr val="accent5">
                  <a:lumMod val="75000"/>
                </a:schemeClr>
              </a:solidFill>
              <a:ea typeface="+mj-ea"/>
              <a:cs typeface="+mj-cs"/>
            </a:endParaRPr>
          </a:p>
          <a:p>
            <a:r>
              <a:rPr lang="pt-BR" sz="2000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Devido ao pequeno percentual da área do empreendimento no total da área da bacia do Ribeirão dos Lopes (0,25%) ou do reservatório no seu curso médio (0,4%) o impacto devido à utilização das águas pluviais pelo empreendimento, mesmo que total, é insignificante.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CCC608-5A36-4367-AD83-FFA4BC9B8627}"/>
              </a:ext>
            </a:extLst>
          </p:cNvPr>
          <p:cNvSpPr txBox="1"/>
          <p:nvPr/>
        </p:nvSpPr>
        <p:spPr>
          <a:xfrm>
            <a:off x="0" y="324000"/>
            <a:ext cx="8528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sz="2800" b="1" dirty="0">
                <a:solidFill>
                  <a:schemeClr val="accent5">
                    <a:lumMod val="75000"/>
                  </a:schemeClr>
                </a:solidFill>
              </a:rPr>
              <a:t>Recursos Hídricos Superficiais </a:t>
            </a:r>
            <a:r>
              <a:rPr lang="pt-BR" dirty="0"/>
              <a:t>- Impactos</a:t>
            </a:r>
          </a:p>
        </p:txBody>
      </p:sp>
    </p:spTree>
    <p:extLst>
      <p:ext uri="{BB962C8B-B14F-4D97-AF65-F5344CB8AC3E}">
        <p14:creationId xmlns:p14="http://schemas.microsoft.com/office/powerpoint/2010/main" val="2256229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6"/>
            <a:ext cx="3428568" cy="1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32D5D5-33FB-415A-AAAA-73B526B0CB45}"/>
              </a:ext>
            </a:extLst>
          </p:cNvPr>
          <p:cNvSpPr txBox="1"/>
          <p:nvPr/>
        </p:nvSpPr>
        <p:spPr>
          <a:xfrm>
            <a:off x="1084867" y="2222861"/>
            <a:ext cx="95660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>
                <a:solidFill>
                  <a:schemeClr val="accent5">
                    <a:lumMod val="75000"/>
                  </a:schemeClr>
                </a:solidFill>
              </a:rPr>
              <a:t>5. Recursos Hídricos Subterrâneos </a:t>
            </a:r>
          </a:p>
        </p:txBody>
      </p:sp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3" y="5612834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4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&#10;&#10;Descrição gerada automaticamente com confiança média">
            <a:hlinkClick r:id="rId2" action="ppaction://hlinkfile"/>
            <a:extLst>
              <a:ext uri="{FF2B5EF4-FFF2-40B4-BE49-F238E27FC236}">
                <a16:creationId xmlns:a16="http://schemas.microsoft.com/office/drawing/2014/main" id="{2071D187-9313-43D6-AC9B-52768311F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3" t="11299" r="7540" b="551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521E3F8-2363-4C29-A124-CAA4C15CFE78}"/>
              </a:ext>
            </a:extLst>
          </p:cNvPr>
          <p:cNvSpPr txBox="1"/>
          <p:nvPr/>
        </p:nvSpPr>
        <p:spPr>
          <a:xfrm>
            <a:off x="-1" y="-1"/>
            <a:ext cx="4620128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sz="25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Aquíferos (</a:t>
            </a:r>
            <a:r>
              <a:rPr lang="pt-BR" sz="25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DAEE</a:t>
            </a:r>
            <a:r>
              <a:rPr lang="pt-BR" sz="25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2005)</a:t>
            </a:r>
            <a:endParaRPr lang="pt-BR" sz="25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10C9A58D-418A-4D94-8DBC-517307261F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" t="7135" r="57580" b="26891"/>
          <a:stretch/>
        </p:blipFill>
        <p:spPr>
          <a:xfrm>
            <a:off x="9414551" y="0"/>
            <a:ext cx="2777450" cy="1203158"/>
          </a:xfrm>
          <a:prstGeom prst="rect">
            <a:avLst/>
          </a:prstGeom>
        </p:spPr>
      </p:pic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FE6517C8-D9A6-4D19-9FCC-0FDEF6F45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74" t="22948" r="2580" b="7209"/>
          <a:stretch/>
        </p:blipFill>
        <p:spPr>
          <a:xfrm>
            <a:off x="22508" y="5468666"/>
            <a:ext cx="3731345" cy="138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F25BCC6-AFF1-4F92-8D9E-DCA3C775B42A}"/>
              </a:ext>
            </a:extLst>
          </p:cNvPr>
          <p:cNvGrpSpPr/>
          <p:nvPr/>
        </p:nvGrpSpPr>
        <p:grpSpPr>
          <a:xfrm>
            <a:off x="0" y="-1"/>
            <a:ext cx="12192004" cy="6858001"/>
            <a:chOff x="0" y="-1"/>
            <a:chExt cx="12192004" cy="6858001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4F1B192B-9B51-4002-9AB7-81E643FBF029}"/>
                </a:ext>
              </a:extLst>
            </p:cNvPr>
            <p:cNvGrpSpPr/>
            <p:nvPr/>
          </p:nvGrpSpPr>
          <p:grpSpPr>
            <a:xfrm>
              <a:off x="0" y="-1"/>
              <a:ext cx="12192004" cy="6858001"/>
              <a:chOff x="0" y="-1"/>
              <a:chExt cx="12192004" cy="6858001"/>
            </a:xfrm>
          </p:grpSpPr>
          <p:pic>
            <p:nvPicPr>
              <p:cNvPr id="3" name="Imagem 2">
                <a:hlinkClick r:id="rId2" action="ppaction://hlinkfile"/>
                <a:extLst>
                  <a:ext uri="{FF2B5EF4-FFF2-40B4-BE49-F238E27FC236}">
                    <a16:creationId xmlns:a16="http://schemas.microsoft.com/office/drawing/2014/main" id="{DA280B9D-783F-4286-9AC1-A35273EBD7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816"/>
              <a:stretch/>
            </p:blipFill>
            <p:spPr>
              <a:xfrm>
                <a:off x="4" y="-1"/>
                <a:ext cx="12192000" cy="6858001"/>
              </a:xfrm>
              <a:prstGeom prst="rect">
                <a:avLst/>
              </a:prstGeom>
            </p:spPr>
          </p:pic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A3AF656C-CD1A-47B4-B685-1F4000EC31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0192"/>
              <a:stretch/>
            </p:blipFill>
            <p:spPr>
              <a:xfrm>
                <a:off x="9414121" y="-1"/>
                <a:ext cx="2777875" cy="1800000"/>
              </a:xfrm>
              <a:prstGeom prst="rect">
                <a:avLst/>
              </a:prstGeom>
            </p:spPr>
          </p:pic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3B66C0D3-83D5-4431-9A03-194BA44CD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0329" b="30194"/>
              <a:stretch/>
            </p:blipFill>
            <p:spPr>
              <a:xfrm>
                <a:off x="0" y="5198482"/>
                <a:ext cx="3661105" cy="1656000"/>
              </a:xfrm>
              <a:prstGeom prst="rect">
                <a:avLst/>
              </a:prstGeom>
            </p:spPr>
          </p:pic>
        </p:grp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25FAC6F-D51B-4735-AACF-B59F7F8BBF55}"/>
                </a:ext>
              </a:extLst>
            </p:cNvPr>
            <p:cNvSpPr txBox="1"/>
            <p:nvPr/>
          </p:nvSpPr>
          <p:spPr>
            <a:xfrm>
              <a:off x="0" y="3518"/>
              <a:ext cx="8071580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pt-BR"/>
              </a:defPPr>
              <a:lvl1pPr lvl="0" algn="ctr">
                <a:defRPr sz="2800" b="1" cap="small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r>
                <a:rPr lang="pt-BR" sz="2500" b="1" cap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Vulnerabilidade Natural dos Aquíferos (IG, 1997)</a:t>
              </a:r>
              <a:endParaRPr lang="pt-BR" sz="25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502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D847882-287F-4C8D-9079-04877A8BB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192"/>
          <a:stretch/>
        </p:blipFill>
        <p:spPr>
          <a:xfrm>
            <a:off x="9414121" y="-1"/>
            <a:ext cx="2777875" cy="180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7CE960-CADB-4FD5-85DA-D76F5459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2000"/>
            <a:ext cx="3629101" cy="16560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DCB25F9-9EA4-4FD4-BE19-FFB1709DEBBA}"/>
              </a:ext>
            </a:extLst>
          </p:cNvPr>
          <p:cNvGrpSpPr/>
          <p:nvPr/>
        </p:nvGrpSpPr>
        <p:grpSpPr>
          <a:xfrm>
            <a:off x="14068" y="-1"/>
            <a:ext cx="12192000" cy="6858001"/>
            <a:chOff x="14068" y="-1"/>
            <a:chExt cx="12192000" cy="6858001"/>
          </a:xfrm>
        </p:grpSpPr>
        <p:pic>
          <p:nvPicPr>
            <p:cNvPr id="3" name="Imagem 2">
              <a:hlinkClick r:id="rId4" action="ppaction://hlinkfile"/>
              <a:extLst>
                <a:ext uri="{FF2B5EF4-FFF2-40B4-BE49-F238E27FC236}">
                  <a16:creationId xmlns:a16="http://schemas.microsoft.com/office/drawing/2014/main" id="{EC32EB66-345C-42BD-95A0-411810DE0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835"/>
            <a:stretch/>
          </p:blipFill>
          <p:spPr>
            <a:xfrm>
              <a:off x="14068" y="0"/>
              <a:ext cx="12192000" cy="685800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62677C6-8AF9-42DA-9CBC-E4B80C8B3E7B}"/>
                </a:ext>
              </a:extLst>
            </p:cNvPr>
            <p:cNvSpPr txBox="1"/>
            <p:nvPr/>
          </p:nvSpPr>
          <p:spPr>
            <a:xfrm>
              <a:off x="14068" y="-1"/>
              <a:ext cx="8408037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pt-BR"/>
              </a:defPPr>
              <a:lvl1pPr lvl="0" algn="ctr">
                <a:defRPr sz="2800" b="1" cap="small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r>
                <a:rPr lang="pt-BR" sz="2500" b="1" cap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Vulnerabilidade Natural dos Aquíferos (</a:t>
              </a:r>
              <a:r>
                <a:rPr lang="pt-BR" sz="2500" cap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DAEE</a:t>
              </a:r>
              <a:r>
                <a:rPr lang="pt-BR" sz="2500" b="1" cap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2013)</a:t>
              </a:r>
              <a:endParaRPr lang="pt-BR" sz="25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B6CB78E2-19AC-4A02-A5FE-AF470437C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42115"/>
            <a:ext cx="3600000" cy="17158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55E596-2E91-40E2-8E70-7776E7166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192"/>
          <a:stretch/>
        </p:blipFill>
        <p:spPr>
          <a:xfrm>
            <a:off x="9400049" y="0"/>
            <a:ext cx="27778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61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0844271C-F60B-4475-8D2D-6162433D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" y="5778000"/>
            <a:ext cx="4963400" cy="108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5AFE2AA-1B7B-4455-9A8B-4AE8E557C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303" y="0"/>
            <a:ext cx="2220218" cy="1440000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616739C-54B6-4FA9-98E9-40F7CCB6B42C}"/>
              </a:ext>
            </a:extLst>
          </p:cNvPr>
          <p:cNvGrpSpPr/>
          <p:nvPr/>
        </p:nvGrpSpPr>
        <p:grpSpPr>
          <a:xfrm>
            <a:off x="0" y="0"/>
            <a:ext cx="12177521" cy="6858000"/>
            <a:chOff x="0" y="0"/>
            <a:chExt cx="12177521" cy="6858000"/>
          </a:xfrm>
        </p:grpSpPr>
        <p:pic>
          <p:nvPicPr>
            <p:cNvPr id="5" name="Imagem 4">
              <a:hlinkClick r:id="rId4" action="ppaction://hlinkfile"/>
              <a:extLst>
                <a:ext uri="{FF2B5EF4-FFF2-40B4-BE49-F238E27FC236}">
                  <a16:creationId xmlns:a16="http://schemas.microsoft.com/office/drawing/2014/main" id="{8EBE71BC-B4BA-4827-8B7A-ACAF614E0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36"/>
            <a:stretch/>
          </p:blipFill>
          <p:spPr>
            <a:xfrm>
              <a:off x="0" y="0"/>
              <a:ext cx="12177521" cy="6858000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5AC3EC9-4533-48AE-BA9A-4C74E612F858}"/>
                </a:ext>
              </a:extLst>
            </p:cNvPr>
            <p:cNvSpPr txBox="1"/>
            <p:nvPr/>
          </p:nvSpPr>
          <p:spPr>
            <a:xfrm>
              <a:off x="1" y="0"/>
              <a:ext cx="9264316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pt-BR"/>
              </a:defPPr>
              <a:lvl1pPr lvl="0" algn="ctr">
                <a:defRPr sz="2800" b="1" cap="small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r>
                <a:rPr lang="pt-BR" sz="2500" b="1" cap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Suscetibilidade a Processo de Dinâmica Superficial na ADA</a:t>
              </a:r>
              <a:endParaRPr lang="pt-BR" sz="25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205A2B2D-1B6F-495B-A03B-58CD70CC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000" y="0"/>
            <a:ext cx="2700000" cy="19485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C023FA-A35E-49B1-B515-B76795409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79" y="5660672"/>
            <a:ext cx="5400000" cy="11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6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 action="ppaction://hlinkfile"/>
            <a:extLst>
              <a:ext uri="{FF2B5EF4-FFF2-40B4-BE49-F238E27FC236}">
                <a16:creationId xmlns:a16="http://schemas.microsoft.com/office/drawing/2014/main" id="{DF540379-DBC0-47B8-9AF2-E2E5A7CB6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6079" r="13470" b="14987"/>
          <a:stretch/>
        </p:blipFill>
        <p:spPr>
          <a:xfrm>
            <a:off x="-1" y="-1"/>
            <a:ext cx="7260136" cy="684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160683-3CC9-40C9-A6CE-CE1618D8D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544" y="1126518"/>
            <a:ext cx="5036456" cy="47095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6EFBC2C-9F3C-4096-85A7-C87DED2FA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905" y="4947594"/>
            <a:ext cx="3486318" cy="1800000"/>
          </a:xfrm>
          <a:prstGeom prst="rect">
            <a:avLst/>
          </a:prstGeom>
        </p:spPr>
      </p:pic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16E68D90-2855-488E-A8F2-42237892EDD3}"/>
              </a:ext>
            </a:extLst>
          </p:cNvPr>
          <p:cNvSpPr/>
          <p:nvPr/>
        </p:nvSpPr>
        <p:spPr>
          <a:xfrm>
            <a:off x="3323771" y="2307771"/>
            <a:ext cx="464458" cy="82731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516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>
            <a:extLst>
              <a:ext uri="{FF2B5EF4-FFF2-40B4-BE49-F238E27FC236}">
                <a16:creationId xmlns:a16="http://schemas.microsoft.com/office/drawing/2014/main" id="{F55989FA-131A-4ABE-863E-D96EE1BFE287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8365441" cy="7122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cap="small" dirty="0">
                <a:solidFill>
                  <a:schemeClr val="accent5">
                    <a:lumMod val="75000"/>
                  </a:schemeClr>
                </a:solidFill>
              </a:rPr>
              <a:t>Recursos Hídricos Subterrâneos – Impactos</a:t>
            </a:r>
            <a:endParaRPr lang="pt-BR" sz="2800" b="1" cap="small" dirty="0">
              <a:solidFill>
                <a:srgbClr val="0066A4"/>
              </a:solidFill>
              <a:latin typeface="Tw Cen MT" panose="020B0602020104020603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2513F2F-8C6A-4A88-ABD0-AFEA52819B4A}"/>
              </a:ext>
            </a:extLst>
          </p:cNvPr>
          <p:cNvSpPr txBox="1">
            <a:spLocks noChangeAspect="1"/>
          </p:cNvSpPr>
          <p:nvPr/>
        </p:nvSpPr>
        <p:spPr>
          <a:xfrm>
            <a:off x="1044000" y="1463118"/>
            <a:ext cx="10178021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indent="0">
              <a:buNone/>
            </a:pPr>
            <a:r>
              <a:rPr lang="pt-BR" b="1" dirty="0"/>
              <a:t>Alteração da Qualidade das Águas Subterrâneas e Propriedades do Solo</a:t>
            </a:r>
          </a:p>
          <a:p>
            <a:r>
              <a:rPr lang="pt-BR" dirty="0"/>
              <a:t>Manuseio e gestão de resíduos sólidos e consequente geração de efluentes líquidos.</a:t>
            </a:r>
          </a:p>
          <a:p>
            <a:r>
              <a:rPr lang="pt-BR" dirty="0"/>
              <a:t>Fosso de recebimento de resíduos projetado com devida impermeabilidade para a geração do chorume, que será coletado e encaminhado para tratamento.</a:t>
            </a:r>
          </a:p>
          <a:p>
            <a:r>
              <a:rPr lang="pt-BR" dirty="0"/>
              <a:t>Considerando que, o empreendimento será dotado de sistemas adequados para o manejo dos resíduos sólidos e efluentes líquidos, esse impacto ambiental está relacionado a eventuais acidentes ou incidentes, ou pelo manuseio e/ou gestão incorretos de resíduos sólidos e efluentes líquidos.</a:t>
            </a:r>
          </a:p>
          <a:p>
            <a:r>
              <a:rPr lang="pt-BR" dirty="0"/>
              <a:t>De acordo com informações de IG (1997), a ADA apresenta vulnerabilidade natural de contaminação baixo-alta, enquanto DAEE/LEBAC (2013) classifica a ADA como vulnerabilidade baixa.</a:t>
            </a:r>
          </a:p>
          <a:p>
            <a:r>
              <a:rPr lang="pt-BR" dirty="0"/>
              <a:t>Impacto negativo, significância média, grau de resolução médio, relevância média.</a:t>
            </a: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5CE2C151-3845-4881-AF33-20F74B768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pic>
        <p:nvPicPr>
          <p:cNvPr id="12" name="Imagem 11" descr="Logotipo&#10;&#10;Descrição gerada automaticamente com confiança baixa">
            <a:extLst>
              <a:ext uri="{FF2B5EF4-FFF2-40B4-BE49-F238E27FC236}">
                <a16:creationId xmlns:a16="http://schemas.microsoft.com/office/drawing/2014/main" id="{5CA2E608-6A7A-47C1-A0CF-E4B60327A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49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2513F2F-8C6A-4A88-ABD0-AFEA52819B4A}"/>
              </a:ext>
            </a:extLst>
          </p:cNvPr>
          <p:cNvSpPr txBox="1">
            <a:spLocks noChangeAspect="1"/>
          </p:cNvSpPr>
          <p:nvPr/>
        </p:nvSpPr>
        <p:spPr>
          <a:xfrm>
            <a:off x="1080000" y="1440000"/>
            <a:ext cx="9892800" cy="36522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Alteração da Disponibilidade Hídrica Subterrânea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0" dirty="0"/>
              <a:t>De acordo com o balanço hídrico da fase de operação, nessa fase é previsto o consumo de 8,3 m³/h de água, sendo 5,8 m³/h proveniente de captação por meio do poço tubular profundo, e 2,5 m³/h proveniente de água de </a:t>
            </a:r>
            <a:r>
              <a:rPr lang="pt-BR" b="0" dirty="0" err="1"/>
              <a:t>reúso</a:t>
            </a:r>
            <a:r>
              <a:rPr lang="pt-BR" b="0" dirty="0"/>
              <a:t> do seu próprio sistema.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0" dirty="0"/>
              <a:t>Segundo dados de Consórcio Profill-Ramha (2020), a reserva explotável de água subterrânea para a sub-bacia do Piracicaba é de 6,12 m³/s, com demanda de 0,62 m³/s e balanço de 10,11%.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0" dirty="0"/>
              <a:t>A porção da vazão de consumo proveniente diretamente da captação subterrânea é de 5,8 m³/h, o que equivale 1,6 x 10-3 m³/s. Desse modo, o consumo previsto dessa fase do empreendimento representa 0,026% da reserva explotável da sub-bacia do Piracicaba.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0" dirty="0"/>
              <a:t>Impacto negativo, significância média, grau de resolução médio, relevância média.</a:t>
            </a: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5CE2C151-3845-4881-AF33-20F74B768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pic>
        <p:nvPicPr>
          <p:cNvPr id="12" name="Imagem 11" descr="Logotipo&#10;&#10;Descrição gerada automaticamente com confiança baixa">
            <a:extLst>
              <a:ext uri="{FF2B5EF4-FFF2-40B4-BE49-F238E27FC236}">
                <a16:creationId xmlns:a16="http://schemas.microsoft.com/office/drawing/2014/main" id="{5CA2E608-6A7A-47C1-A0CF-E4B60327A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897522CB-2865-47E5-8C1B-9946DC461CAF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8365441" cy="7122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cap="small" dirty="0">
                <a:solidFill>
                  <a:schemeClr val="accent5">
                    <a:lumMod val="75000"/>
                  </a:schemeClr>
                </a:solidFill>
              </a:rPr>
              <a:t>Recursos Hídricos Subterrâneos – Impactos (Cont.)</a:t>
            </a:r>
            <a:endParaRPr lang="pt-BR" sz="2800" b="1" cap="small" dirty="0">
              <a:solidFill>
                <a:srgbClr val="0066A4"/>
              </a:solidFill>
              <a:latin typeface="Tw Cen MT" panose="020B0602020104020603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0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6"/>
            <a:ext cx="3428568" cy="1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32D5D5-33FB-415A-AAAA-73B526B0CB45}"/>
              </a:ext>
            </a:extLst>
          </p:cNvPr>
          <p:cNvSpPr txBox="1"/>
          <p:nvPr/>
        </p:nvSpPr>
        <p:spPr>
          <a:xfrm>
            <a:off x="1084867" y="2222861"/>
            <a:ext cx="9566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>
                <a:solidFill>
                  <a:schemeClr val="accent5">
                    <a:lumMod val="75000"/>
                  </a:schemeClr>
                </a:solidFill>
              </a:rPr>
              <a:t>6. Ações, programas e projetos para a prevenção, minimização e monitoramento dos impactos nos Recursos Hídricos.</a:t>
            </a:r>
          </a:p>
        </p:txBody>
      </p:sp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3" y="5612834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6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spect="1"/>
          </p:cNvSpPr>
          <p:nvPr/>
        </p:nvSpPr>
        <p:spPr>
          <a:xfrm>
            <a:off x="829452" y="1825508"/>
            <a:ext cx="10231701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b="0" dirty="0">
                <a:ea typeface="+mj-ea"/>
                <a:cs typeface="+mj-cs"/>
              </a:rPr>
              <a:t>Plano de Controle e Monitoramento Ambiental das Obras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b="0" dirty="0">
                <a:ea typeface="+mj-ea"/>
                <a:cs typeface="+mj-cs"/>
              </a:rPr>
              <a:t>Programa de Monitoramento das Águas Subterrâneas</a:t>
            </a:r>
          </a:p>
          <a:p>
            <a:r>
              <a:rPr lang="pt-BR" b="0" dirty="0">
                <a:ea typeface="+mj-ea"/>
                <a:cs typeface="+mj-cs"/>
              </a:rPr>
              <a:t>Poço Tubular Profundo: nível estático, nível dinâmico, vazões instantâneas, volume diário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b="0" dirty="0">
                <a:ea typeface="+mj-ea"/>
                <a:cs typeface="+mj-cs"/>
              </a:rPr>
              <a:t>Qualidade de águas subterrâneas: implantação de programa de monitoramento preventivo das águas subterrâneas, de acordo com a DD CETESB n. 38/2017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b="0" dirty="0">
                <a:ea typeface="+mj-ea"/>
                <a:cs typeface="+mj-cs"/>
              </a:rPr>
              <a:t>Programa de Enriquecimento Florestal: prevê plantio de mudas nativas em APPs existentes no entorno da ADA e inseridas em ZIAP (Zona de Interesse Ambiental e Paisagístico, prevista no zoneamento municipal e compreende uma faixa de 50 metros de largura em ambas as margens de cursos d’água no município)</a:t>
            </a: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98EDF698-DABD-42C8-9E3C-079064A55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pic>
        <p:nvPicPr>
          <p:cNvPr id="10" name="Imagem 9" descr="Logotipo&#10;&#10;Descrição gerada automaticamente com confiança baixa">
            <a:extLst>
              <a:ext uri="{FF2B5EF4-FFF2-40B4-BE49-F238E27FC236}">
                <a16:creationId xmlns:a16="http://schemas.microsoft.com/office/drawing/2014/main" id="{C26EC509-5F57-418F-A35C-9EF78B5DE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8619DF8D-CEE0-48A7-9370-8669BB373B9F}"/>
              </a:ext>
            </a:extLst>
          </p:cNvPr>
          <p:cNvSpPr txBox="1">
            <a:spLocks/>
          </p:cNvSpPr>
          <p:nvPr/>
        </p:nvSpPr>
        <p:spPr>
          <a:xfrm>
            <a:off x="0" y="424168"/>
            <a:ext cx="8365441" cy="7122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cap="small" dirty="0">
                <a:solidFill>
                  <a:schemeClr val="accent5">
                    <a:lumMod val="75000"/>
                  </a:schemeClr>
                </a:solidFill>
              </a:rPr>
              <a:t>Recursos Hídricos – Programas Ambientais </a:t>
            </a:r>
            <a:endParaRPr lang="pt-BR" b="1" cap="small" dirty="0">
              <a:solidFill>
                <a:srgbClr val="0066A4"/>
              </a:solidFill>
              <a:latin typeface="Tw Cen MT" panose="020B0602020104020603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88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6"/>
            <a:ext cx="3428568" cy="1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32D5D5-33FB-415A-AAAA-73B526B0CB45}"/>
              </a:ext>
            </a:extLst>
          </p:cNvPr>
          <p:cNvSpPr txBox="1"/>
          <p:nvPr/>
        </p:nvSpPr>
        <p:spPr>
          <a:xfrm>
            <a:off x="1312984" y="2644170"/>
            <a:ext cx="95660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cap="small" dirty="0">
                <a:solidFill>
                  <a:schemeClr val="accent5">
                    <a:lumMod val="75000"/>
                  </a:schemeClr>
                </a:solidFill>
              </a:rPr>
              <a:t>Obrigado</a:t>
            </a:r>
          </a:p>
        </p:txBody>
      </p:sp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3" y="5612834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1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Mapa&#10;&#10;Descrição gerada automaticamente">
            <a:hlinkClick r:id="rId2" action="ppaction://hlinkfile"/>
            <a:extLst>
              <a:ext uri="{FF2B5EF4-FFF2-40B4-BE49-F238E27FC236}">
                <a16:creationId xmlns:a16="http://schemas.microsoft.com/office/drawing/2014/main" id="{46232241-CCEE-4998-BEE3-3D2A61B3D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1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32D5D5-33FB-415A-AAAA-73B526B0CB45}"/>
              </a:ext>
            </a:extLst>
          </p:cNvPr>
          <p:cNvSpPr txBox="1"/>
          <p:nvPr/>
        </p:nvSpPr>
        <p:spPr>
          <a:xfrm>
            <a:off x="1084869" y="2222861"/>
            <a:ext cx="95660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b="1" cap="small" dirty="0">
                <a:solidFill>
                  <a:schemeClr val="accent5">
                    <a:lumMod val="75000"/>
                  </a:schemeClr>
                </a:solidFill>
              </a:rPr>
              <a:t>2. Caracterização do Empreendimento </a:t>
            </a:r>
          </a:p>
        </p:txBody>
      </p:sp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93993C-874F-40C3-A9AB-7E6E27C90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0" y="111557"/>
            <a:ext cx="11880000" cy="663488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6322725-7D33-4AC4-A2B3-F0DC09673290}"/>
              </a:ext>
            </a:extLst>
          </p:cNvPr>
          <p:cNvSpPr txBox="1"/>
          <p:nvPr/>
        </p:nvSpPr>
        <p:spPr>
          <a:xfrm>
            <a:off x="715467" y="2186701"/>
            <a:ext cx="1422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2.190 ton./ano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5AC158A-23D8-4E35-A6FA-DB6694E2966A}"/>
              </a:ext>
            </a:extLst>
          </p:cNvPr>
          <p:cNvSpPr txBox="1"/>
          <p:nvPr/>
        </p:nvSpPr>
        <p:spPr>
          <a:xfrm>
            <a:off x="592610" y="3402638"/>
            <a:ext cx="1631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236.000 ton./ano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E3B88F-09FC-4A97-917B-E95B65BA6803}"/>
              </a:ext>
            </a:extLst>
          </p:cNvPr>
          <p:cNvSpPr txBox="1"/>
          <p:nvPr/>
        </p:nvSpPr>
        <p:spPr>
          <a:xfrm>
            <a:off x="793213" y="4622491"/>
            <a:ext cx="1267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900 ton./ano</a:t>
            </a:r>
          </a:p>
        </p:txBody>
      </p:sp>
    </p:spTree>
    <p:extLst>
      <p:ext uri="{BB962C8B-B14F-4D97-AF65-F5344CB8AC3E}">
        <p14:creationId xmlns:p14="http://schemas.microsoft.com/office/powerpoint/2010/main" val="4217091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45" y="341516"/>
            <a:ext cx="3059459" cy="963731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6" y="5862575"/>
            <a:ext cx="2865539" cy="65025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4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1080000" y="1440000"/>
            <a:ext cx="10038184" cy="4364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900" b="1" u="sng" dirty="0" err="1">
                <a:solidFill>
                  <a:schemeClr val="accent5">
                    <a:lumMod val="75000"/>
                  </a:schemeClr>
                </a:solidFill>
              </a:rPr>
              <a:t>Consimares</a:t>
            </a:r>
            <a:r>
              <a:rPr lang="pt-BR" sz="1900" dirty="0">
                <a:solidFill>
                  <a:schemeClr val="accent5">
                    <a:lumMod val="75000"/>
                  </a:schemeClr>
                </a:solidFill>
              </a:rPr>
              <a:t>: Consórcio de 7 municípios; população 921.000 hab. (2021)</a:t>
            </a:r>
          </a:p>
          <a:p>
            <a:pPr algn="l"/>
            <a:r>
              <a:rPr lang="pt-BR" sz="1900" b="1" u="sng" dirty="0">
                <a:solidFill>
                  <a:schemeClr val="accent5">
                    <a:lumMod val="75000"/>
                  </a:schemeClr>
                </a:solidFill>
              </a:rPr>
              <a:t>CTRC</a:t>
            </a:r>
            <a:r>
              <a:rPr lang="pt-BR" sz="19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pt-BR" sz="1900" dirty="0">
                <a:solidFill>
                  <a:schemeClr val="accent5">
                    <a:lumMod val="75000"/>
                  </a:schemeClr>
                </a:solidFill>
              </a:rPr>
              <a:t> Empreendimento composto por 3 Unidades</a:t>
            </a:r>
          </a:p>
          <a:p>
            <a:pPr lvl="1" indent="-457189" algn="l">
              <a:buFont typeface="Wingdings" panose="05000000000000000000" pitchFamily="2" charset="2"/>
              <a:buChar char="ü"/>
            </a:pPr>
            <a:r>
              <a:rPr lang="pt-BR" sz="1700" b="1" u="sng" dirty="0">
                <a:solidFill>
                  <a:schemeClr val="accent5">
                    <a:lumMod val="75000"/>
                  </a:schemeClr>
                </a:solidFill>
              </a:rPr>
              <a:t>Unidade de Recuperação Energética de </a:t>
            </a:r>
            <a:r>
              <a:rPr lang="pt-BR" sz="1700" b="1" u="sng" dirty="0" err="1">
                <a:solidFill>
                  <a:schemeClr val="accent5">
                    <a:lumMod val="75000"/>
                  </a:schemeClr>
                </a:solidFill>
              </a:rPr>
              <a:t>RSUs</a:t>
            </a:r>
            <a:r>
              <a:rPr lang="pt-BR" sz="1700" u="sng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Capacidade: 708 t/dia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Geração elétrica líquida: 18 MW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Produção de escórias: 88 t/dia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Produção de cinzas: 29 t/dia</a:t>
            </a:r>
          </a:p>
          <a:p>
            <a:pPr lvl="1" indent="-457189" algn="l">
              <a:buFont typeface="Wingdings" panose="05000000000000000000" pitchFamily="2" charset="2"/>
              <a:buChar char="ü"/>
            </a:pPr>
            <a:r>
              <a:rPr lang="pt-BR" sz="1700" b="1" u="sng" dirty="0">
                <a:solidFill>
                  <a:schemeClr val="accent5">
                    <a:lumMod val="75000"/>
                  </a:schemeClr>
                </a:solidFill>
              </a:rPr>
              <a:t>Unidade de Compostagem: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Capacidade: 6 t/dia (Orgânicos coletados na origem)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Produção de Composto: 3 t/dia (Classe “A” da IR MAPA n. 61/2020)</a:t>
            </a:r>
          </a:p>
          <a:p>
            <a:pPr lvl="1" indent="-457189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1700" b="1" u="sng" dirty="0">
                <a:solidFill>
                  <a:schemeClr val="accent5">
                    <a:lumMod val="75000"/>
                  </a:schemeClr>
                </a:solidFill>
              </a:rPr>
              <a:t>Unidade de Triagem de Resíduos Recicláveis: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Capacidade: 2,5 t/dia (Resíduos de coleta seletiva)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Produção estimada de Recicláveis: 1,5 t/dia</a:t>
            </a:r>
          </a:p>
          <a:p>
            <a:pPr lvl="2" algn="l"/>
            <a:r>
              <a:rPr lang="pt-BR" sz="1700" dirty="0">
                <a:solidFill>
                  <a:schemeClr val="accent5">
                    <a:lumMod val="75000"/>
                  </a:schemeClr>
                </a:solidFill>
              </a:rPr>
              <a:t>Catadores em atividade: 24 / turno</a:t>
            </a:r>
          </a:p>
          <a:p>
            <a:pPr marL="0" lvl="2" algn="l">
              <a:spcBef>
                <a:spcPts val="1000"/>
              </a:spcBef>
            </a:pPr>
            <a:r>
              <a:rPr lang="pt-BR" sz="1900" b="1" u="sng" dirty="0">
                <a:solidFill>
                  <a:schemeClr val="accent5">
                    <a:lumMod val="75000"/>
                  </a:schemeClr>
                </a:solidFill>
              </a:rPr>
              <a:t>Porcentagem de impermeabilização do solo: </a:t>
            </a:r>
            <a:r>
              <a:rPr lang="pt-BR" sz="1900" dirty="0">
                <a:solidFill>
                  <a:schemeClr val="accent5">
                    <a:lumMod val="75000"/>
                  </a:schemeClr>
                </a:solidFill>
              </a:rPr>
              <a:t>Aprox. 38% em relação à área total do terreno (70.000m</a:t>
            </a:r>
            <a:r>
              <a:rPr lang="pt-BR" sz="1900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pt-BR" sz="19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2" algn="l"/>
            <a:endParaRPr lang="pt-BR" sz="1900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/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/>
            <a:endParaRPr lang="pt-BR" sz="2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/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endParaRPr lang="pt-BR" u="sng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3ACE79-46DD-4FEE-882F-0353D55E81E3}"/>
              </a:ext>
            </a:extLst>
          </p:cNvPr>
          <p:cNvSpPr txBox="1"/>
          <p:nvPr/>
        </p:nvSpPr>
        <p:spPr>
          <a:xfrm>
            <a:off x="0" y="324000"/>
            <a:ext cx="8761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800" b="1" cap="small" dirty="0">
                <a:solidFill>
                  <a:schemeClr val="accent5">
                    <a:lumMod val="75000"/>
                  </a:schemeClr>
                </a:solidFill>
              </a:rPr>
              <a:t>Central de Tratamento de Resíduos </a:t>
            </a:r>
            <a:r>
              <a:rPr lang="pt-BR" sz="2800" b="1" cap="small" dirty="0" err="1">
                <a:solidFill>
                  <a:schemeClr val="accent5">
                    <a:lumMod val="75000"/>
                  </a:schemeClr>
                </a:solidFill>
              </a:rPr>
              <a:t>Consimares</a:t>
            </a:r>
            <a:r>
              <a:rPr lang="pt-BR" sz="2800" b="1" cap="small" dirty="0">
                <a:solidFill>
                  <a:schemeClr val="accent5">
                    <a:lumMod val="75000"/>
                  </a:schemeClr>
                </a:solidFill>
              </a:rPr>
              <a:t> (CTRC)</a:t>
            </a:r>
          </a:p>
        </p:txBody>
      </p:sp>
    </p:spTree>
    <p:extLst>
      <p:ext uri="{BB962C8B-B14F-4D97-AF65-F5344CB8AC3E}">
        <p14:creationId xmlns:p14="http://schemas.microsoft.com/office/powerpoint/2010/main" val="231671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4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4F0E9C-7DC2-4C4B-A09E-532B03F9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957" y="1393960"/>
            <a:ext cx="8277137" cy="435133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BF09665-84D9-4D95-8A10-3682593AE278}"/>
              </a:ext>
            </a:extLst>
          </p:cNvPr>
          <p:cNvSpPr txBox="1"/>
          <p:nvPr/>
        </p:nvSpPr>
        <p:spPr>
          <a:xfrm>
            <a:off x="0" y="324000"/>
            <a:ext cx="839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 algn="ctr">
              <a:defRPr sz="2800" b="1" cap="small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Unidade de Recuperação Energética - Vista em corte</a:t>
            </a:r>
          </a:p>
        </p:txBody>
      </p:sp>
    </p:spTree>
    <p:extLst>
      <p:ext uri="{BB962C8B-B14F-4D97-AF65-F5344CB8AC3E}">
        <p14:creationId xmlns:p14="http://schemas.microsoft.com/office/powerpoint/2010/main" val="241025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7E5FB0F3-EBB5-4D1F-A58E-5998CF1C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35" y="225247"/>
            <a:ext cx="3428568" cy="1080000"/>
          </a:xfrm>
          <a:prstGeom prst="rect">
            <a:avLst/>
          </a:prstGeom>
        </p:spPr>
      </p:pic>
      <p:pic>
        <p:nvPicPr>
          <p:cNvPr id="7" name="Imagem 6" descr="Logotipo&#10;&#10;Descrição gerada automaticamente com confiança baixa">
            <a:extLst>
              <a:ext uri="{FF2B5EF4-FFF2-40B4-BE49-F238E27FC236}">
                <a16:creationId xmlns:a16="http://schemas.microsoft.com/office/drawing/2014/main" id="{9ADCA345-BA9E-483C-BE5A-FEC679A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" y="5612835"/>
            <a:ext cx="3966091" cy="900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5460CF-C5FC-4409-96D6-A954097164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sz="4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714B448-7C80-490F-B6D7-59A2763E16D0}"/>
              </a:ext>
            </a:extLst>
          </p:cNvPr>
          <p:cNvSpPr txBox="1">
            <a:spLocks/>
          </p:cNvSpPr>
          <p:nvPr/>
        </p:nvSpPr>
        <p:spPr>
          <a:xfrm>
            <a:off x="672158" y="1758098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BF09665-84D9-4D95-8A10-3682593AE278}"/>
              </a:ext>
            </a:extLst>
          </p:cNvPr>
          <p:cNvSpPr txBox="1"/>
          <p:nvPr/>
        </p:nvSpPr>
        <p:spPr>
          <a:xfrm>
            <a:off x="0" y="324000"/>
            <a:ext cx="839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2800" b="1" cap="small" dirty="0">
                <a:solidFill>
                  <a:schemeClr val="accent5">
                    <a:lumMod val="75000"/>
                  </a:schemeClr>
                </a:solidFill>
              </a:rPr>
              <a:t>Tecnologia “Mass-</a:t>
            </a:r>
            <a:r>
              <a:rPr lang="pt-BR" sz="2800" b="1" cap="small" dirty="0" err="1">
                <a:solidFill>
                  <a:schemeClr val="accent5">
                    <a:lumMod val="75000"/>
                  </a:schemeClr>
                </a:solidFill>
              </a:rPr>
              <a:t>Burning</a:t>
            </a:r>
            <a:r>
              <a:rPr lang="pt-BR" sz="2800" b="1" cap="small" dirty="0">
                <a:solidFill>
                  <a:schemeClr val="accent5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4CE4D2-AF74-4FC4-B820-20B1B3A16A75}"/>
              </a:ext>
            </a:extLst>
          </p:cNvPr>
          <p:cNvSpPr txBox="1"/>
          <p:nvPr/>
        </p:nvSpPr>
        <p:spPr>
          <a:xfrm>
            <a:off x="1080000" y="1440000"/>
            <a:ext cx="9908842" cy="1096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Processamento de resíduo da forma como foi recebido (sem qualquer contato manual)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Utilizada na Europa, Ásia, América do Norte, África e Oceania (nenhuma ainda na América do Sul)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Cerca de 2.450 plantas em operação mundial; capacidade instalada 580.000 ton./dia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22F5B37-3814-42FF-AED0-F6A0ABD6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88" y="2630088"/>
            <a:ext cx="4676037" cy="287146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9636862-7E97-4B23-9416-A3B55C162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313" y="2636183"/>
            <a:ext cx="509669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91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28CC9628AE7E4D9780EBCDDA4CCE5D" ma:contentTypeVersion="13" ma:contentTypeDescription="Crie um novo documento." ma:contentTypeScope="" ma:versionID="40e3ed7a0b9c61ffdb69662ac6a2ec8c">
  <xsd:schema xmlns:xsd="http://www.w3.org/2001/XMLSchema" xmlns:xs="http://www.w3.org/2001/XMLSchema" xmlns:p="http://schemas.microsoft.com/office/2006/metadata/properties" xmlns:ns2="9813519b-3cb6-4eb7-b374-2759e8f8a1ef" xmlns:ns3="78cec8e6-2dd2-454d-b20c-951d9c576460" targetNamespace="http://schemas.microsoft.com/office/2006/metadata/properties" ma:root="true" ma:fieldsID="d657fa035ce3485ea1c983f694771cab" ns2:_="" ns3:_="">
    <xsd:import namespace="9813519b-3cb6-4eb7-b374-2759e8f8a1ef"/>
    <xsd:import namespace="78cec8e6-2dd2-454d-b20c-951d9c57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13519b-3cb6-4eb7-b374-2759e8f8a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ec8e6-2dd2-454d-b20c-951d9c57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B9AA00-C48F-4DA9-AB2F-BAEA9CD369B4}"/>
</file>

<file path=customXml/itemProps2.xml><?xml version="1.0" encoding="utf-8"?>
<ds:datastoreItem xmlns:ds="http://schemas.openxmlformats.org/officeDocument/2006/customXml" ds:itemID="{61A27D26-FA9B-4FCC-8D62-46F3866D5ED8}"/>
</file>

<file path=customXml/itemProps3.xml><?xml version="1.0" encoding="utf-8"?>
<ds:datastoreItem xmlns:ds="http://schemas.openxmlformats.org/officeDocument/2006/customXml" ds:itemID="{B1DCD99A-0936-4262-9034-7C9B340DAB8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1819</TotalTime>
  <Words>1608</Words>
  <Application>Microsoft Office PowerPoint</Application>
  <PresentationFormat>Widescreen</PresentationFormat>
  <Paragraphs>154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Tw Cen MT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Luciana Frazão</dc:creator>
  <cp:lastModifiedBy>Luciana Frazão</cp:lastModifiedBy>
  <cp:revision>63</cp:revision>
  <dcterms:created xsi:type="dcterms:W3CDTF">2021-09-03T18:33:03Z</dcterms:created>
  <dcterms:modified xsi:type="dcterms:W3CDTF">2021-09-13T19:51:09Z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0x010100B528CC9628AE7E4D9780EBCDDA4CCE5D</vt:lpwstr>
  </property>
</Properties>
</file>