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66" r:id="rId4"/>
    <p:sldId id="267" r:id="rId5"/>
    <p:sldId id="273" r:id="rId6"/>
    <p:sldId id="274" r:id="rId7"/>
    <p:sldId id="277" r:id="rId8"/>
    <p:sldId id="278" r:id="rId9"/>
    <p:sldId id="279" r:id="rId10"/>
    <p:sldId id="280" r:id="rId11"/>
    <p:sldId id="282" r:id="rId12"/>
    <p:sldId id="283" r:id="rId13"/>
    <p:sldId id="284" r:id="rId14"/>
    <p:sldId id="288" r:id="rId15"/>
    <p:sldId id="289" r:id="rId16"/>
    <p:sldId id="326" r:id="rId17"/>
    <p:sldId id="297" r:id="rId18"/>
    <p:sldId id="299" r:id="rId19"/>
    <p:sldId id="300" r:id="rId20"/>
    <p:sldId id="301" r:id="rId21"/>
    <p:sldId id="304" r:id="rId22"/>
    <p:sldId id="319" r:id="rId23"/>
    <p:sldId id="320" r:id="rId24"/>
    <p:sldId id="321" r:id="rId25"/>
    <p:sldId id="325" r:id="rId26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B86E"/>
    <a:srgbClr val="FFFFCC"/>
    <a:srgbClr val="FF66FF"/>
    <a:srgbClr val="00D07C"/>
    <a:srgbClr val="00D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9" autoAdjust="0"/>
    <p:restoredTop sz="94660"/>
  </p:normalViewPr>
  <p:slideViewPr>
    <p:cSldViewPr>
      <p:cViewPr varScale="1">
        <p:scale>
          <a:sx n="108" d="100"/>
          <a:sy n="108" d="100"/>
        </p:scale>
        <p:origin x="165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C75CE-71EB-47B7-BB1A-D80426179673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1" csCatId="colorful" phldr="1"/>
      <dgm:spPr/>
    </dgm:pt>
    <dgm:pt modelId="{D2E990CD-8124-4240-A511-EA7FC831262E}">
      <dgm:prSet phldrT="[Texto]"/>
      <dgm:spPr/>
      <dgm:t>
        <a:bodyPr/>
        <a:lstStyle/>
        <a:p>
          <a:r>
            <a:rPr lang="pt-BR" dirty="0"/>
            <a:t>Minimizar impactos negativos</a:t>
          </a:r>
        </a:p>
      </dgm:t>
    </dgm:pt>
    <dgm:pt modelId="{A74DF4E2-1D81-4667-8226-229948A748E5}" type="parTrans" cxnId="{F22772F0-93C0-4CC9-AF15-14737A38A4F6}">
      <dgm:prSet/>
      <dgm:spPr/>
      <dgm:t>
        <a:bodyPr/>
        <a:lstStyle/>
        <a:p>
          <a:endParaRPr lang="pt-BR"/>
        </a:p>
      </dgm:t>
    </dgm:pt>
    <dgm:pt modelId="{C41930F9-E36A-49DD-99D4-00F0842B7D9C}" type="sibTrans" cxnId="{F22772F0-93C0-4CC9-AF15-14737A38A4F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F8B30950-8298-4643-93BA-0EA958B3E1C3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Potencializar impactos positivos</a:t>
          </a:r>
        </a:p>
      </dgm:t>
    </dgm:pt>
    <dgm:pt modelId="{9420C23C-E5C5-4E96-BAD5-653F2D6A586F}" type="parTrans" cxnId="{BF2C12D3-93FB-41A2-AC4D-5E79FE77B479}">
      <dgm:prSet/>
      <dgm:spPr/>
      <dgm:t>
        <a:bodyPr/>
        <a:lstStyle/>
        <a:p>
          <a:endParaRPr lang="pt-BR"/>
        </a:p>
      </dgm:t>
    </dgm:pt>
    <dgm:pt modelId="{4B559A7D-612A-4E32-BB54-DEBEC82DF777}" type="sibTrans" cxnId="{BF2C12D3-93FB-41A2-AC4D-5E79FE77B479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44400266-7DB3-42D5-8B72-C105CAE5D3DA}">
      <dgm:prSet phldrT="[Texto]"/>
      <dgm:spPr/>
      <dgm:t>
        <a:bodyPr/>
        <a:lstStyle/>
        <a:p>
          <a:r>
            <a:rPr lang="pt-BR" dirty="0"/>
            <a:t>Viabilizar o empreendimento ambiental, social e economicamente</a:t>
          </a:r>
        </a:p>
      </dgm:t>
    </dgm:pt>
    <dgm:pt modelId="{051DABDA-37A6-4B36-AE75-A0DABBE91771}" type="parTrans" cxnId="{C1123667-F378-4399-9339-FC4F5CA5F124}">
      <dgm:prSet/>
      <dgm:spPr/>
      <dgm:t>
        <a:bodyPr/>
        <a:lstStyle/>
        <a:p>
          <a:endParaRPr lang="pt-BR"/>
        </a:p>
      </dgm:t>
    </dgm:pt>
    <dgm:pt modelId="{C4FB2371-DF18-42DA-9903-A1CE7C95143B}" type="sibTrans" cxnId="{C1123667-F378-4399-9339-FC4F5CA5F124}">
      <dgm:prSet/>
      <dgm:spPr/>
      <dgm:t>
        <a:bodyPr/>
        <a:lstStyle/>
        <a:p>
          <a:endParaRPr lang="pt-BR"/>
        </a:p>
      </dgm:t>
    </dgm:pt>
    <dgm:pt modelId="{2498EE2E-AE2F-4B9B-981E-CD392E6937A8}" type="pres">
      <dgm:prSet presAssocID="{F33C75CE-71EB-47B7-BB1A-D80426179673}" presName="Name0" presStyleCnt="0">
        <dgm:presLayoutVars>
          <dgm:dir/>
          <dgm:resizeHandles val="exact"/>
        </dgm:presLayoutVars>
      </dgm:prSet>
      <dgm:spPr/>
    </dgm:pt>
    <dgm:pt modelId="{191D0105-30BE-4DA9-85AE-1A278CBC481D}" type="pres">
      <dgm:prSet presAssocID="{F33C75CE-71EB-47B7-BB1A-D80426179673}" presName="vNodes" presStyleCnt="0"/>
      <dgm:spPr/>
    </dgm:pt>
    <dgm:pt modelId="{B7008030-31F7-4B3D-8B5D-1F18CFC93357}" type="pres">
      <dgm:prSet presAssocID="{D2E990CD-8124-4240-A511-EA7FC831262E}" presName="node" presStyleLbl="node1" presStyleIdx="0" presStyleCnt="3">
        <dgm:presLayoutVars>
          <dgm:bulletEnabled val="1"/>
        </dgm:presLayoutVars>
      </dgm:prSet>
      <dgm:spPr/>
    </dgm:pt>
    <dgm:pt modelId="{352F9A9D-B3AA-4025-AD40-E996E9D491A9}" type="pres">
      <dgm:prSet presAssocID="{C41930F9-E36A-49DD-99D4-00F0842B7D9C}" presName="spacerT" presStyleCnt="0"/>
      <dgm:spPr/>
    </dgm:pt>
    <dgm:pt modelId="{D4E90FAC-16B8-4C26-B87B-F2B7B3B49868}" type="pres">
      <dgm:prSet presAssocID="{C41930F9-E36A-49DD-99D4-00F0842B7D9C}" presName="sibTrans" presStyleLbl="sibTrans2D1" presStyleIdx="0" presStyleCnt="2"/>
      <dgm:spPr/>
    </dgm:pt>
    <dgm:pt modelId="{B2DBE467-39C7-4C69-8DF9-B90CD0683EF1}" type="pres">
      <dgm:prSet presAssocID="{C41930F9-E36A-49DD-99D4-00F0842B7D9C}" presName="spacerB" presStyleCnt="0"/>
      <dgm:spPr/>
    </dgm:pt>
    <dgm:pt modelId="{C9BACA59-4214-4CFC-B7B5-A7BC0A44869A}" type="pres">
      <dgm:prSet presAssocID="{F8B30950-8298-4643-93BA-0EA958B3E1C3}" presName="node" presStyleLbl="node1" presStyleIdx="1" presStyleCnt="3">
        <dgm:presLayoutVars>
          <dgm:bulletEnabled val="1"/>
        </dgm:presLayoutVars>
      </dgm:prSet>
      <dgm:spPr/>
    </dgm:pt>
    <dgm:pt modelId="{2A7BAC78-0690-47CD-9F37-7536197747FC}" type="pres">
      <dgm:prSet presAssocID="{F33C75CE-71EB-47B7-BB1A-D80426179673}" presName="sibTransLast" presStyleLbl="sibTrans2D1" presStyleIdx="1" presStyleCnt="2"/>
      <dgm:spPr/>
    </dgm:pt>
    <dgm:pt modelId="{E575B513-94FF-4ECB-A24F-704097358E3C}" type="pres">
      <dgm:prSet presAssocID="{F33C75CE-71EB-47B7-BB1A-D80426179673}" presName="connectorText" presStyleLbl="sibTrans2D1" presStyleIdx="1" presStyleCnt="2"/>
      <dgm:spPr/>
    </dgm:pt>
    <dgm:pt modelId="{9DAEE6C5-38E1-43E7-8162-2BA3063FA5DB}" type="pres">
      <dgm:prSet presAssocID="{F33C75CE-71EB-47B7-BB1A-D80426179673}" presName="lastNode" presStyleLbl="node1" presStyleIdx="2" presStyleCnt="3" custScaleX="107692" custScaleY="104104">
        <dgm:presLayoutVars>
          <dgm:bulletEnabled val="1"/>
        </dgm:presLayoutVars>
      </dgm:prSet>
      <dgm:spPr/>
    </dgm:pt>
  </dgm:ptLst>
  <dgm:cxnLst>
    <dgm:cxn modelId="{16FCD308-C0B6-4112-9C5F-779853282B25}" type="presOf" srcId="{C41930F9-E36A-49DD-99D4-00F0842B7D9C}" destId="{D4E90FAC-16B8-4C26-B87B-F2B7B3B49868}" srcOrd="0" destOrd="0" presId="urn:microsoft.com/office/officeart/2005/8/layout/equation2"/>
    <dgm:cxn modelId="{C1123667-F378-4399-9339-FC4F5CA5F124}" srcId="{F33C75CE-71EB-47B7-BB1A-D80426179673}" destId="{44400266-7DB3-42D5-8B72-C105CAE5D3DA}" srcOrd="2" destOrd="0" parTransId="{051DABDA-37A6-4B36-AE75-A0DABBE91771}" sibTransId="{C4FB2371-DF18-42DA-9903-A1CE7C95143B}"/>
    <dgm:cxn modelId="{B7F2A76D-AA6F-4300-8F18-05664577AF41}" type="presOf" srcId="{44400266-7DB3-42D5-8B72-C105CAE5D3DA}" destId="{9DAEE6C5-38E1-43E7-8162-2BA3063FA5DB}" srcOrd="0" destOrd="0" presId="urn:microsoft.com/office/officeart/2005/8/layout/equation2"/>
    <dgm:cxn modelId="{B29E30B7-2B76-4146-982A-EA3E2F0FD03B}" type="presOf" srcId="{D2E990CD-8124-4240-A511-EA7FC831262E}" destId="{B7008030-31F7-4B3D-8B5D-1F18CFC93357}" srcOrd="0" destOrd="0" presId="urn:microsoft.com/office/officeart/2005/8/layout/equation2"/>
    <dgm:cxn modelId="{D66965CB-3CCB-4EB1-8B6D-10937E9FCAF2}" type="presOf" srcId="{F33C75CE-71EB-47B7-BB1A-D80426179673}" destId="{2498EE2E-AE2F-4B9B-981E-CD392E6937A8}" srcOrd="0" destOrd="0" presId="urn:microsoft.com/office/officeart/2005/8/layout/equation2"/>
    <dgm:cxn modelId="{BF2C12D3-93FB-41A2-AC4D-5E79FE77B479}" srcId="{F33C75CE-71EB-47B7-BB1A-D80426179673}" destId="{F8B30950-8298-4643-93BA-0EA958B3E1C3}" srcOrd="1" destOrd="0" parTransId="{9420C23C-E5C5-4E96-BAD5-653F2D6A586F}" sibTransId="{4B559A7D-612A-4E32-BB54-DEBEC82DF777}"/>
    <dgm:cxn modelId="{7C457DD7-40C7-4759-9DB4-334089168F6A}" type="presOf" srcId="{4B559A7D-612A-4E32-BB54-DEBEC82DF777}" destId="{2A7BAC78-0690-47CD-9F37-7536197747FC}" srcOrd="0" destOrd="0" presId="urn:microsoft.com/office/officeart/2005/8/layout/equation2"/>
    <dgm:cxn modelId="{53FBF4D8-325E-4491-B2E7-4FF2C5A02975}" type="presOf" srcId="{4B559A7D-612A-4E32-BB54-DEBEC82DF777}" destId="{E575B513-94FF-4ECB-A24F-704097358E3C}" srcOrd="1" destOrd="0" presId="urn:microsoft.com/office/officeart/2005/8/layout/equation2"/>
    <dgm:cxn modelId="{0BDAB3E3-EC3E-43E6-992A-351FB075FC40}" type="presOf" srcId="{F8B30950-8298-4643-93BA-0EA958B3E1C3}" destId="{C9BACA59-4214-4CFC-B7B5-A7BC0A44869A}" srcOrd="0" destOrd="0" presId="urn:microsoft.com/office/officeart/2005/8/layout/equation2"/>
    <dgm:cxn modelId="{F22772F0-93C0-4CC9-AF15-14737A38A4F6}" srcId="{F33C75CE-71EB-47B7-BB1A-D80426179673}" destId="{D2E990CD-8124-4240-A511-EA7FC831262E}" srcOrd="0" destOrd="0" parTransId="{A74DF4E2-1D81-4667-8226-229948A748E5}" sibTransId="{C41930F9-E36A-49DD-99D4-00F0842B7D9C}"/>
    <dgm:cxn modelId="{3A4EBF01-285E-413F-9F1C-BF77FCE51051}" type="presParOf" srcId="{2498EE2E-AE2F-4B9B-981E-CD392E6937A8}" destId="{191D0105-30BE-4DA9-85AE-1A278CBC481D}" srcOrd="0" destOrd="0" presId="urn:microsoft.com/office/officeart/2005/8/layout/equation2"/>
    <dgm:cxn modelId="{27DCADC7-A170-4BCF-8BFC-515CAAFAEF60}" type="presParOf" srcId="{191D0105-30BE-4DA9-85AE-1A278CBC481D}" destId="{B7008030-31F7-4B3D-8B5D-1F18CFC93357}" srcOrd="0" destOrd="0" presId="urn:microsoft.com/office/officeart/2005/8/layout/equation2"/>
    <dgm:cxn modelId="{5468E075-2D89-4934-9180-1446E1C2F063}" type="presParOf" srcId="{191D0105-30BE-4DA9-85AE-1A278CBC481D}" destId="{352F9A9D-B3AA-4025-AD40-E996E9D491A9}" srcOrd="1" destOrd="0" presId="urn:microsoft.com/office/officeart/2005/8/layout/equation2"/>
    <dgm:cxn modelId="{ABDF644C-45AE-437B-8118-733B7006FB23}" type="presParOf" srcId="{191D0105-30BE-4DA9-85AE-1A278CBC481D}" destId="{D4E90FAC-16B8-4C26-B87B-F2B7B3B49868}" srcOrd="2" destOrd="0" presId="urn:microsoft.com/office/officeart/2005/8/layout/equation2"/>
    <dgm:cxn modelId="{0CBF6D6E-9C00-4C6C-BB2F-6D37A72716D6}" type="presParOf" srcId="{191D0105-30BE-4DA9-85AE-1A278CBC481D}" destId="{B2DBE467-39C7-4C69-8DF9-B90CD0683EF1}" srcOrd="3" destOrd="0" presId="urn:microsoft.com/office/officeart/2005/8/layout/equation2"/>
    <dgm:cxn modelId="{73CED8A7-3FC3-44C2-AF52-8566366AF6CE}" type="presParOf" srcId="{191D0105-30BE-4DA9-85AE-1A278CBC481D}" destId="{C9BACA59-4214-4CFC-B7B5-A7BC0A44869A}" srcOrd="4" destOrd="0" presId="urn:microsoft.com/office/officeart/2005/8/layout/equation2"/>
    <dgm:cxn modelId="{27598380-DA21-4D00-A709-6A73526B29D1}" type="presParOf" srcId="{2498EE2E-AE2F-4B9B-981E-CD392E6937A8}" destId="{2A7BAC78-0690-47CD-9F37-7536197747FC}" srcOrd="1" destOrd="0" presId="urn:microsoft.com/office/officeart/2005/8/layout/equation2"/>
    <dgm:cxn modelId="{6344FE2C-3A22-4829-9C5E-5F6F717EFFAE}" type="presParOf" srcId="{2A7BAC78-0690-47CD-9F37-7536197747FC}" destId="{E575B513-94FF-4ECB-A24F-704097358E3C}" srcOrd="0" destOrd="0" presId="urn:microsoft.com/office/officeart/2005/8/layout/equation2"/>
    <dgm:cxn modelId="{FCEA2321-F010-4C9D-9F58-EE22CCC343AF}" type="presParOf" srcId="{2498EE2E-AE2F-4B9B-981E-CD392E6937A8}" destId="{9DAEE6C5-38E1-43E7-8162-2BA3063FA5D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54713-9D22-49F9-9483-BE7BE1D0C3B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49BAA518-78CA-4403-A35D-DC931910DBAE}">
      <dgm:prSet phldrT="[Texto]" custT="1"/>
      <dgm:spPr/>
      <dgm:t>
        <a:bodyPr/>
        <a:lstStyle/>
        <a:p>
          <a:r>
            <a:rPr lang="pt-BR" sz="4800" dirty="0"/>
            <a:t>9 Programas Ambientais</a:t>
          </a:r>
        </a:p>
      </dgm:t>
    </dgm:pt>
    <dgm:pt modelId="{7BF6C83A-DEA8-4932-8F1E-84B385AE3E34}" type="parTrans" cxnId="{0CDADEBE-DFFF-4A03-93B1-24FCD700A033}">
      <dgm:prSet/>
      <dgm:spPr/>
      <dgm:t>
        <a:bodyPr/>
        <a:lstStyle/>
        <a:p>
          <a:endParaRPr lang="pt-BR"/>
        </a:p>
      </dgm:t>
    </dgm:pt>
    <dgm:pt modelId="{5760FBEC-4813-4BCB-A5BD-D8EBC08A5AEF}" type="sibTrans" cxnId="{0CDADEBE-DFFF-4A03-93B1-24FCD700A033}">
      <dgm:prSet/>
      <dgm:spPr/>
      <dgm:t>
        <a:bodyPr/>
        <a:lstStyle/>
        <a:p>
          <a:endParaRPr lang="pt-BR"/>
        </a:p>
      </dgm:t>
    </dgm:pt>
    <dgm:pt modelId="{3CE38F4D-C913-4014-94C4-C5C119DA9A31}" type="pres">
      <dgm:prSet presAssocID="{92654713-9D22-49F9-9483-BE7BE1D0C3B5}" presName="diagram" presStyleCnt="0">
        <dgm:presLayoutVars>
          <dgm:dir/>
          <dgm:resizeHandles val="exact"/>
        </dgm:presLayoutVars>
      </dgm:prSet>
      <dgm:spPr/>
    </dgm:pt>
    <dgm:pt modelId="{64130A9B-722A-42A5-BFAD-B5C7CDC1E35C}" type="pres">
      <dgm:prSet presAssocID="{49BAA518-78CA-4403-A35D-DC931910DBAE}" presName="node" presStyleLbl="node1" presStyleIdx="0" presStyleCnt="1" custScaleY="23509" custLinFactNeighborX="2123" custLinFactNeighborY="-1621">
        <dgm:presLayoutVars>
          <dgm:bulletEnabled val="1"/>
        </dgm:presLayoutVars>
      </dgm:prSet>
      <dgm:spPr/>
    </dgm:pt>
  </dgm:ptLst>
  <dgm:cxnLst>
    <dgm:cxn modelId="{1C243A31-62FF-4D04-A883-86AC1B5FAEF4}" type="presOf" srcId="{92654713-9D22-49F9-9483-BE7BE1D0C3B5}" destId="{3CE38F4D-C913-4014-94C4-C5C119DA9A31}" srcOrd="0" destOrd="0" presId="urn:microsoft.com/office/officeart/2005/8/layout/default"/>
    <dgm:cxn modelId="{FE1453B0-3481-4968-A092-D5356E5069FC}" type="presOf" srcId="{49BAA518-78CA-4403-A35D-DC931910DBAE}" destId="{64130A9B-722A-42A5-BFAD-B5C7CDC1E35C}" srcOrd="0" destOrd="0" presId="urn:microsoft.com/office/officeart/2005/8/layout/default"/>
    <dgm:cxn modelId="{0CDADEBE-DFFF-4A03-93B1-24FCD700A033}" srcId="{92654713-9D22-49F9-9483-BE7BE1D0C3B5}" destId="{49BAA518-78CA-4403-A35D-DC931910DBAE}" srcOrd="0" destOrd="0" parTransId="{7BF6C83A-DEA8-4932-8F1E-84B385AE3E34}" sibTransId="{5760FBEC-4813-4BCB-A5BD-D8EBC08A5AEF}"/>
    <dgm:cxn modelId="{B5251538-0BE3-4662-BB25-7CE2FF36746D}" type="presParOf" srcId="{3CE38F4D-C913-4014-94C4-C5C119DA9A31}" destId="{64130A9B-722A-42A5-BFAD-B5C7CDC1E35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08030-31F7-4B3D-8B5D-1F18CFC93357}">
      <dsp:nvSpPr>
        <dsp:cNvPr id="0" name=""/>
        <dsp:cNvSpPr/>
      </dsp:nvSpPr>
      <dsp:spPr>
        <a:xfrm>
          <a:off x="814985" y="717"/>
          <a:ext cx="1522399" cy="15223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Minimizar impactos negativos</a:t>
          </a:r>
        </a:p>
      </dsp:txBody>
      <dsp:txXfrm>
        <a:off x="1037935" y="223667"/>
        <a:ext cx="1076499" cy="1076499"/>
      </dsp:txXfrm>
    </dsp:sp>
    <dsp:sp modelId="{D4E90FAC-16B8-4C26-B87B-F2B7B3B49868}">
      <dsp:nvSpPr>
        <dsp:cNvPr id="0" name=""/>
        <dsp:cNvSpPr/>
      </dsp:nvSpPr>
      <dsp:spPr>
        <a:xfrm>
          <a:off x="1134689" y="1646736"/>
          <a:ext cx="882991" cy="882991"/>
        </a:xfrm>
        <a:prstGeom prst="mathPlus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1251729" y="1984392"/>
        <a:ext cx="648911" cy="207679"/>
      </dsp:txXfrm>
    </dsp:sp>
    <dsp:sp modelId="{C9BACA59-4214-4CFC-B7B5-A7BC0A44869A}">
      <dsp:nvSpPr>
        <dsp:cNvPr id="0" name=""/>
        <dsp:cNvSpPr/>
      </dsp:nvSpPr>
      <dsp:spPr>
        <a:xfrm>
          <a:off x="814985" y="2653346"/>
          <a:ext cx="1522399" cy="1522399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Potencializar impactos positivos</a:t>
          </a:r>
        </a:p>
      </dsp:txBody>
      <dsp:txXfrm>
        <a:off x="1037935" y="2876296"/>
        <a:ext cx="1076499" cy="1076499"/>
      </dsp:txXfrm>
    </dsp:sp>
    <dsp:sp modelId="{2A7BAC78-0690-47CD-9F37-7536197747FC}">
      <dsp:nvSpPr>
        <dsp:cNvPr id="0" name=""/>
        <dsp:cNvSpPr/>
      </dsp:nvSpPr>
      <dsp:spPr>
        <a:xfrm>
          <a:off x="2565745" y="1805065"/>
          <a:ext cx="484123" cy="566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565745" y="1918331"/>
        <a:ext cx="338886" cy="339800"/>
      </dsp:txXfrm>
    </dsp:sp>
    <dsp:sp modelId="{9DAEE6C5-38E1-43E7-8162-2BA3063FA5DB}">
      <dsp:nvSpPr>
        <dsp:cNvPr id="0" name=""/>
        <dsp:cNvSpPr/>
      </dsp:nvSpPr>
      <dsp:spPr>
        <a:xfrm>
          <a:off x="3250825" y="503353"/>
          <a:ext cx="3279005" cy="31697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Viabilizar o empreendimento ambiental, social e economicamente</a:t>
          </a:r>
        </a:p>
      </dsp:txBody>
      <dsp:txXfrm>
        <a:off x="3731024" y="967553"/>
        <a:ext cx="2318607" cy="2241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30A9B-722A-42A5-BFAD-B5C7CDC1E35C}">
      <dsp:nvSpPr>
        <dsp:cNvPr id="0" name=""/>
        <dsp:cNvSpPr/>
      </dsp:nvSpPr>
      <dsp:spPr>
        <a:xfrm>
          <a:off x="6631" y="0"/>
          <a:ext cx="6784296" cy="9569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9 Programas Ambientais</a:t>
          </a:r>
        </a:p>
      </dsp:txBody>
      <dsp:txXfrm>
        <a:off x="6631" y="0"/>
        <a:ext cx="6784296" cy="956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349AC-8BB4-48ED-8725-F042B65AB74D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62D36-1136-41E9-B04F-240A12557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1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903387"/>
      </p:ext>
    </p:extLst>
  </p:cSld>
  <p:clrMapOvr>
    <a:masterClrMapping/>
  </p:clrMapOvr>
  <p:transition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987583"/>
      </p:ext>
    </p:extLst>
  </p:cSld>
  <p:clrMapOvr>
    <a:masterClrMapping/>
  </p:clrMapOvr>
  <p:transition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983906"/>
      </p:ext>
    </p:extLst>
  </p:cSld>
  <p:clrMapOvr>
    <a:masterClrMapping/>
  </p:clrMapOvr>
  <p:transition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745353"/>
      </p:ext>
    </p:extLst>
  </p:cSld>
  <p:clrMapOvr>
    <a:masterClrMapping/>
  </p:clrMapOvr>
  <p:transition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580735"/>
      </p:ext>
    </p:extLst>
  </p:cSld>
  <p:clrMapOvr>
    <a:masterClrMapping/>
  </p:clrMapOvr>
  <p:transition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062526"/>
      </p:ext>
    </p:extLst>
  </p:cSld>
  <p:clrMapOvr>
    <a:masterClrMapping/>
  </p:clrMapOvr>
  <p:transition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255487"/>
      </p:ext>
    </p:extLst>
  </p:cSld>
  <p:clrMapOvr>
    <a:masterClrMapping/>
  </p:clrMapOvr>
  <p:transition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08140"/>
      </p:ext>
    </p:extLst>
  </p:cSld>
  <p:clrMapOvr>
    <a:masterClrMapping/>
  </p:clrMapOvr>
  <p:transition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24845"/>
      </p:ext>
    </p:extLst>
  </p:cSld>
  <p:clrMapOvr>
    <a:masterClrMapping/>
  </p:clrMapOvr>
  <p:transition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196729"/>
      </p:ext>
    </p:extLst>
  </p:cSld>
  <p:clrMapOvr>
    <a:masterClrMapping/>
  </p:clrMapOvr>
  <p:transition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316714"/>
      </p:ext>
    </p:extLst>
  </p:cSld>
  <p:clrMapOvr>
    <a:masterClrMapping/>
  </p:clrMapOvr>
  <p:transition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80078-5F35-4CA3-BDB3-F45BC08E12E7}" type="datetimeFigureOut">
              <a:rPr lang="pt-BR" smtClean="0"/>
              <a:pPr/>
              <a:t>15/07/2020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325E1-E789-4E96-B47E-14958DCFE3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2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roambientecampinas" TargetMode="External"/><Relationship Id="rId2" Type="http://schemas.openxmlformats.org/officeDocument/2006/relationships/hyperlink" Target="http://www.proambientecampinas.com.b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526413"/>
      </p:ext>
    </p:extLst>
  </p:cSld>
  <p:clrMapOvr>
    <a:masterClrMapping/>
  </p:clrMapOvr>
  <p:transition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9632" y="44624"/>
            <a:ext cx="7859216" cy="90872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ÁREAS DE INFLUÊNCIA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ADA – ÁREA DIRETAMENTE AFETADA </a:t>
            </a:r>
            <a:r>
              <a:rPr lang="pt-BR" sz="2400" dirty="0"/>
              <a:t>(3,64 km²)</a:t>
            </a:r>
          </a:p>
        </p:txBody>
      </p:sp>
      <p:pic>
        <p:nvPicPr>
          <p:cNvPr id="6" name="Imagem 5" descr="F:\BBP\EIA_RIMA -BBP\MAPAS\MAPA GERAL\IMAGENS PARA RELATÓRIO\ADA 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4733" y="1844824"/>
            <a:ext cx="6194534" cy="4325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98470"/>
      </p:ext>
    </p:extLst>
  </p:cSld>
  <p:clrMapOvr>
    <a:masterClrMapping/>
  </p:clrMapOvr>
  <p:transition>
    <p:pull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46" y="806371"/>
            <a:ext cx="6412454" cy="58772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7" y="1484784"/>
            <a:ext cx="2196455" cy="2260223"/>
          </a:xfrm>
          <a:prstGeom prst="rect">
            <a:avLst/>
          </a:prstGeom>
        </p:spPr>
      </p:pic>
      <p:sp>
        <p:nvSpPr>
          <p:cNvPr id="10" name="Fluxograma: Processo alternativo 9"/>
          <p:cNvSpPr/>
          <p:nvPr/>
        </p:nvSpPr>
        <p:spPr>
          <a:xfrm>
            <a:off x="269416" y="2348880"/>
            <a:ext cx="1944216" cy="432048"/>
          </a:xfrm>
          <a:prstGeom prst="flowChartAlternateProcess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20292" y="4973125"/>
          <a:ext cx="4418171" cy="1440161"/>
        </p:xfrm>
        <a:graphic>
          <a:graphicData uri="http://schemas.openxmlformats.org/drawingml/2006/table">
            <a:tbl>
              <a:tblPr firstRow="1" firstCol="1" bandRow="1"/>
              <a:tblGrid>
                <a:gridCol w="187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CLASSE DE DECLIVIDADE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ÁREA (ha)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PERCENTUAL (%)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0% - 6%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 25,55 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         7,01 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6% - 15%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149,53 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       41,03 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15% - 30%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134,32 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       36,86 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30% ou &gt;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 55,05 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       15,10 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364,44 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100 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34953"/>
      </p:ext>
    </p:extLst>
  </p:cSld>
  <p:clrMapOvr>
    <a:masterClrMapping/>
  </p:clrMapOvr>
  <p:transition>
    <p:pull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1268760"/>
            <a:ext cx="5184576" cy="34177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00" y="4365103"/>
            <a:ext cx="4643107" cy="191594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868144" y="1564919"/>
            <a:ext cx="2818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Solo: Latossolo Vermelho Amarelo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9877364"/>
      </p:ext>
    </p:extLst>
  </p:cSld>
  <p:clrMapOvr>
    <a:masterClrMapping/>
  </p:clrMapOvr>
  <p:transition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123728" y="1124744"/>
            <a:ext cx="547260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RECURSOS HÍDRICOS - microbacias</a:t>
            </a:r>
          </a:p>
        </p:txBody>
      </p:sp>
      <p:pic>
        <p:nvPicPr>
          <p:cNvPr id="9" name="Imagem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2" y="2132856"/>
            <a:ext cx="7293496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1161"/>
      </p:ext>
    </p:extLst>
  </p:cSld>
  <p:clrMapOvr>
    <a:masterClrMapping/>
  </p:clrMapOvr>
  <p:transition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RECURSOS HÍDRICOS EXISTENTES NO LOCAL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D6FA24-C7EF-44FB-8A0E-32EFFE59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28652"/>
            <a:ext cx="8281802" cy="44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53190"/>
      </p:ext>
    </p:extLst>
  </p:cSld>
  <p:clrMapOvr>
    <a:masterClrMapping/>
  </p:clrMapOvr>
  <p:transition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8CC2B9D-439A-44C8-90BC-E54DC75D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78326"/>
            <a:ext cx="7859216" cy="48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06041"/>
      </p:ext>
    </p:extLst>
  </p:cSld>
  <p:clrMapOvr>
    <a:masterClrMapping/>
  </p:clrMapOvr>
  <p:transition>
    <p:pull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MONITORAMENTO ÁGUA SUBTERRÂNEA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7200" y="2184835"/>
            <a:ext cx="45365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Como prevenção, antes da construção dos condomínios, é feita uma Avaliação Ambiental Preliminar e Confirmatória,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Além disso no contrato de locação é exigido do locatário a Avaliação Ambiental Preliminar da sua atividade, informando as potenciais fontes de contaminação,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Após a construção dos condomínios,  a título de prevenção, são instalados poços de monitoramento de água subterrânea, com o objetivo de prevenir a contaminação do solo e das águas.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1026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1907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m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903589"/>
            <a:ext cx="19431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95537"/>
      </p:ext>
    </p:extLst>
  </p:cSld>
  <p:clrMapOvr>
    <a:masterClrMapping/>
  </p:clrMapOvr>
  <p:transition>
    <p:pull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1520" y="1746544"/>
            <a:ext cx="3533565" cy="1141267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ETE JÁ EXISTENTE</a:t>
            </a:r>
          </a:p>
          <a:p>
            <a:pPr marL="0" indent="0">
              <a:buNone/>
            </a:pPr>
            <a:r>
              <a:rPr lang="pt-BR" dirty="0"/>
              <a:t>Localização Gaia Ar</a:t>
            </a: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331640" y="1214369"/>
            <a:ext cx="748883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TRATAMENTO DE ESGOTO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580112" y="2501969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MONITORADA</a:t>
            </a:r>
          </a:p>
        </p:txBody>
      </p:sp>
      <p:pic>
        <p:nvPicPr>
          <p:cNvPr id="10" name="Imagem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41" y="3094263"/>
            <a:ext cx="4365626" cy="2849587"/>
          </a:xfrm>
          <a:prstGeom prst="rect">
            <a:avLst/>
          </a:prstGeom>
          <a:noFill/>
        </p:spPr>
      </p:pic>
      <p:pic>
        <p:nvPicPr>
          <p:cNvPr id="2050" name="Espaço Reservado para Conteúdo 4" descr="image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" y="2836724"/>
            <a:ext cx="4343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11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5" y="4675049"/>
            <a:ext cx="4338637" cy="20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76742"/>
      </p:ext>
    </p:extLst>
  </p:cSld>
  <p:clrMapOvr>
    <a:masterClrMapping/>
  </p:clrMapOvr>
  <p:transition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FÍSICO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TRAVESSIAS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0425"/>
            <a:ext cx="5040412" cy="46435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523728" y="2018457"/>
            <a:ext cx="329489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04 Travessias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Outorgas já emitidas pelo DAEE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Travessias comportarão infraestrutura de esgoto, água, rede elétrica,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evitando mais intervenções em APP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Servirão também para passagem de fauna</a:t>
            </a:r>
          </a:p>
        </p:txBody>
      </p:sp>
    </p:spTree>
    <p:extLst>
      <p:ext uri="{BB962C8B-B14F-4D97-AF65-F5344CB8AC3E}">
        <p14:creationId xmlns:p14="http://schemas.microsoft.com/office/powerpoint/2010/main" val="1592602349"/>
      </p:ext>
    </p:extLst>
  </p:cSld>
  <p:clrMapOvr>
    <a:masterClrMapping/>
  </p:clrMapOvr>
  <p:transition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BIÓTICO - FLORA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C:\Users\ana\Desktop\vegetaçã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4" y="1340768"/>
            <a:ext cx="759597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5733256"/>
            <a:ext cx="7734300" cy="438150"/>
          </a:xfrm>
          <a:prstGeom prst="rect">
            <a:avLst/>
          </a:prstGeom>
        </p:spPr>
      </p:pic>
      <p:pic>
        <p:nvPicPr>
          <p:cNvPr id="10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01821"/>
      </p:ext>
    </p:extLst>
  </p:cSld>
  <p:clrMapOvr>
    <a:masterClrMapping/>
  </p:clrMapOvr>
  <p:transition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11560" y="2492896"/>
            <a:ext cx="7859216" cy="1440160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EIA/RIMA</a:t>
            </a:r>
            <a:br>
              <a:rPr lang="pt-BR" sz="4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</a:br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CENTRO EMPRESARIAL ESPAÇO GAIA THÉIA E OUTROS CONDOMÍNIOS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11" y="4869160"/>
            <a:ext cx="3147779" cy="1224136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BIÓTICO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F:\BBP\EIA_RIMA -BBP\RIMA\IMAGENS RIMA\ADA COM RH E AP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6751"/>
            <a:ext cx="6884955" cy="44184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ÁREA DE PRESERVAÇÃO PERMANENTE</a:t>
            </a:r>
          </a:p>
        </p:txBody>
      </p:sp>
    </p:spTree>
    <p:extLst>
      <p:ext uri="{BB962C8B-B14F-4D97-AF65-F5344CB8AC3E}">
        <p14:creationId xmlns:p14="http://schemas.microsoft.com/office/powerpoint/2010/main" val="638660595"/>
      </p:ext>
    </p:extLst>
  </p:cSld>
  <p:clrMapOvr>
    <a:masterClrMapping/>
  </p:clrMapOvr>
  <p:transition>
    <p:pull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MEIO BIÓTICO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UNIDADES DE CONSERVAÇÃO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21" y="1904040"/>
            <a:ext cx="7077897" cy="42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9958"/>
      </p:ext>
    </p:extLst>
  </p:cSld>
  <p:clrMapOvr>
    <a:masterClrMapping/>
  </p:clrMapOvr>
  <p:transition>
    <p:pull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864096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MEDIDAS MITIGADORAS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1043608" y="2348880"/>
          <a:ext cx="734481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120193153"/>
              </p:ext>
            </p:extLst>
          </p:nvPr>
        </p:nvGraphicFramePr>
        <p:xfrm>
          <a:off x="1176536" y="1246393"/>
          <a:ext cx="6790928" cy="95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52317"/>
      </p:ext>
    </p:extLst>
  </p:cSld>
  <p:clrMapOvr>
    <a:masterClrMapping/>
  </p:clrMapOvr>
  <p:transition>
    <p:pull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864096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MEDIDAS MITIGADORAS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251520" y="1268760"/>
          <a:ext cx="8733656" cy="4831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1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9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2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2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n-lt"/>
                        </a:rPr>
                        <a:t>PROGRAMA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n-lt"/>
                        </a:rPr>
                        <a:t>OBJETIVO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n-lt"/>
                        </a:rPr>
                        <a:t>FASE DE EXECUÇÃO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30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Programa de Manutenção e Recomposição da Vegetação (</a:t>
                      </a:r>
                      <a:r>
                        <a:rPr lang="pt-BR" sz="14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PMRV</a:t>
                      </a:r>
                      <a:r>
                        <a:rPr lang="pt-BR" sz="14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</a:t>
                      </a:r>
                      <a:endParaRPr lang="pt-B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Restabelecer as condições físicas e ecológicas da área por meio da revegetação com plantio de mudas de espécies nativas da região. </a:t>
                      </a:r>
                      <a:r>
                        <a:rPr lang="pt-BR" sz="1400" b="1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Prevê-se o plantio de 28.897 mudas, em uma área total de </a:t>
                      </a:r>
                      <a:r>
                        <a:rPr lang="pt-BR" sz="1400" b="1" u="sng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196.482,24m²</a:t>
                      </a:r>
                      <a:r>
                        <a:rPr lang="pt-BR" sz="1400" b="1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Desde a fase de implantação das obras, assim que for emitida a Licença de Instalação (LI), estendendo-se por 2 anos com manutenções periódicas.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09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Programa de Conservação de Fauna Silvestre (PCFS)</a:t>
                      </a:r>
                      <a:endParaRPr lang="pt-B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Eliminar riscos existentes relacionados à fauna, garantindo a permanência de um ambiente equilibrado entre o empreendimento e as espécies da fauna da região.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Desde a implantação, estendendo-se durante a fase de operação.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30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Programa de Monitoramento de Fauna Silvestre </a:t>
                      </a:r>
                      <a:endParaRPr lang="pt-B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(PMFS)</a:t>
                      </a:r>
                      <a:endParaRPr lang="pt-B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Monitorar da fauna existente no local, avaliando os possíveis impactos ocasionados pela implantação e operação do empreendimento.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Durante a implantação, estendendo-se por 2 anos durante a fase de operação, com monitoramentos semestrais.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13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Programa de Monitoramento da Qualidade das Águas (PMQA)</a:t>
                      </a:r>
                      <a:endParaRPr lang="pt-B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Monitorar ,</a:t>
                      </a:r>
                      <a:r>
                        <a:rPr lang="pt-BR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prever e prevenir a ocorrência de impactos na qualidade das águas dos recursos hídricos.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Durante a implantação do empreendimento.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39519"/>
      </p:ext>
    </p:extLst>
  </p:cSld>
  <p:clrMapOvr>
    <a:masterClrMapping/>
  </p:clrMapOvr>
  <p:transition>
    <p:pull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864096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MEDIDAS MITIGADORAS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733656" cy="5511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1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9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2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2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PROGRAMA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OBJETIVO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FASE DE EXECUÇÃO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30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Programa de Comunicação Social </a:t>
                      </a:r>
                      <a:endParaRPr lang="pt-BR" sz="1200" dirty="0">
                        <a:effectLst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(PCS)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Fornecer informações para a comunidade e os colaboradores. Promover via de comunicação entre o empreendedor e os diversos segmentos envolvidos no projeto.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Durante a fase de planejamento e implantação do empreendimento.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09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Programa de Educação Ambiental</a:t>
                      </a:r>
                      <a:endParaRPr lang="pt-BR" sz="1200" dirty="0">
                        <a:effectLst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</a:t>
                      </a:r>
                      <a:r>
                        <a:rPr lang="pt-BR" sz="1400" dirty="0" err="1">
                          <a:effectLst/>
                        </a:rPr>
                        <a:t>PEA</a:t>
                      </a:r>
                      <a:r>
                        <a:rPr lang="pt-BR" sz="1400" dirty="0">
                          <a:effectLst/>
                        </a:rPr>
                        <a:t>)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Sensibilizar e educar os envolvidos na implantação e operação do empreendimento em sua responsabilidade pela preservação ambiental.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Durante a fase de implantação e operação do empreendimento.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30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Plano de Controle e Monitoramento Ambiental de Obras </a:t>
                      </a:r>
                      <a:endParaRPr lang="pt-BR" sz="1200">
                        <a:effectLst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(PCMAO)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Planejar, fiscalizar, monitorar e coordenar das atividades das obas de forma a minimizar, ou até mesmo neutralizar, os possíveis impactos ambientais das obras.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Desde o planejamento até a desmobilização do canteiro de obras. (Durante a implantação).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13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Programa de Gerenciamento de Resíduos Sólidos </a:t>
                      </a:r>
                      <a:endParaRPr lang="pt-BR" sz="1200">
                        <a:effectLst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(PGRS)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Disciplinar </a:t>
                      </a:r>
                      <a:r>
                        <a:rPr lang="pt-BR" sz="1400" baseline="0" dirty="0">
                          <a:effectLst/>
                        </a:rPr>
                        <a:t> o gerenciamento </a:t>
                      </a:r>
                      <a:r>
                        <a:rPr lang="pt-BR" sz="1400" dirty="0">
                          <a:effectLst/>
                        </a:rPr>
                        <a:t>dos resíduos sólidos de forma ambientalmente adequada, observando a perspectiva dos </a:t>
                      </a:r>
                      <a:r>
                        <a:rPr lang="pt-BR" sz="1400" dirty="0" err="1">
                          <a:effectLst/>
                        </a:rPr>
                        <a:t>3Rs</a:t>
                      </a:r>
                      <a:r>
                        <a:rPr lang="pt-BR" sz="1400" dirty="0">
                          <a:effectLst/>
                        </a:rPr>
                        <a:t>: redução, reutilização e reciclagem.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Na implantação das obras. Sugere-se que haja continuidade durante a operação.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830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Programa de Controle de Erosão e Assoreamento (PCEA)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Reduzir a probabilidade de ocorrência de processos erosivos, manter a qualidade dos recursos hídricos próximos da área do empreendimento e preservar a integridade do solo do local.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Na implantação das obras. Sugere-se que haja continuidade durante a operação.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23" marR="4132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922972"/>
      </p:ext>
    </p:extLst>
  </p:cSld>
  <p:clrMapOvr>
    <a:masterClrMapping/>
  </p:clrMapOvr>
  <p:transition>
    <p:pull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3648" y="1131820"/>
            <a:ext cx="705678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>
                <a:solidFill>
                  <a:srgbClr val="0000FF"/>
                </a:solidFill>
                <a:latin typeface="Arial Rounded MT Bold" pitchFamily="34" charset="0"/>
                <a:cs typeface="Arial" pitchFamily="34" charset="0"/>
              </a:rPr>
              <a:t>proambiente@proambientecampinas.com.br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>
                <a:solidFill>
                  <a:srgbClr val="000000"/>
                </a:solidFill>
                <a:latin typeface="Arial Rounded MT Bold" pitchFamily="34" charset="0"/>
                <a:cs typeface="Arial" pitchFamily="34" charset="0"/>
                <a:hlinkClick r:id="rId2"/>
              </a:rPr>
              <a:t>www.proambientecampinas.com.br</a:t>
            </a:r>
            <a:r>
              <a:rPr lang="pt-BR" sz="2200" dirty="0">
                <a:solidFill>
                  <a:srgbClr val="000000"/>
                </a:solidFill>
                <a:latin typeface="Arial Rounded MT Bold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>
                <a:solidFill>
                  <a:srgbClr val="000000"/>
                </a:solidFill>
                <a:latin typeface="Arial Rounded MT Bold" pitchFamily="34" charset="0"/>
                <a:cs typeface="Arial" pitchFamily="34" charset="0"/>
                <a:hlinkClick r:id="rId3"/>
              </a:rPr>
              <a:t>www.facebook.com/proambientecampinas</a:t>
            </a:r>
            <a:endParaRPr lang="pt-BR" sz="2200" dirty="0">
              <a:solidFill>
                <a:srgbClr val="000000"/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79712" y="2708920"/>
            <a:ext cx="518457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Rua Otávio Machado, 120 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Taquaral  - Campinas/SP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Fone :  (19)  3201-6896 </a:t>
            </a:r>
          </a:p>
          <a:p>
            <a:endParaRPr lang="pt-BR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36004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6" y="5085184"/>
            <a:ext cx="370309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16216" y="2509057"/>
            <a:ext cx="1296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rgbClr val="0000FF"/>
                </a:solidFill>
                <a:sym typeface="Webdings" panose="05030102010509060703" pitchFamily="18" charset="2"/>
              </a:rPr>
              <a:t></a:t>
            </a:r>
            <a:endParaRPr lang="pt-BR" sz="8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2190"/>
      </p:ext>
    </p:extLst>
  </p:cSld>
  <p:clrMapOvr>
    <a:masterClrMapping/>
  </p:clrMapOvr>
  <p:transition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9632" y="44624"/>
            <a:ext cx="7859216" cy="90872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EMPREENDIMENTO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95014" y="125913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06	Condomínios </a:t>
            </a:r>
            <a:r>
              <a:rPr lang="pt-BR" sz="2400" dirty="0">
                <a:solidFill>
                  <a:srgbClr val="FF0000"/>
                </a:solidFill>
              </a:rPr>
              <a:t>Empresariais</a:t>
            </a:r>
            <a:r>
              <a:rPr lang="pt-BR" sz="2400" dirty="0"/>
              <a:t> e </a:t>
            </a:r>
            <a:r>
              <a:rPr lang="pt-BR" sz="2400" dirty="0">
                <a:solidFill>
                  <a:srgbClr val="FF0000"/>
                </a:solidFill>
              </a:rPr>
              <a:t>Industriais</a:t>
            </a:r>
            <a:r>
              <a:rPr lang="pt-BR" sz="2400" dirty="0"/>
              <a:t> + Área de Apoio</a:t>
            </a:r>
          </a:p>
        </p:txBody>
      </p:sp>
      <p:pic>
        <p:nvPicPr>
          <p:cNvPr id="7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F:\BBP\EIA_RIMA -BBP\MAPAS\MAPA GERAL\IMAGENS PARA RELATÓRIO\Condomínios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12526"/>
            <a:ext cx="5943900" cy="44557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251520" y="2204864"/>
            <a:ext cx="2376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+mj-lt"/>
              </a:rPr>
              <a:t>ÁREA TOTAL:</a:t>
            </a:r>
          </a:p>
          <a:p>
            <a:r>
              <a:rPr lang="pt-BR" sz="2400" dirty="0">
                <a:latin typeface="+mj-lt"/>
              </a:rPr>
              <a:t>3.644.409,91 m²</a:t>
            </a:r>
          </a:p>
          <a:p>
            <a:endParaRPr lang="pt-BR" sz="2400" dirty="0">
              <a:latin typeface="+mj-lt"/>
              <a:ea typeface="Times New Roman" panose="02020603050405020304" pitchFamily="18" charset="0"/>
            </a:endParaRPr>
          </a:p>
          <a:p>
            <a:r>
              <a:rPr lang="pt-BR" sz="2400" b="1" dirty="0">
                <a:latin typeface="+mj-lt"/>
                <a:ea typeface="Times New Roman" panose="02020603050405020304" pitchFamily="18" charset="0"/>
              </a:rPr>
              <a:t>Área construída:</a:t>
            </a:r>
          </a:p>
          <a:p>
            <a:r>
              <a:rPr lang="pt-BR" sz="2400" dirty="0"/>
              <a:t>749.510,63 m²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2400" b="1" dirty="0">
              <a:latin typeface="+mj-lt"/>
              <a:ea typeface="Times New Roman" panose="02020603050405020304" pitchFamily="18" charset="0"/>
            </a:endParaRPr>
          </a:p>
          <a:p>
            <a:r>
              <a:rPr lang="pt-BR" sz="2400" b="1" dirty="0">
                <a:latin typeface="+mj-lt"/>
                <a:ea typeface="Times New Roman" panose="02020603050405020304" pitchFamily="18" charset="0"/>
              </a:rPr>
              <a:t>Área verde permeável:</a:t>
            </a:r>
          </a:p>
          <a:p>
            <a:r>
              <a:rPr lang="pt-BR" sz="2400" dirty="0">
                <a:latin typeface="+mj-lt"/>
                <a:ea typeface="Times New Roman" panose="02020603050405020304" pitchFamily="18" charset="0"/>
              </a:rPr>
              <a:t>1.255.146,12 m²</a:t>
            </a:r>
          </a:p>
          <a:p>
            <a:r>
              <a:rPr lang="pt-BR" sz="2400" dirty="0">
                <a:latin typeface="+mj-lt"/>
                <a:ea typeface="Times New Roman" panose="02020603050405020304" pitchFamily="18" charset="0"/>
              </a:rPr>
              <a:t>(34,4%)</a:t>
            </a:r>
          </a:p>
        </p:txBody>
      </p:sp>
    </p:spTree>
    <p:extLst>
      <p:ext uri="{BB962C8B-B14F-4D97-AF65-F5344CB8AC3E}">
        <p14:creationId xmlns:p14="http://schemas.microsoft.com/office/powerpoint/2010/main" val="1979935653"/>
      </p:ext>
    </p:extLst>
  </p:cSld>
  <p:clrMapOvr>
    <a:masterClrMapping/>
  </p:clrMapOvr>
  <p:transition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80" y="1862542"/>
            <a:ext cx="5328592" cy="380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5719489"/>
            <a:ext cx="7858125" cy="514350"/>
          </a:xfrm>
          <a:prstGeom prst="rect">
            <a:avLst/>
          </a:prstGeom>
        </p:spPr>
      </p:pic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179512" y="44624"/>
            <a:ext cx="8939336" cy="90872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LOCALIZAÇÃO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7854"/>
            <a:ext cx="3911187" cy="23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2258" descr="http://www.comitepcj.sp.gov.br/images/BaciasPCJ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7" r="6920" b="71558"/>
          <a:stretch>
            <a:fillRect/>
          </a:stretch>
        </p:blipFill>
        <p:spPr bwMode="auto">
          <a:xfrm>
            <a:off x="2666368" y="1419498"/>
            <a:ext cx="1420044" cy="691719"/>
          </a:xfrm>
          <a:prstGeom prst="rect">
            <a:avLst/>
          </a:prstGeom>
          <a:noFill/>
          <a:ln w="444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99462"/>
      </p:ext>
    </p:extLst>
  </p:cSld>
  <p:clrMapOvr>
    <a:masterClrMapping/>
  </p:clrMapOvr>
  <p:transition>
    <p:pull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PROJETO URBANÍSTICO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3"/>
            <a:ext cx="1978469" cy="6480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E4098E-A8E4-4912-8900-53BABEB3BD16}"/>
              </a:ext>
            </a:extLst>
          </p:cNvPr>
          <p:cNvPicPr/>
          <p:nvPr/>
        </p:nvPicPr>
        <p:blipFill rotWithShape="1">
          <a:blip r:embed="rId3"/>
          <a:srcRect r="1575"/>
          <a:stretch/>
        </p:blipFill>
        <p:spPr bwMode="auto">
          <a:xfrm>
            <a:off x="714400" y="1268760"/>
            <a:ext cx="7715200" cy="4968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1280630"/>
      </p:ext>
    </p:extLst>
  </p:cSld>
  <p:clrMapOvr>
    <a:masterClrMapping/>
  </p:clrMapOvr>
  <p:transition>
    <p:pull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PROJETO URBANÍSTICO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3"/>
            <a:ext cx="1978469" cy="6480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773556" cy="46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15270"/>
      </p:ext>
    </p:extLst>
  </p:cSld>
  <p:clrMapOvr>
    <a:masterClrMapping/>
  </p:clrMapOvr>
  <p:transition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9632" y="44624"/>
            <a:ext cx="7859216" cy="90872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ÁREAS DE INFLUÊNCIA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714" y="1268760"/>
            <a:ext cx="820891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ÁREAS DIRETA OU INDIRETAMENTE AFETADAS PELO EMPREENDIMENTO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4794" r="11690" b="8898"/>
          <a:stretch/>
        </p:blipFill>
        <p:spPr>
          <a:xfrm>
            <a:off x="2519772" y="2444969"/>
            <a:ext cx="4104457" cy="3888432"/>
          </a:xfrm>
          <a:prstGeom prst="rect">
            <a:avLst/>
          </a:prstGeom>
        </p:spPr>
      </p:pic>
      <p:pic>
        <p:nvPicPr>
          <p:cNvPr id="16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677818"/>
      </p:ext>
    </p:extLst>
  </p:cSld>
  <p:clrMapOvr>
    <a:masterClrMapping/>
  </p:clrMapOvr>
  <p:transition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:\BBP\EIA_RIMA -BBP\MAPAS\MAPA GERAL\IMAGENS PARA RELATÓRIO\AII Sóci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745990" cy="26993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9632" y="44624"/>
            <a:ext cx="7859216" cy="90872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ÁREAS DE INFLUÊNCIA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/>
              <a:t>AII</a:t>
            </a:r>
            <a:r>
              <a:rPr lang="pt-BR" sz="2400" b="1" dirty="0"/>
              <a:t> – ÁREA DE INFLUÊNCIA INDIRETA</a:t>
            </a:r>
          </a:p>
        </p:txBody>
      </p:sp>
      <p:pic>
        <p:nvPicPr>
          <p:cNvPr id="4097" name="Imagem 187" descr="AII Biótico e Físic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752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m 2258" descr="http://www.comitepcj.sp.gov.br/images/BaciasPCJ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7" r="6920" b="71558"/>
          <a:stretch>
            <a:fillRect/>
          </a:stretch>
        </p:blipFill>
        <p:spPr bwMode="auto">
          <a:xfrm>
            <a:off x="3074541" y="1857721"/>
            <a:ext cx="1785938" cy="8699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88454" y="4562821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</a:rPr>
              <a:t>Meio Físico e Biótico</a:t>
            </a:r>
          </a:p>
          <a:p>
            <a:pPr algn="ctr"/>
            <a:r>
              <a:rPr lang="pt-BR" dirty="0"/>
              <a:t>14.178 km² </a:t>
            </a:r>
          </a:p>
        </p:txBody>
      </p:sp>
      <p:sp>
        <p:nvSpPr>
          <p:cNvPr id="7" name="Retângulo 6"/>
          <p:cNvSpPr/>
          <p:nvPr/>
        </p:nvSpPr>
        <p:spPr>
          <a:xfrm>
            <a:off x="5598599" y="2998693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</a:rPr>
              <a:t>Meio Socioeconômico</a:t>
            </a:r>
          </a:p>
          <a:p>
            <a:pPr algn="ctr"/>
            <a:r>
              <a:rPr lang="pt-BR" dirty="0"/>
              <a:t>1.520 km² </a:t>
            </a:r>
          </a:p>
        </p:txBody>
      </p:sp>
      <p:pic>
        <p:nvPicPr>
          <p:cNvPr id="9" name="Picture 2" descr="Brazilian Business Park - B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01561"/>
            <a:ext cx="1907703" cy="5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41334"/>
      </p:ext>
    </p:extLst>
  </p:cSld>
  <p:clrMapOvr>
    <a:masterClrMapping/>
  </p:clrMapOvr>
  <p:transition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9632" y="44624"/>
            <a:ext cx="7859216" cy="908720"/>
          </a:xfrm>
        </p:spPr>
        <p:txBody>
          <a:bodyPr>
            <a:normAutofit/>
          </a:bodyPr>
          <a:lstStyle/>
          <a:p>
            <a:r>
              <a:rPr lang="pt-BR" sz="39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ÁREAS DE INFLUÊNCIA</a:t>
            </a:r>
            <a:endParaRPr lang="pt-BR" sz="39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714" y="1268760"/>
            <a:ext cx="8208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AID – ÁREA DE INFLUÊNCIA DIRETA</a:t>
            </a:r>
          </a:p>
        </p:txBody>
      </p:sp>
      <p:pic>
        <p:nvPicPr>
          <p:cNvPr id="9" name="Imagem 8" descr="F:\BBP\EIA_RIMA -BBP\MAPAS\MAPA GERAL\IMAGENS PARA RELATÓRIO\AID Todos 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714" y="1792428"/>
            <a:ext cx="4676143" cy="5065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85" y="3581430"/>
            <a:ext cx="3692163" cy="8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71113"/>
      </p:ext>
    </p:extLst>
  </p:cSld>
  <p:clrMapOvr>
    <a:masterClrMapping/>
  </p:clrMapOvr>
  <p:transition>
    <p:pull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807</Words>
  <Application>Microsoft Office PowerPoint</Application>
  <PresentationFormat>Apresentação na tela (4:3)</PresentationFormat>
  <Paragraphs>128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Arial Rounded MT Bold</vt:lpstr>
      <vt:lpstr>Calibri</vt:lpstr>
      <vt:lpstr>Times New Roman</vt:lpstr>
      <vt:lpstr>Tema do Office</vt:lpstr>
      <vt:lpstr>Apresentação do PowerPoint</vt:lpstr>
      <vt:lpstr>EIA/RIMA CENTRO EMPRESARIAL ESPAÇO GAIA THÉIA E OUTROS CONDOMÍNIOS</vt:lpstr>
      <vt:lpstr>EMPREENDIMENTO</vt:lpstr>
      <vt:lpstr>LOCALIZAÇÃO</vt:lpstr>
      <vt:lpstr>PROJETO URBANÍSTICO</vt:lpstr>
      <vt:lpstr>PROJETO URBANÍSTICO</vt:lpstr>
      <vt:lpstr>ÁREAS DE INFLUÊNCIA</vt:lpstr>
      <vt:lpstr>ÁREAS DE INFLUÊNCIA</vt:lpstr>
      <vt:lpstr>ÁREAS DE INFLUÊNCIA</vt:lpstr>
      <vt:lpstr>ÁREAS DE INFLUÊNCIA</vt:lpstr>
      <vt:lpstr>MEIO FÍSICO</vt:lpstr>
      <vt:lpstr>MEIO FÍSICO</vt:lpstr>
      <vt:lpstr>MEIO FÍSICO</vt:lpstr>
      <vt:lpstr>MEIO FÍSICO</vt:lpstr>
      <vt:lpstr>MEIO FÍSICO</vt:lpstr>
      <vt:lpstr>MEIO FÍSICO</vt:lpstr>
      <vt:lpstr>MEIO FÍSICO</vt:lpstr>
      <vt:lpstr>MEIO FÍSICO</vt:lpstr>
      <vt:lpstr>MEIO BIÓTICO - FLORA</vt:lpstr>
      <vt:lpstr>MEIO BIÓTICO</vt:lpstr>
      <vt:lpstr>MEIO BIÓTICO</vt:lpstr>
      <vt:lpstr>MEDIDAS MITIGADORAS</vt:lpstr>
      <vt:lpstr>MEDIDAS MITIGADORAS</vt:lpstr>
      <vt:lpstr>MEDIDAS MITIGADORAS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Oliveira</dc:creator>
  <cp:lastModifiedBy>bmt8@daeesp.onmicrosoft.com</cp:lastModifiedBy>
  <cp:revision>213</cp:revision>
  <cp:lastPrinted>2015-05-07T20:10:23Z</cp:lastPrinted>
  <dcterms:created xsi:type="dcterms:W3CDTF">2015-05-07T12:36:30Z</dcterms:created>
  <dcterms:modified xsi:type="dcterms:W3CDTF">2020-07-15T18:34:11Z</dcterms:modified>
</cp:coreProperties>
</file>