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58" r:id="rId4"/>
    <p:sldId id="261" r:id="rId5"/>
    <p:sldId id="260" r:id="rId6"/>
    <p:sldId id="264" r:id="rId7"/>
    <p:sldId id="263" r:id="rId8"/>
    <p:sldId id="265" r:id="rId9"/>
    <p:sldId id="262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CB700D-7E1A-49E2-ABAD-092ACBACD43B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E3353A-A592-44BD-B6AB-B98E47E0DF51}" type="datetime1">
              <a:rPr lang="pt-BR" smtClean="0"/>
              <a:t>15/07/2020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72D23-6933-4398-B088-86D87D4569A8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CAC3A-C360-423D-8EE7-1FC8754818CB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A3C67-7F45-4D7A-B048-0542E838373B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66A0C-EEE8-4DE1-9ECF-51EC9C0B8BE2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9B11C-AD18-4A04-821E-C5366FCA14C8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6AC-0217-4567-B29B-23EE9A9222A5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A9A4D-5B4A-4536-B4F3-3781F06B7402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2EFA0-DD31-4334-BD97-CA68CA1EAF7D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2C804-0B7D-49A4-9AA4-17093ACFAE26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26C5998-667C-4083-8EAC-8B78C6E30EC5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C8F94-10C4-4E0E-B702-FA76FB225505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CCDFDDD-D174-442B-974C-2E7F8D4F71ED}" type="datetime1">
              <a:rPr lang="pt-BR" smtClean="0"/>
              <a:t>15/07/2020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440515"/>
            <a:ext cx="10993549" cy="665756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Terraplanagem paraízo ltda</a:t>
            </a: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17" y="2709643"/>
            <a:ext cx="10993546" cy="2885813"/>
          </a:xfrm>
        </p:spPr>
        <p:txBody>
          <a:bodyPr rtlCol="0">
            <a:normAutofit fontScale="70000" lnSpcReduction="20000"/>
          </a:bodyPr>
          <a:lstStyle/>
          <a:p>
            <a:pPr algn="ctr"/>
            <a:r>
              <a:rPr lang="pt-BR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E.V.I. - Projeto de Atividade de Extração de Areia </a:t>
            </a:r>
          </a:p>
          <a:p>
            <a:pPr algn="ctr"/>
            <a:r>
              <a:rPr lang="pt-BR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Sumaré/sp</a:t>
            </a:r>
          </a:p>
          <a:p>
            <a:pPr algn="ctr"/>
            <a:endParaRPr lang="pt-BR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Processo DAEE Nº 9806907</a:t>
            </a:r>
          </a:p>
          <a:p>
            <a:pPr algn="ctr"/>
            <a:endParaRPr lang="pt-BR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Renê César Coimbra Vitti</a:t>
            </a:r>
          </a:p>
          <a:p>
            <a:pPr algn="ctr"/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Engenheiro de Minas – CREA/SP 5063460868</a:t>
            </a:r>
          </a:p>
          <a:p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4CADB94-398F-4997-AD94-2C0F84EE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5CD5FD6-D05F-444C-A90E-909334831CE7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Vazão de projeto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57A20A-FBC8-4DCD-B5BB-A59A3E81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90" y="604457"/>
            <a:ext cx="5763238" cy="61896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0024E02-3D10-41CA-9934-45AFE3515DB9}"/>
              </a:ext>
            </a:extLst>
          </p:cNvPr>
          <p:cNvSpPr/>
          <p:nvPr/>
        </p:nvSpPr>
        <p:spPr>
          <a:xfrm>
            <a:off x="5959579" y="997447"/>
            <a:ext cx="6096000" cy="30907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(Cálculos Apresentado no EVI anterior, em Fevereiro 2019)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“Regionalização Hidrológica no Estado de São Paulo – Manual de Cálculos das Vazões Máximas, Médias e Mínimas nas Bacias Hidrográficas do Estado de São Paulo”, obtendo-se os seguintes resultados: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de Contribuição: 4,2 km²;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Precipitação Média Anual: 1.198,70 mm;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Quadro de vazões e disponibilidade hídrica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romanLcPeriod"/>
            </a:pPr>
            <a:endParaRPr lang="pt-BR" sz="12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romanLcPeriod"/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6FB0DC-934B-4A58-8A11-6981AF48B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>
          <a:xfrm>
            <a:off x="6125695" y="3932808"/>
            <a:ext cx="5763768" cy="8816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CD52FF-CD02-443A-829D-9BC70B2E5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4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513F8E8-90C9-47D1-BF7C-9FFE438B6D86}"/>
              </a:ext>
            </a:extLst>
          </p:cNvPr>
          <p:cNvSpPr/>
          <p:nvPr/>
        </p:nvSpPr>
        <p:spPr>
          <a:xfrm>
            <a:off x="562061" y="1055998"/>
            <a:ext cx="11333527" cy="555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bacia de acumulação prevista terá dimensão inicial de 30 m x 30 m x 2 m, totalizando um volume inicial de enchimento de </a:t>
            </a:r>
            <a:r>
              <a:rPr lang="pt-BR" sz="1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1.800 m³ 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água.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base na vazão de referência calculada </a:t>
            </a:r>
            <a:r>
              <a:rPr lang="pt-BR" sz="1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pt-BR" sz="1200" b="1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7,10</a:t>
            </a:r>
            <a:r>
              <a:rPr lang="pt-BR" sz="1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(25,2 m³/h), 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prevê-se uma captação inicial de 3,6 m³/h do córrego Paraíso, suficiente para o enchimento da bacia de acumulação, ou seja, 14% da vazão de referência, totalizando 500 horas de captação (21 dias).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volume de água utilizado na atividade de extração está relacionado à produção aprovada pela ANM de </a:t>
            </a:r>
            <a:r>
              <a:rPr lang="pt-BR" sz="1200" b="1" dirty="0">
                <a:solidFill>
                  <a:srgbClr val="FFC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12.500 m³/ano, ou 1.042 m³/mês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Portanto, tem-se: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areia mensal: </a:t>
            </a:r>
            <a:r>
              <a:rPr lang="pt-BR" sz="1200" b="1" dirty="0">
                <a:solidFill>
                  <a:srgbClr val="FFC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1.042 m³/mês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areia diária (22 dias úteis trabalhados): </a:t>
            </a:r>
            <a:r>
              <a:rPr lang="pt-BR" sz="1200" b="1" dirty="0">
                <a:solidFill>
                  <a:srgbClr val="FFC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47,3 m³/dia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areia horária (8 horas/dia): </a:t>
            </a:r>
            <a:r>
              <a:rPr lang="pt-BR" sz="1200" b="1" dirty="0">
                <a:solidFill>
                  <a:srgbClr val="FFC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5,9 m³/h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Percentual de sólido na polpa: 30%, valor estabelecido como ideal para o equipamento utilizado.</a:t>
            </a:r>
            <a:endParaRPr lang="pt-BR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de água horário: </a:t>
            </a:r>
            <a:r>
              <a:rPr lang="pt-BR" sz="1200" b="1" dirty="0">
                <a:solidFill>
                  <a:srgbClr val="00B0F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13,8 m³/h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de água no produto final: </a:t>
            </a:r>
            <a:r>
              <a:rPr lang="pt-BR" sz="1200" b="1" dirty="0">
                <a:solidFill>
                  <a:srgbClr val="C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1,6 m</a:t>
            </a:r>
            <a:r>
              <a:rPr lang="pt-BR" sz="12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³/h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Perda por infiltração no processo (35%): </a:t>
            </a:r>
            <a:r>
              <a:rPr lang="pt-BR" sz="12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4,1 m³/h</a:t>
            </a:r>
            <a:endParaRPr lang="pt-BR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água circulante: </a:t>
            </a:r>
            <a:r>
              <a:rPr lang="pt-BR" sz="1200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8,1 m³/h</a:t>
            </a: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de água captado: </a:t>
            </a:r>
            <a:r>
              <a:rPr lang="pt-BR" sz="1200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5,2 m³/h </a:t>
            </a:r>
            <a:r>
              <a:rPr lang="pt-BR" sz="1200" dirty="0">
                <a:latin typeface="Calibri Light" panose="020F0302020204030204" pitchFamily="34" charset="0"/>
                <a:cs typeface="Times New Roman" panose="02020603050405020304" pitchFamily="18" charset="0"/>
              </a:rPr>
              <a:t>* 8 h/dia </a:t>
            </a:r>
            <a:r>
              <a:rPr lang="pt-BR" sz="1200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= 41,6 m³/dia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pt-BR" dirty="0"/>
              <a:t>           </a:t>
            </a:r>
            <a:r>
              <a:rPr lang="pt-BR" dirty="0">
                <a:solidFill>
                  <a:schemeClr val="accent1"/>
                </a:solidFill>
              </a:rPr>
              <a:t>20% da vazão de referência</a:t>
            </a:r>
            <a:endParaRPr lang="pt-BR" sz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CF09FB-B857-420D-8130-4C7A491020FB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CD66671-C2E2-4E9C-9A2E-77E47DEBF8D8}"/>
              </a:ext>
            </a:extLst>
          </p:cNvPr>
          <p:cNvSpPr txBox="1">
            <a:spLocks/>
          </p:cNvSpPr>
          <p:nvPr/>
        </p:nvSpPr>
        <p:spPr>
          <a:xfrm>
            <a:off x="615205" y="6105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Escala de produção e consumo de água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A2919A59-EB0D-48E4-933D-75596BFC9DE1}"/>
              </a:ext>
            </a:extLst>
          </p:cNvPr>
          <p:cNvSpPr/>
          <p:nvPr/>
        </p:nvSpPr>
        <p:spPr>
          <a:xfrm>
            <a:off x="4412608" y="4731391"/>
            <a:ext cx="201336" cy="69628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CFC5E6-1D00-4D43-8E49-437B05DF66D0}"/>
              </a:ext>
            </a:extLst>
          </p:cNvPr>
          <p:cNvSpPr txBox="1"/>
          <p:nvPr/>
        </p:nvSpPr>
        <p:spPr>
          <a:xfrm>
            <a:off x="4790112" y="4848837"/>
            <a:ext cx="34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5,7 m³/h - 0,5 m³/h = 5,2 m³/h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A7DA54-2922-41D9-8E58-9DB037E6B6BF}"/>
              </a:ext>
            </a:extLst>
          </p:cNvPr>
          <p:cNvCxnSpPr/>
          <p:nvPr/>
        </p:nvCxnSpPr>
        <p:spPr>
          <a:xfrm>
            <a:off x="6377030" y="5327009"/>
            <a:ext cx="0" cy="3890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400708E-F70E-49C6-A658-53668FE9B571}"/>
              </a:ext>
            </a:extLst>
          </p:cNvPr>
          <p:cNvCxnSpPr>
            <a:cxnSpLocks/>
          </p:cNvCxnSpPr>
          <p:nvPr/>
        </p:nvCxnSpPr>
        <p:spPr>
          <a:xfrm>
            <a:off x="8123337" y="5023417"/>
            <a:ext cx="49215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A5B2A0-AFE0-454A-93BE-D2A11048580D}"/>
              </a:ext>
            </a:extLst>
          </p:cNvPr>
          <p:cNvSpPr txBox="1"/>
          <p:nvPr/>
        </p:nvSpPr>
        <p:spPr>
          <a:xfrm>
            <a:off x="5696123" y="5707689"/>
            <a:ext cx="278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Umidade no produto final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0825C9-E137-4E4E-B3BB-D86B12B9C72A}"/>
              </a:ext>
            </a:extLst>
          </p:cNvPr>
          <p:cNvSpPr txBox="1"/>
          <p:nvPr/>
        </p:nvSpPr>
        <p:spPr>
          <a:xfrm>
            <a:off x="8616185" y="4838751"/>
            <a:ext cx="239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Volume a ser reposto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924A104-410D-4002-A1CD-EB06A174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1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07CC43-49CB-4F9A-B66F-7E7EFFA745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955" y="926121"/>
            <a:ext cx="10070089" cy="5634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2DC9A48-C903-4B67-89F0-D912D05BF863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Fluxograma e balanço hídrico do empreendimento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A98FEC-89A1-4817-8699-56295A1A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ED5D2A-9077-4BFD-B233-5799934C68F0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Efluentes gerados na atividade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77030A-1008-4D1B-81F3-FFCCD0ECD088}"/>
              </a:ext>
            </a:extLst>
          </p:cNvPr>
          <p:cNvSpPr/>
          <p:nvPr/>
        </p:nvSpPr>
        <p:spPr>
          <a:xfrm>
            <a:off x="462805" y="874039"/>
            <a:ext cx="1132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efluente gerado na atividade de extração de areia será a </a:t>
            </a:r>
            <a:r>
              <a:rPr lang="pt-BR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água de processo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que, eventualmente por meio do extravasamento da bacia de acumulação, será direcionada para a </a:t>
            </a:r>
            <a:r>
              <a:rPr lang="pt-BR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caixa de decantação final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onde ocorrerá a </a:t>
            </a:r>
            <a:r>
              <a:rPr lang="pt-BR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sedimentação e deposição do material em suspensão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composto por argilominerais e matéria orgânica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B725C3-71EC-474A-913C-E93E71B674A7}"/>
              </a:ext>
            </a:extLst>
          </p:cNvPr>
          <p:cNvSpPr/>
          <p:nvPr/>
        </p:nvSpPr>
        <p:spPr>
          <a:xfrm>
            <a:off x="889233" y="2219692"/>
            <a:ext cx="8051566" cy="293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Os efluentes possuirão as seguintes características: </a:t>
            </a:r>
          </a:p>
          <a:p>
            <a:pPr marL="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pH entre 5 e 9;</a:t>
            </a:r>
          </a:p>
          <a:p>
            <a:pPr marL="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Temperatura inferior à 40°C;</a:t>
            </a:r>
          </a:p>
          <a:p>
            <a:pPr marL="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Materiais sedimentáveis inferior a 1 </a:t>
            </a:r>
            <a:r>
              <a:rPr lang="pt-BR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mL</a:t>
            </a: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/L;</a:t>
            </a:r>
          </a:p>
          <a:p>
            <a:pPr marL="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Regime de lançamento inferior a 1,5 vezes a vazão média da atividade diária;</a:t>
            </a:r>
          </a:p>
          <a:p>
            <a:pPr marL="0" lvl="1" indent="-28575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Ausência de substâncias químicas, óleos e graxas.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44A0E6-8190-4D70-B4AB-5251CC7D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6BA59CF-B594-434E-953A-2C5893A1AAFB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Medidas de monitoramento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7D71BD-7884-4808-90CB-05020515DDD9}"/>
              </a:ext>
            </a:extLst>
          </p:cNvPr>
          <p:cNvSpPr/>
          <p:nvPr/>
        </p:nvSpPr>
        <p:spPr>
          <a:xfrm>
            <a:off x="462805" y="828142"/>
            <a:ext cx="10837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Propõem-se monitoramentos </a:t>
            </a:r>
            <a:r>
              <a:rPr lang="pt-BR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sedimentológicos e de turbidez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córrego Paraíso, a montante e a jusante do empreendimento, com periodicidade </a:t>
            </a:r>
            <a:r>
              <a:rPr lang="pt-BR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mensal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BC7810-B6B1-414C-A547-D51BE09D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5" y="2236112"/>
            <a:ext cx="423884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522CA0-BBA1-4654-B5C3-E4A5F48E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73" y="2227723"/>
            <a:ext cx="3775281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095C97B-B721-4A0C-980C-56C835C91A5B}"/>
              </a:ext>
            </a:extLst>
          </p:cNvPr>
          <p:cNvSpPr/>
          <p:nvPr/>
        </p:nvSpPr>
        <p:spPr>
          <a:xfrm>
            <a:off x="925754" y="1725926"/>
            <a:ext cx="464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Ensaio Sedimentológico - Sólidos sedimentáveis 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91E0C6-E903-4EA8-99A7-A3AE7D817F18}"/>
              </a:ext>
            </a:extLst>
          </p:cNvPr>
          <p:cNvSpPr/>
          <p:nvPr/>
        </p:nvSpPr>
        <p:spPr>
          <a:xfrm>
            <a:off x="2306087" y="4896966"/>
            <a:ext cx="1978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 Imhoff </a:t>
            </a: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pt-BR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mL</a:t>
            </a:r>
            <a:r>
              <a:rPr lang="pt-BR" dirty="0">
                <a:latin typeface="Calibri Light" panose="020F0302020204030204" pitchFamily="34" charset="0"/>
                <a:cs typeface="Times New Roman" panose="02020603050405020304" pitchFamily="18" charset="0"/>
              </a:rPr>
              <a:t>/L)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7F69116-04FC-40F0-952E-8F7E462D5C81}"/>
              </a:ext>
            </a:extLst>
          </p:cNvPr>
          <p:cNvSpPr/>
          <p:nvPr/>
        </p:nvSpPr>
        <p:spPr>
          <a:xfrm>
            <a:off x="1089232" y="5291465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 Técnica Interna da SABESP – NTS 013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66F054-044F-4BF5-8B19-8C9A04E7A6ED}"/>
              </a:ext>
            </a:extLst>
          </p:cNvPr>
          <p:cNvSpPr/>
          <p:nvPr/>
        </p:nvSpPr>
        <p:spPr>
          <a:xfrm>
            <a:off x="7548959" y="1725926"/>
            <a:ext cx="182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Ensaios Turbidez  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80FE47-3B02-4640-BF24-DA9009FA15AA}"/>
              </a:ext>
            </a:extLst>
          </p:cNvPr>
          <p:cNvSpPr/>
          <p:nvPr/>
        </p:nvSpPr>
        <p:spPr>
          <a:xfrm>
            <a:off x="6272810" y="4786621"/>
            <a:ext cx="4289891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Turbidímetro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nefelométricas de turbidez (UNT)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D93B41-227F-43B6-B584-2496FF78583D}"/>
              </a:ext>
            </a:extLst>
          </p:cNvPr>
          <p:cNvSpPr/>
          <p:nvPr/>
        </p:nvSpPr>
        <p:spPr>
          <a:xfrm>
            <a:off x="1748083" y="6029858"/>
            <a:ext cx="820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serão implantados poços piezométricos para  monitoramento da água subterrânea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18A6BA0-4461-4894-BBCC-49FE101AF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7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6CBF715-5300-4158-80B5-93DD59FC1A63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Distância até a represa areia branca - </a:t>
            </a:r>
            <a:r>
              <a:rPr 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sbo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 descr="Uma imagem contendo árvore&#10;&#10;Descrição gerada automaticamente">
            <a:extLst>
              <a:ext uri="{FF2B5EF4-FFF2-40B4-BE49-F238E27FC236}">
                <a16:creationId xmlns:a16="http://schemas.microsoft.com/office/drawing/2014/main" id="{BDE2AB2D-EB77-419B-A7F5-360BCBE576C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37" y="780176"/>
            <a:ext cx="11132191" cy="5847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E8CA5E-6C5C-4E5A-AFD6-5650AA44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8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5DCF646-B9E2-4AEF-BBDF-F811E3C0871B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Considerações finais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5F0887-AB74-452B-AB65-5E679E0EC1F8}"/>
              </a:ext>
            </a:extLst>
          </p:cNvPr>
          <p:cNvSpPr/>
          <p:nvPr/>
        </p:nvSpPr>
        <p:spPr>
          <a:xfrm>
            <a:off x="219512" y="1057224"/>
            <a:ext cx="11752976" cy="490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alteração no método de lavra, antes em cavas alagadas para desmonte hidráulico com bacia de acumulação, é amplamente aplicado na indústria de agregados para construção civil, o que possibilita menor impacto aos recursos hídricos locais. O ponto positivo a favor desse método é o aproveitamento da água em circuito fechado, reduzindo significativamente a necessidade de captações elevadas no manancial, que conforme mostrado no projeto será de 5,2 m³/h, equivalendo á 20% da vazão de referência do córrego Paraíso.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lançamento de efluentes no córrego Paraíso será esporádico, quando ocorrer o transbordo da bacia de acumulação. Todavia, serão construídas duas caixas de decantação, uma no pátio de trabalho e outra antes do lançamento dos efluentes, sendo adotadas como medidas corretivas para a suspensão dos sólidos e a redução da turbidez da água.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Quanto aos monitoramentos, a empresa se propõe a realizar campanhas mensais de coleta de amostras de água no leito do córrego a montante e a jusante, analisando a quantidade de sólidos sedimentáveis e a turbidez por metodologias consagradas.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7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5DCF646-B9E2-4AEF-BBDF-F811E3C0871B}"/>
              </a:ext>
            </a:extLst>
          </p:cNvPr>
          <p:cNvSpPr txBox="1">
            <a:spLocks/>
          </p:cNvSpPr>
          <p:nvPr/>
        </p:nvSpPr>
        <p:spPr>
          <a:xfrm>
            <a:off x="320193" y="3180328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obrigado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0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09B8019-0F08-4A37-9CC1-1830FAD07138}"/>
              </a:ext>
            </a:extLst>
          </p:cNvPr>
          <p:cNvSpPr txBox="1"/>
          <p:nvPr/>
        </p:nvSpPr>
        <p:spPr>
          <a:xfrm>
            <a:off x="622843" y="723193"/>
            <a:ext cx="10702294" cy="527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Terraplanagem Paraízo (Antiga Egydeo Basso – ME), atuante no setor desde 2004.</a:t>
            </a:r>
          </a:p>
          <a:p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Apresenta novo Estudo de Viabilidade de Implantação (EVI), com </a:t>
            </a:r>
            <a:r>
              <a:rPr lang="pt-B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alteração</a:t>
            </a: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 na concepção do método de lavra</a:t>
            </a:r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minimizar o impacto</a:t>
            </a: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 nos recursos hídricos locais;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(Cavas alagadas com barramentos )                   </a:t>
            </a:r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=&gt;                </a:t>
            </a:r>
            <a:r>
              <a:rPr lang="pt-BR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(Bacia de acumulação escavada)</a:t>
            </a:r>
            <a:r>
              <a:rPr lang="pt-BR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200000"/>
              </a:lnSpc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200000"/>
              </a:lnSpc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200000"/>
              </a:lnSpc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 startAt="2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Considerações a respeito do Parecer Técnico GT-Empreendimentos  nº 01/2019  (30 DE AGOSTO DE 2019).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245BCF-CA37-4017-B828-BAE172DF6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106" y="3321233"/>
            <a:ext cx="3153057" cy="205611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026" name="Picture 2" descr="RELATÓRIO DE IMPACTO AMBIENTAL DAS ATIVIDADES DE EXTRAÇÃO DE AREIA ...">
            <a:extLst>
              <a:ext uri="{FF2B5EF4-FFF2-40B4-BE49-F238E27FC236}">
                <a16:creationId xmlns:a16="http://schemas.microsoft.com/office/drawing/2014/main" id="{61D28A2C-C9E0-4ED8-9E9E-9915726FD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7970" y="3321233"/>
            <a:ext cx="3152275" cy="2055600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06A19EB-7B0B-4744-8D1F-E504EDBE6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8DD22C1-A3CB-402A-8A52-3CF65DBE3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AF0111E-37FF-408A-9A61-EB780CB7B9F1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Localização do empreendimento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98E29C1-B4B8-4C94-A3E0-BD61FCC7A0AB}"/>
              </a:ext>
            </a:extLst>
          </p:cNvPr>
          <p:cNvGrpSpPr/>
          <p:nvPr/>
        </p:nvGrpSpPr>
        <p:grpSpPr>
          <a:xfrm>
            <a:off x="65071" y="702982"/>
            <a:ext cx="12015832" cy="6040668"/>
            <a:chOff x="65071" y="762804"/>
            <a:chExt cx="12015832" cy="604066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069D21A-E09C-4F1E-9E72-0A3CDC1F4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71" y="762804"/>
              <a:ext cx="12015832" cy="6040668"/>
            </a:xfrm>
            <a:prstGeom prst="rect">
              <a:avLst/>
            </a:prstGeom>
          </p:spPr>
        </p:pic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271156B1-FCA8-45E8-B34D-6379253534FD}"/>
                </a:ext>
              </a:extLst>
            </p:cNvPr>
            <p:cNvGrpSpPr/>
            <p:nvPr/>
          </p:nvGrpSpPr>
          <p:grpSpPr>
            <a:xfrm>
              <a:off x="810712" y="1778087"/>
              <a:ext cx="4970924" cy="3761641"/>
              <a:chOff x="810712" y="1778087"/>
              <a:chExt cx="4970924" cy="3761641"/>
            </a:xfrm>
          </p:grpSpPr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2B619508-D730-4C23-895A-13F0F6F57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5795" y="2424418"/>
                <a:ext cx="176168" cy="4194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>
                <a:extLst>
                  <a:ext uri="{FF2B5EF4-FFF2-40B4-BE49-F238E27FC236}">
                    <a16:creationId xmlns:a16="http://schemas.microsoft.com/office/drawing/2014/main" id="{853C6538-CCFF-4F4E-BB08-CE16949A8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59667" y="3766657"/>
                <a:ext cx="191548" cy="37750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1E01239-DBCF-4333-8ADA-9F002EE60E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42577" y="4917348"/>
                <a:ext cx="198539" cy="28382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559FE741-6579-494B-98D2-373BEDCAE8EB}"/>
                  </a:ext>
                </a:extLst>
              </p:cNvPr>
              <p:cNvSpPr txBox="1"/>
              <p:nvPr/>
            </p:nvSpPr>
            <p:spPr>
              <a:xfrm>
                <a:off x="810712" y="1778087"/>
                <a:ext cx="1482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Represa Areia Branca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28E144B-5ADD-4E99-B293-4D3B20F0F9F9}"/>
                  </a:ext>
                </a:extLst>
              </p:cNvPr>
              <p:cNvSpPr txBox="1"/>
              <p:nvPr/>
            </p:nvSpPr>
            <p:spPr>
              <a:xfrm>
                <a:off x="3110695" y="3425163"/>
                <a:ext cx="1681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Empreendimento 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2373F827-99FA-4A4A-8DC2-A5A81BC11527}"/>
                  </a:ext>
                </a:extLst>
              </p:cNvPr>
              <p:cNvSpPr txBox="1"/>
              <p:nvPr/>
            </p:nvSpPr>
            <p:spPr>
              <a:xfrm>
                <a:off x="4100596" y="5201174"/>
                <a:ext cx="1681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Rib. Toledo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4FF4E7-B550-4DAE-87AF-C82765F32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77" y="606752"/>
            <a:ext cx="10576845" cy="61700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957260-EF22-42C1-ADB4-159299839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09C725E-EC7D-477E-925F-5FBF507E796C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Poligonal MINERÁRIA do empreendimento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9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F40A86-DA7E-445E-A72E-56FD7C05E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8" y="686327"/>
            <a:ext cx="12086509" cy="60065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3DA066C-F3CB-41F8-8EBB-31A296D8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2482818-90C8-4D0D-88CB-A2A244547487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Planta geral do empreendimento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7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DFE281-2C26-430A-AF19-4AF52DC8B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77" y="647224"/>
            <a:ext cx="4035104" cy="3028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ECB885-69B9-4E27-A248-C3511A7C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7" y="3780193"/>
            <a:ext cx="4038141" cy="302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E530D6-B993-4636-B778-9DEC02BFA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6" y="646024"/>
            <a:ext cx="4038141" cy="3029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9735A60-88E7-41E8-908B-822089B3E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41DB62D-B90E-4BE7-A160-4880D7AA9B75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Fotos do local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AB0576-CD02-4016-8739-7E4C4AE5A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77" y="3779071"/>
            <a:ext cx="4035104" cy="3028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9312F65-463D-42B7-A590-22D718489C40}"/>
              </a:ext>
            </a:extLst>
          </p:cNvPr>
          <p:cNvSpPr txBox="1"/>
          <p:nvPr/>
        </p:nvSpPr>
        <p:spPr>
          <a:xfrm>
            <a:off x="1966063" y="655847"/>
            <a:ext cx="2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39ACCA-37EB-4AD3-8631-A3600B68F73F}"/>
              </a:ext>
            </a:extLst>
          </p:cNvPr>
          <p:cNvSpPr txBox="1"/>
          <p:nvPr/>
        </p:nvSpPr>
        <p:spPr>
          <a:xfrm>
            <a:off x="6267976" y="655847"/>
            <a:ext cx="2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51F9F94-A510-4B9D-86AD-31974BC94CF8}"/>
              </a:ext>
            </a:extLst>
          </p:cNvPr>
          <p:cNvSpPr txBox="1"/>
          <p:nvPr/>
        </p:nvSpPr>
        <p:spPr>
          <a:xfrm>
            <a:off x="6185485" y="3759608"/>
            <a:ext cx="2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74DDB5-37C6-4714-8227-F4B662A9AE2D}"/>
              </a:ext>
            </a:extLst>
          </p:cNvPr>
          <p:cNvSpPr txBox="1"/>
          <p:nvPr/>
        </p:nvSpPr>
        <p:spPr>
          <a:xfrm>
            <a:off x="1914094" y="3759608"/>
            <a:ext cx="2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00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65B125A-5CAD-4139-971B-3A5404A88DD4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MÉTODO DE LAVRA anterior – cavas alagadas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5D4868-F1D8-49A3-92F1-B80B0DD0F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9" y="592785"/>
            <a:ext cx="5810774" cy="3500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0CAD4D-2241-4976-908B-B982FAF6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56" y="2737184"/>
            <a:ext cx="6593747" cy="4070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A4AB1D6-FBDF-4099-B5DD-22D4E96AE293}"/>
              </a:ext>
            </a:extLst>
          </p:cNvPr>
          <p:cNvSpPr txBox="1"/>
          <p:nvPr/>
        </p:nvSpPr>
        <p:spPr>
          <a:xfrm>
            <a:off x="6593746" y="745331"/>
            <a:ext cx="4345497" cy="27769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pt-BR" dirty="0"/>
              <a:t>Construção de 2 (dois) barramentos;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pt-BR" dirty="0"/>
              <a:t>Formação das cavas alagadas;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pt-BR" dirty="0"/>
              <a:t>Risco geotécnico;</a:t>
            </a:r>
          </a:p>
          <a:p>
            <a:pPr marL="400050" indent="-400050" algn="ctr">
              <a:lnSpc>
                <a:spcPct val="200000"/>
              </a:lnSpc>
              <a:buFont typeface="+mj-lt"/>
              <a:buAutoNum type="romanLcPeriod"/>
            </a:pPr>
            <a:endParaRPr lang="pt-BR" dirty="0"/>
          </a:p>
          <a:p>
            <a:pPr algn="ctr">
              <a:lnSpc>
                <a:spcPct val="200000"/>
              </a:lnSpc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3FC479-AF75-4B29-87CC-58D875DB1ACD}"/>
              </a:ext>
            </a:extLst>
          </p:cNvPr>
          <p:cNvSpPr txBox="1"/>
          <p:nvPr/>
        </p:nvSpPr>
        <p:spPr>
          <a:xfrm>
            <a:off x="78297" y="4309303"/>
            <a:ext cx="5248711" cy="33309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LcPeriod" startAt="4"/>
            </a:pPr>
            <a:r>
              <a:rPr lang="pt-BR" dirty="0"/>
              <a:t>Maior impacto no recurso hídrico;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 startAt="4"/>
            </a:pPr>
            <a:r>
              <a:rPr lang="pt-BR" dirty="0"/>
              <a:t>Maior área afetada (ha);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 startAt="4"/>
            </a:pPr>
            <a:r>
              <a:rPr lang="pt-BR" dirty="0"/>
              <a:t>Complexidade na operação e monitoramento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pPr algn="ctr">
              <a:lnSpc>
                <a:spcPct val="200000"/>
              </a:lnSpc>
            </a:pPr>
            <a:endParaRPr lang="pt-BR" dirty="0"/>
          </a:p>
          <a:p>
            <a:pPr algn="ctr">
              <a:lnSpc>
                <a:spcPct val="200000"/>
              </a:lnSpc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33DFC3-A758-4A5B-A7DD-012B3A793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9D93F1E-D65C-4ECB-80D5-4C39DC3EE10F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MÉTODO DE LAVRA proposto – bacia de acumulação escavada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BD8A38-25DA-4821-8396-E15C8B210C63}"/>
              </a:ext>
            </a:extLst>
          </p:cNvPr>
          <p:cNvSpPr/>
          <p:nvPr/>
        </p:nvSpPr>
        <p:spPr>
          <a:xfrm>
            <a:off x="387304" y="1043307"/>
            <a:ext cx="11634120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Retirada do solo orgânico e realocação em área de revegetação;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Escavação da bacia de acumulação na várzea assoreada;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Desmonte hidráulico do jazimento de areia em várzea assoreada e condução da polpa até bacia de acumulação;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Sucção e bombeamento da polpa para o pátio de estocagem;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Peneiramento e separação da polpa (areia / água / seixos / material orgânico);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Secagem natural da areia no pátio;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Recuperação da água da caixa de decantação I conduzida para a bacia de acumulação;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Carregamento da areia em caminhões dos clientes;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Reaproveitamento dos seixos, cascalhos e material orgânico na pavimentação de estradas e pátios.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endParaRPr lang="pt-BR" dirty="0"/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endParaRPr lang="pt-BR" dirty="0"/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romanLcPeriod"/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74A43C-D9BE-45CE-B965-2AD9E77C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06701C-0AC8-47CF-BF97-102B6AB2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136" y="572758"/>
            <a:ext cx="9684000" cy="626157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5CD5FD6-D05F-444C-A90E-909334831CE7}"/>
              </a:ext>
            </a:extLst>
          </p:cNvPr>
          <p:cNvSpPr txBox="1">
            <a:spLocks/>
          </p:cNvSpPr>
          <p:nvPr/>
        </p:nvSpPr>
        <p:spPr>
          <a:xfrm>
            <a:off x="462805" y="-20460"/>
            <a:ext cx="10993549" cy="49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Planta de detalhe do empreendimento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EB83DB-2A55-4393-9428-E61FE8750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44" y="-189601"/>
            <a:ext cx="1901159" cy="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376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3_TF33552983" id="{3F923CBD-04A0-41B3-B873-EF426160762E}" vid="{54083136-2BEC-4495-B8B7-3CA1817B37D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Franklin Gothic Book</vt:lpstr>
      <vt:lpstr>Franklin Gothic Demi</vt:lpstr>
      <vt:lpstr>Symbol</vt:lpstr>
      <vt:lpstr>Times New Roman</vt:lpstr>
      <vt:lpstr>Wingdings 2</vt:lpstr>
      <vt:lpstr>DividendVTI</vt:lpstr>
      <vt:lpstr>Terraplanagem paraízo ltda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2020-07-13T18:25:29Z</dcterms:created>
  <dcterms:modified xsi:type="dcterms:W3CDTF">2020-07-15T18:43:09Z</dcterms:modified>
</cp:coreProperties>
</file>