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1" r:id="rId2"/>
    <p:sldId id="258" r:id="rId3"/>
    <p:sldId id="263" r:id="rId4"/>
    <p:sldId id="265" r:id="rId5"/>
    <p:sldId id="280" r:id="rId6"/>
    <p:sldId id="268" r:id="rId7"/>
    <p:sldId id="269" r:id="rId8"/>
    <p:sldId id="266" r:id="rId9"/>
    <p:sldId id="281" r:id="rId10"/>
    <p:sldId id="282" r:id="rId11"/>
    <p:sldId id="283" r:id="rId12"/>
    <p:sldId id="284" r:id="rId13"/>
    <p:sldId id="285" r:id="rId14"/>
    <p:sldId id="273" r:id="rId15"/>
    <p:sldId id="274" r:id="rId16"/>
    <p:sldId id="277" r:id="rId17"/>
    <p:sldId id="278" r:id="rId18"/>
    <p:sldId id="259" r:id="rId1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8000"/>
    <a:srgbClr val="00CC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85" autoAdjust="0"/>
    <p:restoredTop sz="94660"/>
  </p:normalViewPr>
  <p:slideViewPr>
    <p:cSldViewPr>
      <p:cViewPr varScale="1">
        <p:scale>
          <a:sx n="86" d="100"/>
          <a:sy n="86" d="100"/>
        </p:scale>
        <p:origin x="-109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FF483B-DA07-47D4-809A-1B140A6C1376}" type="datetimeFigureOut">
              <a:rPr lang="pt-BR" smtClean="0"/>
              <a:pPr/>
              <a:t>04/02/2013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F1F5C4-629D-4232-A91F-F81CD5BEF98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718542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031AE-6F6C-4EB8-871F-1E3C703A9FB5}" type="datetimeFigureOut">
              <a:rPr lang="pt-BR" smtClean="0"/>
              <a:pPr/>
              <a:t>04/02/2013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AB83-9C54-458F-9F6E-952873966305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310356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031AE-6F6C-4EB8-871F-1E3C703A9FB5}" type="datetimeFigureOut">
              <a:rPr lang="pt-BR" smtClean="0"/>
              <a:pPr/>
              <a:t>04/02/2013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A2AB83-9C54-458F-9F6E-952873966305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988600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631" b="20386"/>
          <a:stretch/>
        </p:blipFill>
        <p:spPr>
          <a:xfrm>
            <a:off x="0" y="-27384"/>
            <a:ext cx="9144000" cy="685297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090" y="692696"/>
            <a:ext cx="3240360" cy="1714742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0" b="98697" l="0" r="99577">
                        <a14:foregroundMark x1="28704" y1="17101" x2="23963" y2="22801"/>
                        <a14:foregroundMark x1="83827" y1="40879" x2="79509" y2="38599"/>
                        <a14:foregroundMark x1="45978" y1="65798" x2="45216" y2="66287"/>
                        <a14:foregroundMark x1="40644" y1="47068" x2="40559" y2="49349"/>
                        <a14:foregroundMark x1="54953" y1="18078" x2="55377" y2="18078"/>
                        <a14:foregroundMark x1="55885" y1="19381" x2="56478" y2="34202"/>
                        <a14:foregroundMark x1="34378" y1="81596" x2="31837" y2="86971"/>
                        <a14:foregroundMark x1="78831" y1="76384" x2="82303" y2="78502"/>
                        <a14:foregroundMark x1="39712" y1="48046" x2="27519" y2="641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075" b="26981"/>
          <a:stretch/>
        </p:blipFill>
        <p:spPr>
          <a:xfrm>
            <a:off x="-361460" y="3003486"/>
            <a:ext cx="9505460" cy="38831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4468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631" b="20386"/>
          <a:stretch/>
        </p:blipFill>
        <p:spPr>
          <a:xfrm>
            <a:off x="0" y="0"/>
            <a:ext cx="9144000" cy="685297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60764" y="5877272"/>
            <a:ext cx="1496814" cy="792088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3321257" y="188640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lnSpc>
                <a:spcPct val="100000"/>
              </a:lnSpc>
            </a:pPr>
            <a:r>
              <a:rPr lang="pt-BR" b="1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Projeto Funcional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116" y="528810"/>
            <a:ext cx="9000000" cy="243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7072330" y="1928802"/>
            <a:ext cx="1285883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Cultivo de Figo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642911" y="857233"/>
            <a:ext cx="1428759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Cultivo de Goiaba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 rot="18595210">
            <a:off x="4805755" y="891638"/>
            <a:ext cx="990335" cy="428322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/>
            <a:r>
              <a:rPr lang="pt-BR" sz="1100" b="1" i="1" cap="small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Duto da </a:t>
            </a:r>
          </a:p>
          <a:p>
            <a:pPr algn="ctr"/>
            <a:r>
              <a:rPr lang="pt-BR" sz="1100" b="1" i="1" cap="small" dirty="0" err="1" smtClean="0"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transpetro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7429520" y="2571744"/>
            <a:ext cx="1476261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Rod. Bandeirantes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cxnSp>
        <p:nvCxnSpPr>
          <p:cNvPr id="20" name="Conector de seta reta 19"/>
          <p:cNvCxnSpPr/>
          <p:nvPr/>
        </p:nvCxnSpPr>
        <p:spPr>
          <a:xfrm>
            <a:off x="8191432" y="2478616"/>
            <a:ext cx="71434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68311" y="2571744"/>
            <a:ext cx="1476261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Rod. Anhanguera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cxnSp>
        <p:nvCxnSpPr>
          <p:cNvPr id="22" name="Conector de seta reta 21"/>
          <p:cNvCxnSpPr/>
          <p:nvPr/>
        </p:nvCxnSpPr>
        <p:spPr>
          <a:xfrm>
            <a:off x="201362" y="2428868"/>
            <a:ext cx="714348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5214942" y="2582761"/>
            <a:ext cx="857255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cap="small" dirty="0" smtClean="0"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Campinas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0312" y="3290005"/>
            <a:ext cx="900000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7453457" y="5365212"/>
            <a:ext cx="1476261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Rod. Bandeirantes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cxnSp>
        <p:nvCxnSpPr>
          <p:cNvPr id="12" name="Conector de seta reta 11"/>
          <p:cNvCxnSpPr/>
          <p:nvPr/>
        </p:nvCxnSpPr>
        <p:spPr>
          <a:xfrm>
            <a:off x="8215369" y="5272084"/>
            <a:ext cx="71434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214282" y="5365212"/>
            <a:ext cx="1476261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Rod. Anhanguera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cxnSp>
        <p:nvCxnSpPr>
          <p:cNvPr id="14" name="Conector de seta reta 13"/>
          <p:cNvCxnSpPr/>
          <p:nvPr/>
        </p:nvCxnSpPr>
        <p:spPr>
          <a:xfrm>
            <a:off x="225299" y="5222336"/>
            <a:ext cx="714348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2"/>
          <p:cNvSpPr txBox="1">
            <a:spLocks noChangeArrowheads="1"/>
          </p:cNvSpPr>
          <p:nvPr/>
        </p:nvSpPr>
        <p:spPr bwMode="auto">
          <a:xfrm rot="1232038">
            <a:off x="5728667" y="3938372"/>
            <a:ext cx="1000131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Rio Capivari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1142976" y="3628322"/>
            <a:ext cx="857255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Pastagem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3214678" y="5402246"/>
            <a:ext cx="857255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cap="small" dirty="0" smtClean="0"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Campinas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893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631" b="20386"/>
          <a:stretch/>
        </p:blipFill>
        <p:spPr>
          <a:xfrm>
            <a:off x="0" y="0"/>
            <a:ext cx="9144000" cy="6852978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1801613" y="188640"/>
            <a:ext cx="51732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lnSpc>
                <a:spcPct val="100000"/>
              </a:lnSpc>
            </a:pPr>
            <a:r>
              <a:rPr lang="pt-BR" b="1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Projeto Funcional</a:t>
            </a:r>
          </a:p>
          <a:p>
            <a:pPr marL="457200" indent="-457200" algn="ctr">
              <a:lnSpc>
                <a:spcPct val="100000"/>
              </a:lnSpc>
            </a:pPr>
            <a:r>
              <a:rPr lang="pt-BR" b="1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Interseção Rodovia dos Bandeirantes SP-348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4" y="1270790"/>
            <a:ext cx="7200000" cy="5015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 rot="19222515">
            <a:off x="1930938" y="5338326"/>
            <a:ext cx="1476261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Rod. Bandeirantes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cxnSp>
        <p:nvCxnSpPr>
          <p:cNvPr id="10" name="Conector de seta reta 9"/>
          <p:cNvCxnSpPr/>
          <p:nvPr/>
        </p:nvCxnSpPr>
        <p:spPr>
          <a:xfrm>
            <a:off x="6429388" y="5500702"/>
            <a:ext cx="714380" cy="4286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500166" y="2428868"/>
            <a:ext cx="1476261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Rod. Anhanguera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cxnSp>
        <p:nvCxnSpPr>
          <p:cNvPr id="12" name="Conector de seta reta 11"/>
          <p:cNvCxnSpPr/>
          <p:nvPr/>
        </p:nvCxnSpPr>
        <p:spPr>
          <a:xfrm>
            <a:off x="1511183" y="2285992"/>
            <a:ext cx="714348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5214942" y="5808488"/>
            <a:ext cx="1673877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Rod. Miguel Melhado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3643306" y="5879926"/>
            <a:ext cx="857255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cap="small" dirty="0" smtClean="0"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Campinas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60764" y="5877272"/>
            <a:ext cx="1496814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1893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631" b="20386"/>
          <a:stretch/>
        </p:blipFill>
        <p:spPr>
          <a:xfrm>
            <a:off x="0" y="0"/>
            <a:ext cx="9144000" cy="685297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60764" y="5877272"/>
            <a:ext cx="1496814" cy="792088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3321257" y="188640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lnSpc>
                <a:spcPct val="100000"/>
              </a:lnSpc>
            </a:pPr>
            <a:r>
              <a:rPr lang="pt-BR" b="1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Projeto Funcional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06" y="642918"/>
            <a:ext cx="9000000" cy="257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142844" y="1071546"/>
            <a:ext cx="1476261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Rod. Bandeirantes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cxnSp>
        <p:nvCxnSpPr>
          <p:cNvPr id="16" name="Conector de seta reta 15"/>
          <p:cNvCxnSpPr/>
          <p:nvPr/>
        </p:nvCxnSpPr>
        <p:spPr>
          <a:xfrm>
            <a:off x="153861" y="928670"/>
            <a:ext cx="714348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500430" y="1428736"/>
            <a:ext cx="1428759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Cultivos diversos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4786314" y="2786058"/>
            <a:ext cx="857255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cap="small" dirty="0" smtClean="0"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Campinas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cxnSp>
        <p:nvCxnSpPr>
          <p:cNvPr id="24" name="Conector de seta reta 23"/>
          <p:cNvCxnSpPr/>
          <p:nvPr/>
        </p:nvCxnSpPr>
        <p:spPr>
          <a:xfrm>
            <a:off x="8321729" y="2571744"/>
            <a:ext cx="71434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7393004" y="2713931"/>
            <a:ext cx="1673877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Rod. Miguel Melhado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399" y="3620736"/>
            <a:ext cx="9000000" cy="225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Conector de seta reta 13"/>
          <p:cNvCxnSpPr/>
          <p:nvPr/>
        </p:nvCxnSpPr>
        <p:spPr>
          <a:xfrm>
            <a:off x="8215369" y="5127503"/>
            <a:ext cx="71434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7286644" y="5269690"/>
            <a:ext cx="1673877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Rod. Miguel Melhado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4929190" y="5072074"/>
            <a:ext cx="857255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Pastagem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2714612" y="5286388"/>
            <a:ext cx="857255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cap="small" dirty="0" smtClean="0"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Campinas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214282" y="5214950"/>
            <a:ext cx="1476261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Rod. Bandeirantes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cxnSp>
        <p:nvCxnSpPr>
          <p:cNvPr id="23" name="Conector de seta reta 22"/>
          <p:cNvCxnSpPr/>
          <p:nvPr/>
        </p:nvCxnSpPr>
        <p:spPr>
          <a:xfrm>
            <a:off x="225299" y="5072074"/>
            <a:ext cx="714348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1893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631" b="20386"/>
          <a:stretch/>
        </p:blipFill>
        <p:spPr>
          <a:xfrm>
            <a:off x="0" y="0"/>
            <a:ext cx="9144000" cy="6852978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-216602" y="188640"/>
            <a:ext cx="39965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lnSpc>
                <a:spcPct val="100000"/>
              </a:lnSpc>
            </a:pPr>
            <a:r>
              <a:rPr lang="pt-BR" b="1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Projeto Funcional</a:t>
            </a:r>
          </a:p>
          <a:p>
            <a:pPr marL="457200" indent="-457200" algn="ctr">
              <a:lnSpc>
                <a:spcPct val="100000"/>
              </a:lnSpc>
            </a:pPr>
            <a:endParaRPr lang="pt-BR" b="1" dirty="0" smtClean="0">
              <a:solidFill>
                <a:srgbClr val="003399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457200" indent="-457200" algn="ctr">
              <a:lnSpc>
                <a:spcPct val="100000"/>
              </a:lnSpc>
            </a:pPr>
            <a:r>
              <a:rPr lang="pt-BR" b="1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Interseção Rodovia Miguel </a:t>
            </a:r>
            <a:r>
              <a:rPr lang="pt-BR" b="1" dirty="0" err="1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Melhado</a:t>
            </a:r>
            <a:r>
              <a:rPr lang="pt-BR" b="1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SP-324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3739462" y="1537370"/>
            <a:ext cx="4798824" cy="3914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0355" y="2857496"/>
            <a:ext cx="5143881" cy="26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 Box 2"/>
          <p:cNvSpPr txBox="1">
            <a:spLocks noChangeArrowheads="1"/>
          </p:cNvSpPr>
          <p:nvPr/>
        </p:nvSpPr>
        <p:spPr bwMode="auto">
          <a:xfrm rot="5400000">
            <a:off x="6287510" y="2359994"/>
            <a:ext cx="1673877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Rod. Miguel Melhado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60764" y="5877272"/>
            <a:ext cx="1496814" cy="792088"/>
          </a:xfrm>
          <a:prstGeom prst="rect">
            <a:avLst/>
          </a:prstGeom>
        </p:spPr>
      </p:pic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3428992" y="4857760"/>
            <a:ext cx="857255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cap="small" dirty="0" smtClean="0"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Campinas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214282" y="3169955"/>
            <a:ext cx="1476261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Rod. Bandeirantes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cxnSp>
        <p:nvCxnSpPr>
          <p:cNvPr id="15" name="Conector de seta reta 14"/>
          <p:cNvCxnSpPr/>
          <p:nvPr/>
        </p:nvCxnSpPr>
        <p:spPr>
          <a:xfrm>
            <a:off x="225299" y="3027079"/>
            <a:ext cx="714348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3143240" y="2876544"/>
            <a:ext cx="857255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Pastagem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893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631" b="20386"/>
          <a:stretch/>
        </p:blipFill>
        <p:spPr>
          <a:xfrm>
            <a:off x="0" y="-14202"/>
            <a:ext cx="9144000" cy="685297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764" y="5877272"/>
            <a:ext cx="1496814" cy="792088"/>
          </a:xfrm>
          <a:prstGeom prst="rect">
            <a:avLst/>
          </a:prstGeom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367159"/>
            <a:ext cx="9277049" cy="39754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2000" b="1" dirty="0" smtClean="0">
                <a:solidFill>
                  <a:srgbClr val="003399"/>
                </a:solidFill>
                <a:effectLst/>
                <a:latin typeface="Arial" pitchFamily="34" charset="0"/>
                <a:ea typeface="Verdana" pitchFamily="34" charset="0"/>
                <a:cs typeface="Verdana" pitchFamily="34" charset="0"/>
              </a:rPr>
              <a:t>Obras de Arte Especiais</a:t>
            </a:r>
          </a:p>
        </p:txBody>
      </p:sp>
      <p:graphicFrame>
        <p:nvGraphicFramePr>
          <p:cNvPr id="9" name="Tabela 8"/>
          <p:cNvGraphicFramePr>
            <a:graphicFrameLocks noGrp="1"/>
          </p:cNvGraphicFramePr>
          <p:nvPr/>
        </p:nvGraphicFramePr>
        <p:xfrm>
          <a:off x="116900" y="1522859"/>
          <a:ext cx="8991604" cy="4066381"/>
        </p:xfrm>
        <a:graphic>
          <a:graphicData uri="http://schemas.openxmlformats.org/drawingml/2006/table">
            <a:tbl>
              <a:tblPr/>
              <a:tblGrid>
                <a:gridCol w="2212222"/>
                <a:gridCol w="1926772"/>
                <a:gridCol w="1998134"/>
                <a:gridCol w="1569962"/>
                <a:gridCol w="1284514"/>
              </a:tblGrid>
              <a:tr h="3696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b="1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Tipo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b="1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Descrição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b="1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Localização / Estaca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b="1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Extensão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b="1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Qtd.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9671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Passagens de Veículos entre bairros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Passagem Inferior (PI)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1075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10 m</a:t>
                      </a:r>
                      <a:endParaRPr lang="pt-BR" sz="1600" u="none" baseline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2</a:t>
                      </a:r>
                      <a:endParaRPr lang="pt-BR" sz="1600" u="none" baseline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967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Viaduto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1093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10 m</a:t>
                      </a:r>
                      <a:endParaRPr lang="pt-BR" sz="1600" u="none" baseline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1</a:t>
                      </a:r>
                      <a:endParaRPr lang="pt-BR" sz="1600" u="none" baseline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967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1176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25 m</a:t>
                      </a:r>
                      <a:endParaRPr lang="pt-BR" sz="1600" u="none" baseline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2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393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Transposição do Rio Capivari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Ponte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1263 ~ 1274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220 m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2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96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Interseção com a SP-348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Viaduto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1294 ~ 1300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120 m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2</a:t>
                      </a:r>
                      <a:endParaRPr lang="pt-BR" sz="1600" u="none" baseline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393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Passagens de Veículos entre bairros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1315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40 m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2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96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Interseção com a SP-324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1485</a:t>
                      </a:r>
                      <a:endParaRPr lang="pt-BR" sz="1600" u="none" baseline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35 m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1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9671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b="1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Total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pt-BR" sz="1200" b="1" u="none" baseline="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/>
                        </a:rPr>
                        <a:t>12</a:t>
                      </a:r>
                      <a:endParaRPr lang="pt-BR" sz="1600" u="none" baseline="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11" name="Conector reto 10"/>
          <p:cNvCxnSpPr/>
          <p:nvPr/>
        </p:nvCxnSpPr>
        <p:spPr>
          <a:xfrm>
            <a:off x="2339752" y="1484784"/>
            <a:ext cx="0" cy="374441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to 15"/>
          <p:cNvCxnSpPr/>
          <p:nvPr/>
        </p:nvCxnSpPr>
        <p:spPr>
          <a:xfrm>
            <a:off x="4243710" y="1484784"/>
            <a:ext cx="0" cy="374441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to 16"/>
          <p:cNvCxnSpPr/>
          <p:nvPr/>
        </p:nvCxnSpPr>
        <p:spPr>
          <a:xfrm>
            <a:off x="6240884" y="1484784"/>
            <a:ext cx="0" cy="374441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to 17"/>
          <p:cNvCxnSpPr/>
          <p:nvPr/>
        </p:nvCxnSpPr>
        <p:spPr>
          <a:xfrm flipH="1">
            <a:off x="7812360" y="1491134"/>
            <a:ext cx="12700" cy="409810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tângulo 22"/>
          <p:cNvSpPr/>
          <p:nvPr/>
        </p:nvSpPr>
        <p:spPr>
          <a:xfrm>
            <a:off x="107504" y="1484784"/>
            <a:ext cx="9036496" cy="4104456"/>
          </a:xfrm>
          <a:prstGeom prst="rect">
            <a:avLst/>
          </a:prstGeom>
          <a:noFill/>
          <a:ln w="4127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5" name="Conector reto 24"/>
          <p:cNvCxnSpPr/>
          <p:nvPr/>
        </p:nvCxnSpPr>
        <p:spPr>
          <a:xfrm>
            <a:off x="107504" y="1907307"/>
            <a:ext cx="903649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to 25"/>
          <p:cNvCxnSpPr/>
          <p:nvPr/>
        </p:nvCxnSpPr>
        <p:spPr>
          <a:xfrm>
            <a:off x="141412" y="2267347"/>
            <a:ext cx="903649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to 26"/>
          <p:cNvCxnSpPr/>
          <p:nvPr/>
        </p:nvCxnSpPr>
        <p:spPr>
          <a:xfrm>
            <a:off x="107504" y="2996952"/>
            <a:ext cx="903649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to 27"/>
          <p:cNvCxnSpPr/>
          <p:nvPr/>
        </p:nvCxnSpPr>
        <p:spPr>
          <a:xfrm>
            <a:off x="124966" y="3745607"/>
            <a:ext cx="903649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to 28"/>
          <p:cNvCxnSpPr/>
          <p:nvPr/>
        </p:nvCxnSpPr>
        <p:spPr>
          <a:xfrm>
            <a:off x="107504" y="5229200"/>
            <a:ext cx="9001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to 31"/>
          <p:cNvCxnSpPr/>
          <p:nvPr/>
        </p:nvCxnSpPr>
        <p:spPr>
          <a:xfrm>
            <a:off x="4250060" y="2636912"/>
            <a:ext cx="486003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to 32"/>
          <p:cNvCxnSpPr/>
          <p:nvPr/>
        </p:nvCxnSpPr>
        <p:spPr>
          <a:xfrm>
            <a:off x="4261108" y="4120505"/>
            <a:ext cx="486003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to 37"/>
          <p:cNvCxnSpPr/>
          <p:nvPr/>
        </p:nvCxnSpPr>
        <p:spPr>
          <a:xfrm>
            <a:off x="4248472" y="4853920"/>
            <a:ext cx="486003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to 39"/>
          <p:cNvCxnSpPr/>
          <p:nvPr/>
        </p:nvCxnSpPr>
        <p:spPr>
          <a:xfrm>
            <a:off x="107504" y="4110980"/>
            <a:ext cx="223224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to 40"/>
          <p:cNvCxnSpPr/>
          <p:nvPr/>
        </p:nvCxnSpPr>
        <p:spPr>
          <a:xfrm>
            <a:off x="107504" y="4853920"/>
            <a:ext cx="223224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21893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631" b="20386"/>
          <a:stretch/>
        </p:blipFill>
        <p:spPr>
          <a:xfrm>
            <a:off x="0" y="0"/>
            <a:ext cx="9144000" cy="685297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764" y="5877272"/>
            <a:ext cx="1496814" cy="792088"/>
          </a:xfrm>
          <a:prstGeom prst="rect">
            <a:avLst/>
          </a:prstGeom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1447800"/>
            <a:ext cx="9144000" cy="39754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2000" b="0" cap="small" dirty="0" smtClean="0">
                <a:solidFill>
                  <a:srgbClr val="0000FF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2. Caracterização do Empreendimento</a:t>
            </a:r>
          </a:p>
        </p:txBody>
      </p:sp>
      <p:pic>
        <p:nvPicPr>
          <p:cNvPr id="9" name="Imagem 8" descr="implantação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0" y="609645"/>
            <a:ext cx="9144000" cy="332341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Imagem 9" descr="seção longitudianl da ponte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827584" y="4377582"/>
            <a:ext cx="6480402" cy="2075754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2664917" y="188640"/>
            <a:ext cx="3134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b="1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Verdana" pitchFamily="34" charset="0"/>
              </a:rPr>
              <a:t>Ponte sobre o Rio Capivari</a:t>
            </a:r>
          </a:p>
        </p:txBody>
      </p:sp>
    </p:spTree>
    <p:extLst>
      <p:ext uri="{BB962C8B-B14F-4D97-AF65-F5344CB8AC3E}">
        <p14:creationId xmlns="" xmlns:p14="http://schemas.microsoft.com/office/powerpoint/2010/main" val="421893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631" b="20386"/>
          <a:stretch/>
        </p:blipFill>
        <p:spPr>
          <a:xfrm>
            <a:off x="0" y="0"/>
            <a:ext cx="9144000" cy="685297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764" y="5877272"/>
            <a:ext cx="1496814" cy="792088"/>
          </a:xfrm>
          <a:prstGeom prst="rect">
            <a:avLst/>
          </a:prstGeom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-94928" y="476672"/>
            <a:ext cx="9238928" cy="3495829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lnSpc>
                <a:spcPct val="100000"/>
              </a:lnSpc>
            </a:pPr>
            <a:endParaRPr lang="pt-BR" sz="2200" b="0" dirty="0" smtClean="0">
              <a:solidFill>
                <a:srgbClr val="003399"/>
              </a:solidFill>
              <a:effectLst/>
              <a:latin typeface="Arial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pt-BR" sz="2200" b="1" dirty="0" smtClean="0">
                <a:solidFill>
                  <a:srgbClr val="003399"/>
                </a:solidFill>
                <a:effectLst/>
                <a:latin typeface="Arial" pitchFamily="34" charset="0"/>
                <a:ea typeface="Verdana" pitchFamily="34" charset="0"/>
                <a:cs typeface="Verdana" pitchFamily="34" charset="0"/>
              </a:rPr>
              <a:t>Interferências</a:t>
            </a:r>
            <a:r>
              <a:rPr lang="pt-BR" sz="2200" dirty="0" smtClean="0">
                <a:solidFill>
                  <a:srgbClr val="003399"/>
                </a:solidFill>
                <a:effectLst/>
                <a:latin typeface="Arial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 algn="ctr">
              <a:lnSpc>
                <a:spcPct val="100000"/>
              </a:lnSpc>
            </a:pPr>
            <a:endParaRPr lang="pt-BR" sz="2200" dirty="0" smtClean="0">
              <a:solidFill>
                <a:srgbClr val="003399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ct val="100000"/>
              </a:lnSpc>
            </a:pPr>
            <a:endParaRPr lang="pt-BR" sz="2200" dirty="0" smtClean="0">
              <a:solidFill>
                <a:srgbClr val="003399"/>
              </a:solidFill>
              <a:effectLst/>
              <a:latin typeface="Arial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ts val="3200"/>
              </a:lnSpc>
            </a:pPr>
            <a:endParaRPr lang="pt-BR" sz="2200" dirty="0" smtClean="0">
              <a:solidFill>
                <a:srgbClr val="003399"/>
              </a:solidFill>
              <a:effectLst/>
              <a:latin typeface="Arial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ts val="3200"/>
              </a:lnSpc>
            </a:pPr>
            <a:endParaRPr lang="pt-BR" sz="2200" dirty="0" smtClean="0">
              <a:solidFill>
                <a:srgbClr val="003399"/>
              </a:solidFill>
              <a:effectLst/>
              <a:latin typeface="Arial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ts val="3200"/>
              </a:lnSpc>
            </a:pPr>
            <a:endParaRPr lang="pt-BR" sz="2200" dirty="0" smtClean="0">
              <a:solidFill>
                <a:srgbClr val="003399"/>
              </a:solidFill>
              <a:effectLst/>
              <a:latin typeface="Arial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ts val="3200"/>
              </a:lnSpc>
            </a:pPr>
            <a:endParaRPr lang="pt-BR" sz="2200" dirty="0" smtClean="0">
              <a:solidFill>
                <a:srgbClr val="003399"/>
              </a:solidFill>
              <a:effectLst/>
              <a:latin typeface="Arial" pitchFamily="34" charset="0"/>
              <a:ea typeface="Verdana" pitchFamily="34" charset="0"/>
              <a:cs typeface="Verdana" pitchFamily="34" charset="0"/>
            </a:endParaRPr>
          </a:p>
          <a:p>
            <a:pPr algn="r">
              <a:lnSpc>
                <a:spcPts val="3200"/>
              </a:lnSpc>
            </a:pPr>
            <a:endParaRPr lang="pt-BR" sz="2200" dirty="0" smtClean="0">
              <a:solidFill>
                <a:srgbClr val="003399"/>
              </a:solidFill>
              <a:effectLst/>
              <a:latin typeface="Arial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6" name="Picture 1" descr="T:\ACESSO LIVRE PROJETOS\ROTA DAS BANDEIRAS\RB08 - EIA RIMA SP-083\EIA-RIMA\Fotos\Nova pasta\Foto 0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2564904"/>
            <a:ext cx="4066887" cy="2904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T:\ACESSO LIVRE PROJETOS\ROTA DAS BANDEIRAS\RB08 - EIA RIMA SP-083\EIA-RIMA\Fotos\Nova pasta\Foto 0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636912"/>
            <a:ext cx="3024336" cy="3542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CaixaDeTexto 8"/>
          <p:cNvSpPr txBox="1"/>
          <p:nvPr/>
        </p:nvSpPr>
        <p:spPr>
          <a:xfrm>
            <a:off x="539552" y="1907540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Linha de Transmissão</a:t>
            </a:r>
            <a:endParaRPr lang="pt-BR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5364088" y="1907540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Dutos da TRANSPETRO</a:t>
            </a:r>
            <a:endParaRPr lang="pt-BR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893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631" b="20386"/>
          <a:stretch/>
        </p:blipFill>
        <p:spPr>
          <a:xfrm>
            <a:off x="0" y="0"/>
            <a:ext cx="9144000" cy="685297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764" y="5877272"/>
            <a:ext cx="1496814" cy="792088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0" y="0"/>
            <a:ext cx="8892480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endParaRPr lang="pt-BR" dirty="0" smtClean="0">
              <a:solidFill>
                <a:srgbClr val="003399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ts val="3200"/>
              </a:lnSpc>
            </a:pPr>
            <a:r>
              <a:rPr lang="pt-BR" b="1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Verdana" pitchFamily="34" charset="0"/>
              </a:rPr>
              <a:t>Balanço de Massa (Corte e Aterro)</a:t>
            </a:r>
          </a:p>
          <a:p>
            <a:pPr>
              <a:lnSpc>
                <a:spcPts val="3200"/>
              </a:lnSpc>
            </a:pPr>
            <a:endParaRPr lang="pt-BR" b="1" dirty="0" smtClean="0">
              <a:solidFill>
                <a:srgbClr val="003399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ts val="3200"/>
              </a:lnSpc>
            </a:pPr>
            <a:endParaRPr lang="pt-BR" dirty="0" smtClean="0">
              <a:solidFill>
                <a:srgbClr val="003399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00000"/>
              </a:lnSpc>
            </a:pPr>
            <a:endParaRPr lang="pt-BR" dirty="0" smtClean="0">
              <a:solidFill>
                <a:srgbClr val="003399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ts val="3200"/>
              </a:lnSpc>
            </a:pPr>
            <a:endParaRPr lang="pt-BR" dirty="0" smtClean="0">
              <a:solidFill>
                <a:srgbClr val="003399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ts val="3200"/>
              </a:lnSpc>
            </a:pPr>
            <a:endParaRPr lang="pt-BR" dirty="0" smtClean="0">
              <a:solidFill>
                <a:srgbClr val="003399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ts val="3200"/>
              </a:lnSpc>
            </a:pPr>
            <a:endParaRPr lang="pt-BR" dirty="0" smtClean="0">
              <a:solidFill>
                <a:srgbClr val="003399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ts val="3200"/>
              </a:lnSpc>
            </a:pPr>
            <a:endParaRPr lang="pt-BR" dirty="0" smtClean="0">
              <a:solidFill>
                <a:srgbClr val="003399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ts val="3200"/>
              </a:lnSpc>
            </a:pPr>
            <a:endParaRPr lang="pt-BR" dirty="0" smtClean="0">
              <a:solidFill>
                <a:srgbClr val="003399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ts val="3200"/>
              </a:lnSpc>
            </a:pPr>
            <a:endParaRPr lang="pt-BR" dirty="0" smtClean="0">
              <a:solidFill>
                <a:srgbClr val="003399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ts val="3200"/>
              </a:lnSpc>
            </a:pPr>
            <a:endParaRPr lang="pt-BR" dirty="0" smtClean="0">
              <a:solidFill>
                <a:srgbClr val="003399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ts val="3200"/>
              </a:lnSpc>
            </a:pPr>
            <a:r>
              <a:rPr lang="pt-BR" sz="1200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Verdana" pitchFamily="34" charset="0"/>
              </a:rPr>
              <a:t>	(1): Bota-fora de material de 2ª categoria;        		(2): Material a ser compensado nos trechos;</a:t>
            </a:r>
          </a:p>
          <a:p>
            <a:pPr>
              <a:lnSpc>
                <a:spcPts val="3200"/>
              </a:lnSpc>
            </a:pPr>
            <a:r>
              <a:rPr lang="pt-BR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Verdana" pitchFamily="34" charset="0"/>
              </a:rPr>
              <a:t>Período de Execução: ~2,5 anos</a:t>
            </a:r>
          </a:p>
          <a:p>
            <a:pPr>
              <a:lnSpc>
                <a:spcPts val="3200"/>
              </a:lnSpc>
            </a:pPr>
            <a:endParaRPr lang="pt-BR" dirty="0" smtClean="0">
              <a:solidFill>
                <a:srgbClr val="003399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ts val="3200"/>
              </a:lnSpc>
            </a:pPr>
            <a:r>
              <a:rPr lang="pt-BR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Verdana" pitchFamily="34" charset="0"/>
              </a:rPr>
              <a:t>- Empregos: ~6.000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118616" y="1196752"/>
          <a:ext cx="8892480" cy="3528391"/>
        </p:xfrm>
        <a:graphic>
          <a:graphicData uri="http://schemas.openxmlformats.org/drawingml/2006/table">
            <a:tbl>
              <a:tblPr/>
              <a:tblGrid>
                <a:gridCol w="2087009"/>
                <a:gridCol w="907396"/>
                <a:gridCol w="1361093"/>
                <a:gridCol w="1179615"/>
                <a:gridCol w="1123575"/>
                <a:gridCol w="1115117"/>
                <a:gridCol w="1118675"/>
              </a:tblGrid>
              <a:tr h="27272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LOCAL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LIMPEZA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ESCAVAÇÃO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ATERRO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BOTA-FORA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7272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1ª categoria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2ª Categoria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Empréstimo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4944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TRECHO I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367.442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1.177.780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130.864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86.311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1.011.273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130.864</a:t>
                      </a:r>
                      <a:r>
                        <a:rPr lang="pt-BR" sz="1200" baseline="30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(1)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727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TRECHO II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386.967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1.308.527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33.910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290.586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1.279.291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33.910</a:t>
                      </a:r>
                      <a:r>
                        <a:rPr lang="pt-BR" sz="1200" baseline="30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(1)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4944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Dispositivo SP-083 x SP-330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9.910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9.755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-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-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3.401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5.503</a:t>
                      </a:r>
                      <a:r>
                        <a:rPr lang="pt-BR" sz="1200" baseline="30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(2)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477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Dispositivo SP-083 x SP-348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119.386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165.783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-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-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71.262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76.705</a:t>
                      </a:r>
                      <a:r>
                        <a:rPr lang="pt-BR" sz="1200" baseline="30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(2)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4944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Dispositivo SP-083 x SP-324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156.000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191.397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-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-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152.434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854</a:t>
                      </a:r>
                      <a:r>
                        <a:rPr lang="pt-BR" sz="1200" baseline="30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(2)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477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Passagens Diversas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143.801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87.352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-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-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64.287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6.993</a:t>
                      </a:r>
                      <a:r>
                        <a:rPr lang="pt-BR" sz="1200" baseline="30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(2)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727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TOTAL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1.183.507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2.940.596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164.774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376.898</a:t>
                      </a:r>
                      <a:endParaRPr lang="pt-BR" sz="120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2.581.950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/>
                        </a:rPr>
                        <a:t>254.830</a:t>
                      </a:r>
                      <a:endParaRPr lang="pt-BR" sz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Times New Roman"/>
                      </a:endParaRPr>
                    </a:p>
                  </a:txBody>
                  <a:tcPr marL="42889" marR="4288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" name="Retângulo 9"/>
          <p:cNvSpPr/>
          <p:nvPr/>
        </p:nvSpPr>
        <p:spPr>
          <a:xfrm>
            <a:off x="99884" y="1196752"/>
            <a:ext cx="8928992" cy="35283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2" name="Conector reto 11"/>
          <p:cNvCxnSpPr/>
          <p:nvPr/>
        </p:nvCxnSpPr>
        <p:spPr>
          <a:xfrm>
            <a:off x="2195736" y="1196752"/>
            <a:ext cx="0" cy="352839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/>
          <p:cNvCxnSpPr/>
          <p:nvPr/>
        </p:nvCxnSpPr>
        <p:spPr>
          <a:xfrm>
            <a:off x="3116600" y="1196752"/>
            <a:ext cx="0" cy="352839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to 13"/>
          <p:cNvCxnSpPr/>
          <p:nvPr/>
        </p:nvCxnSpPr>
        <p:spPr>
          <a:xfrm>
            <a:off x="6777960" y="1196752"/>
            <a:ext cx="0" cy="352839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to 14"/>
          <p:cNvCxnSpPr/>
          <p:nvPr/>
        </p:nvCxnSpPr>
        <p:spPr>
          <a:xfrm>
            <a:off x="7895416" y="1196752"/>
            <a:ext cx="0" cy="352839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to 18"/>
          <p:cNvCxnSpPr/>
          <p:nvPr/>
        </p:nvCxnSpPr>
        <p:spPr>
          <a:xfrm>
            <a:off x="4477132" y="1484784"/>
            <a:ext cx="0" cy="32403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to 19"/>
          <p:cNvCxnSpPr/>
          <p:nvPr/>
        </p:nvCxnSpPr>
        <p:spPr>
          <a:xfrm>
            <a:off x="5644500" y="1484784"/>
            <a:ext cx="0" cy="32403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to 24"/>
          <p:cNvCxnSpPr/>
          <p:nvPr/>
        </p:nvCxnSpPr>
        <p:spPr>
          <a:xfrm>
            <a:off x="3116600" y="1484784"/>
            <a:ext cx="367240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21893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631" b="20386"/>
          <a:stretch/>
        </p:blipFill>
        <p:spPr>
          <a:xfrm>
            <a:off x="0" y="0"/>
            <a:ext cx="9144000" cy="685297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628800"/>
            <a:ext cx="3403058" cy="18008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2323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631" b="20386"/>
          <a:stretch/>
        </p:blipFill>
        <p:spPr>
          <a:xfrm>
            <a:off x="0" y="0"/>
            <a:ext cx="9144000" cy="685297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764" y="5877272"/>
            <a:ext cx="1496814" cy="792088"/>
          </a:xfrm>
          <a:prstGeom prst="rect">
            <a:avLst/>
          </a:prstGeom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67544" y="908720"/>
            <a:ext cx="8229600" cy="463056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ts val="4000"/>
              </a:lnSpc>
              <a:spcBef>
                <a:spcPct val="50000"/>
              </a:spcBef>
            </a:pPr>
            <a:r>
              <a:rPr lang="pt-BR" sz="32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PROLONGAMENTO DA RODOVIA</a:t>
            </a:r>
          </a:p>
          <a:p>
            <a:pPr algn="ctr">
              <a:lnSpc>
                <a:spcPts val="4000"/>
              </a:lnSpc>
              <a:spcBef>
                <a:spcPct val="50000"/>
              </a:spcBef>
            </a:pPr>
            <a:r>
              <a:rPr lang="pt-BR" sz="32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JOSÉ ROBERTO MAGALHÃES</a:t>
            </a:r>
          </a:p>
          <a:p>
            <a:pPr algn="ctr">
              <a:lnSpc>
                <a:spcPts val="4000"/>
              </a:lnSpc>
              <a:spcBef>
                <a:spcPct val="50000"/>
              </a:spcBef>
            </a:pPr>
            <a:r>
              <a:rPr lang="pt-BR" sz="32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TEIXEIRA (SP-083)</a:t>
            </a:r>
          </a:p>
          <a:p>
            <a:pPr algn="ctr">
              <a:lnSpc>
                <a:spcPts val="4000"/>
              </a:lnSpc>
              <a:spcBef>
                <a:spcPct val="50000"/>
              </a:spcBef>
            </a:pPr>
            <a:endParaRPr lang="pt-BR" sz="3200" b="1" dirty="0" smtClean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ts val="4000"/>
              </a:lnSpc>
              <a:spcBef>
                <a:spcPct val="50000"/>
              </a:spcBef>
            </a:pPr>
            <a:r>
              <a:rPr lang="pt-BR" sz="3200" dirty="0" smtClean="0">
                <a:solidFill>
                  <a:srgbClr val="003399"/>
                </a:solidFill>
                <a:effectLst/>
                <a:latin typeface="Arial" pitchFamily="34" charset="0"/>
                <a:cs typeface="Arial" pitchFamily="34" charset="0"/>
              </a:rPr>
              <a:t>ESTUDO DE IMPACTO AMBIENTAL </a:t>
            </a:r>
            <a:r>
              <a:rPr lang="pt-BR" sz="32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(EIA) </a:t>
            </a:r>
            <a:r>
              <a:rPr lang="pt-BR" sz="3200" dirty="0" smtClean="0">
                <a:solidFill>
                  <a:srgbClr val="003399"/>
                </a:solidFill>
                <a:effectLst/>
                <a:latin typeface="Arial" pitchFamily="34" charset="0"/>
                <a:cs typeface="Arial" pitchFamily="34" charset="0"/>
              </a:rPr>
              <a:t>E RELATÓRIO DE IMPACTO SOBRE O MEIO AMBIENTE </a:t>
            </a:r>
            <a:r>
              <a:rPr lang="pt-BR" sz="32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(RIMA)</a:t>
            </a:r>
          </a:p>
        </p:txBody>
      </p:sp>
    </p:spTree>
    <p:extLst>
      <p:ext uri="{BB962C8B-B14F-4D97-AF65-F5344CB8AC3E}">
        <p14:creationId xmlns="" xmlns:p14="http://schemas.microsoft.com/office/powerpoint/2010/main" val="24612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631" b="20386"/>
          <a:stretch/>
        </p:blipFill>
        <p:spPr>
          <a:xfrm>
            <a:off x="0" y="0"/>
            <a:ext cx="9144000" cy="685297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32406" t="12500" r="26619" b="2864"/>
          <a:stretch>
            <a:fillRect/>
          </a:stretch>
        </p:blipFill>
        <p:spPr bwMode="auto">
          <a:xfrm>
            <a:off x="32674" y="11289"/>
            <a:ext cx="5286412" cy="682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CaixaDeTexto 9"/>
          <p:cNvSpPr txBox="1"/>
          <p:nvPr/>
        </p:nvSpPr>
        <p:spPr>
          <a:xfrm>
            <a:off x="5357818" y="188640"/>
            <a:ext cx="378618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pt-BR" sz="2000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Compromisso Assumido no Contrato de Concessão</a:t>
            </a:r>
          </a:p>
          <a:p>
            <a:pPr algn="ctr">
              <a:lnSpc>
                <a:spcPts val="2800"/>
              </a:lnSpc>
            </a:pPr>
            <a:r>
              <a:rPr lang="pt-BR" sz="2000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nº 002/ARTESP/2009 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5643570" y="3429000"/>
            <a:ext cx="350043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Prolongamento da Rodovia SP-083 (Anel Sul de Campinas), promovendo a ligação entre as Rodovias:</a:t>
            </a:r>
          </a:p>
          <a:p>
            <a:pPr algn="ctr"/>
            <a:endParaRPr lang="pt-BR" sz="1000" dirty="0" smtClean="0">
              <a:solidFill>
                <a:srgbClr val="003399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pt-BR" sz="2000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Anhanguera</a:t>
            </a:r>
          </a:p>
          <a:p>
            <a:pPr>
              <a:buFontTx/>
              <a:buChar char="-"/>
            </a:pPr>
            <a:endParaRPr lang="pt-BR" sz="1000" dirty="0" smtClean="0">
              <a:solidFill>
                <a:srgbClr val="003399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pt-BR" sz="2000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Bandeirantes</a:t>
            </a:r>
          </a:p>
          <a:p>
            <a:pPr>
              <a:buFontTx/>
              <a:buChar char="-"/>
            </a:pPr>
            <a:endParaRPr lang="pt-BR" sz="1000" dirty="0" smtClean="0">
              <a:solidFill>
                <a:srgbClr val="003399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pt-BR" sz="2000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Miguel Melhado Campos</a:t>
            </a:r>
          </a:p>
        </p:txBody>
      </p:sp>
      <p:sp>
        <p:nvSpPr>
          <p:cNvPr id="11" name="Forma livre 10"/>
          <p:cNvSpPr/>
          <p:nvPr/>
        </p:nvSpPr>
        <p:spPr>
          <a:xfrm>
            <a:off x="1676710" y="4265930"/>
            <a:ext cx="1430020" cy="2172970"/>
          </a:xfrm>
          <a:custGeom>
            <a:avLst/>
            <a:gdLst>
              <a:gd name="connsiteX0" fmla="*/ 1386840 w 1430020"/>
              <a:gd name="connsiteY0" fmla="*/ 77470 h 2172970"/>
              <a:gd name="connsiteX1" fmla="*/ 1257300 w 1430020"/>
              <a:gd name="connsiteY1" fmla="*/ 199390 h 2172970"/>
              <a:gd name="connsiteX2" fmla="*/ 350520 w 1430020"/>
              <a:gd name="connsiteY2" fmla="*/ 1273810 h 2172970"/>
              <a:gd name="connsiteX3" fmla="*/ 0 w 1430020"/>
              <a:gd name="connsiteY3" fmla="*/ 2172970 h 2172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020" h="2172970">
                <a:moveTo>
                  <a:pt x="1386840" y="77470"/>
                </a:moveTo>
                <a:cubicBezTo>
                  <a:pt x="1408430" y="38735"/>
                  <a:pt x="1430020" y="0"/>
                  <a:pt x="1257300" y="199390"/>
                </a:cubicBezTo>
                <a:cubicBezTo>
                  <a:pt x="1084580" y="398780"/>
                  <a:pt x="560070" y="944880"/>
                  <a:pt x="350520" y="1273810"/>
                </a:cubicBezTo>
                <a:cubicBezTo>
                  <a:pt x="140970" y="1602740"/>
                  <a:pt x="70485" y="1887855"/>
                  <a:pt x="0" y="2172970"/>
                </a:cubicBezTo>
              </a:path>
            </a:pathLst>
          </a:cu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Forma livre 11"/>
          <p:cNvSpPr/>
          <p:nvPr/>
        </p:nvSpPr>
        <p:spPr>
          <a:xfrm>
            <a:off x="1713852" y="4295775"/>
            <a:ext cx="1430020" cy="2172970"/>
          </a:xfrm>
          <a:custGeom>
            <a:avLst/>
            <a:gdLst>
              <a:gd name="connsiteX0" fmla="*/ 1386840 w 1430020"/>
              <a:gd name="connsiteY0" fmla="*/ 77470 h 2172970"/>
              <a:gd name="connsiteX1" fmla="*/ 1257300 w 1430020"/>
              <a:gd name="connsiteY1" fmla="*/ 199390 h 2172970"/>
              <a:gd name="connsiteX2" fmla="*/ 350520 w 1430020"/>
              <a:gd name="connsiteY2" fmla="*/ 1273810 h 2172970"/>
              <a:gd name="connsiteX3" fmla="*/ 0 w 1430020"/>
              <a:gd name="connsiteY3" fmla="*/ 2172970 h 2172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020" h="2172970">
                <a:moveTo>
                  <a:pt x="1386840" y="77470"/>
                </a:moveTo>
                <a:cubicBezTo>
                  <a:pt x="1408430" y="38735"/>
                  <a:pt x="1430020" y="0"/>
                  <a:pt x="1257300" y="199390"/>
                </a:cubicBezTo>
                <a:cubicBezTo>
                  <a:pt x="1084580" y="398780"/>
                  <a:pt x="560070" y="944880"/>
                  <a:pt x="350520" y="1273810"/>
                </a:cubicBezTo>
                <a:cubicBezTo>
                  <a:pt x="140970" y="1602740"/>
                  <a:pt x="70485" y="1887855"/>
                  <a:pt x="0" y="2172970"/>
                </a:cubicBezTo>
              </a:path>
            </a:pathLst>
          </a:cu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18"/>
          <p:cNvSpPr/>
          <p:nvPr/>
        </p:nvSpPr>
        <p:spPr>
          <a:xfrm rot="3683686">
            <a:off x="3049618" y="4896476"/>
            <a:ext cx="1048076" cy="246221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pt-BR" sz="1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Anhanguera</a:t>
            </a:r>
          </a:p>
        </p:txBody>
      </p:sp>
      <p:sp>
        <p:nvSpPr>
          <p:cNvPr id="20" name="Retângulo 19"/>
          <p:cNvSpPr/>
          <p:nvPr/>
        </p:nvSpPr>
        <p:spPr>
          <a:xfrm rot="2488529">
            <a:off x="2334513" y="6353543"/>
            <a:ext cx="1139191" cy="246221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pt-BR" sz="1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Bandeirantes</a:t>
            </a:r>
          </a:p>
        </p:txBody>
      </p:sp>
      <p:sp>
        <p:nvSpPr>
          <p:cNvPr id="21" name="Retângulo 20"/>
          <p:cNvSpPr/>
          <p:nvPr/>
        </p:nvSpPr>
        <p:spPr>
          <a:xfrm rot="910997">
            <a:off x="865034" y="6454525"/>
            <a:ext cx="1933500" cy="246221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pt-BR" sz="1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Miguel Melhado Campos</a:t>
            </a:r>
          </a:p>
        </p:txBody>
      </p:sp>
      <p:sp>
        <p:nvSpPr>
          <p:cNvPr id="22" name="Retângulo 21"/>
          <p:cNvSpPr/>
          <p:nvPr/>
        </p:nvSpPr>
        <p:spPr>
          <a:xfrm rot="18836869">
            <a:off x="2857208" y="3768622"/>
            <a:ext cx="1048076" cy="246221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pt-BR" sz="1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Anel Viário</a:t>
            </a:r>
          </a:p>
        </p:txBody>
      </p:sp>
      <p:sp>
        <p:nvSpPr>
          <p:cNvPr id="23" name="Retângulo 22"/>
          <p:cNvSpPr/>
          <p:nvPr/>
        </p:nvSpPr>
        <p:spPr>
          <a:xfrm rot="18414235">
            <a:off x="1529318" y="5268769"/>
            <a:ext cx="1643278" cy="246221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pt-BR" sz="1000" b="1" spc="5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PROLONGAMENTO</a:t>
            </a:r>
          </a:p>
        </p:txBody>
      </p:sp>
    </p:spTree>
    <p:extLst>
      <p:ext uri="{BB962C8B-B14F-4D97-AF65-F5344CB8AC3E}">
        <p14:creationId xmlns="" xmlns:p14="http://schemas.microsoft.com/office/powerpoint/2010/main" val="37916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631" b="20386"/>
          <a:stretch/>
        </p:blipFill>
        <p:spPr>
          <a:xfrm>
            <a:off x="0" y="0"/>
            <a:ext cx="9144000" cy="6852978"/>
          </a:xfrm>
          <a:prstGeom prst="rect">
            <a:avLst/>
          </a:prstGeom>
        </p:spPr>
      </p:pic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3099237"/>
              </p:ext>
            </p:extLst>
          </p:nvPr>
        </p:nvGraphicFramePr>
        <p:xfrm>
          <a:off x="1" y="1916832"/>
          <a:ext cx="9144000" cy="48701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7703"/>
                <a:gridCol w="2761202"/>
                <a:gridCol w="4475095"/>
              </a:tblGrid>
              <a:tr h="5265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800" b="1" dirty="0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Data</a:t>
                      </a:r>
                      <a:endParaRPr lang="pt-BR" sz="1800" b="1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800" b="1" dirty="0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Responsável</a:t>
                      </a:r>
                      <a:endParaRPr lang="pt-BR" sz="1800" b="1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800" b="1" dirty="0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Descrição</a:t>
                      </a:r>
                      <a:endParaRPr lang="pt-BR" sz="1800" b="1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5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Agosto/2010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ROTA DAS BANDEIRAS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Protocolo da Consulta </a:t>
                      </a:r>
                      <a:r>
                        <a:rPr lang="pt-BR" sz="1800" dirty="0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Técnica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1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Janeiro/2011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CETESB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Emissão do Parecer Técnico </a:t>
                      </a:r>
                      <a:r>
                        <a:rPr lang="pt-BR" sz="1800" dirty="0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solicitando RAP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5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Maio/2012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ROTA DAS BANDEIRAS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Protocolo do </a:t>
                      </a:r>
                      <a:r>
                        <a:rPr lang="pt-BR" sz="1800" dirty="0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RAP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7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 smtClean="0">
                          <a:solidFill>
                            <a:srgbClr val="003399"/>
                          </a:solidFill>
                          <a:latin typeface="Arial" pitchFamily="34" charset="0"/>
                          <a:ea typeface="Verdana" pitchFamily="34" charset="0"/>
                          <a:cs typeface="Arial" pitchFamily="34" charset="0"/>
                        </a:rPr>
                        <a:t>Junho/2012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 smtClean="0">
                          <a:solidFill>
                            <a:srgbClr val="003399"/>
                          </a:solidFill>
                          <a:latin typeface="Arial" pitchFamily="34" charset="0"/>
                          <a:ea typeface="Verdana" pitchFamily="34" charset="0"/>
                          <a:cs typeface="Arial" pitchFamily="34" charset="0"/>
                        </a:rPr>
                        <a:t>MP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 smtClean="0">
                          <a:solidFill>
                            <a:srgbClr val="003399"/>
                          </a:solidFill>
                          <a:latin typeface="Arial" pitchFamily="34" charset="0"/>
                          <a:ea typeface="Verdana" pitchFamily="34" charset="0"/>
                          <a:cs typeface="Arial" pitchFamily="34" charset="0"/>
                        </a:rPr>
                        <a:t>Solicita EIA/RIMA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7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Julho/2012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CETESB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Emissão </a:t>
                      </a:r>
                      <a:r>
                        <a:rPr lang="pt-BR" sz="1800" dirty="0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TERMO DE REFERÊNCIA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 smtClean="0">
                          <a:solidFill>
                            <a:srgbClr val="003399"/>
                          </a:solidFill>
                          <a:latin typeface="Arial" pitchFamily="34" charset="0"/>
                          <a:ea typeface="Verdana" pitchFamily="34" charset="0"/>
                          <a:cs typeface="Arial" pitchFamily="34" charset="0"/>
                        </a:rPr>
                        <a:t>para o EIA/RIMA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1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Novembro/2012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ROTA DAS BANDEIRAS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Protocolo do </a:t>
                      </a:r>
                      <a:r>
                        <a:rPr lang="pt-BR" sz="1800" dirty="0" err="1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EIA-RIMA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8" name="Retângulo 7"/>
          <p:cNvSpPr/>
          <p:nvPr/>
        </p:nvSpPr>
        <p:spPr>
          <a:xfrm>
            <a:off x="0" y="1916832"/>
            <a:ext cx="9144000" cy="49361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/>
          <p:cNvSpPr/>
          <p:nvPr/>
        </p:nvSpPr>
        <p:spPr>
          <a:xfrm>
            <a:off x="179512" y="692696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2400" b="1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Histórico do Processo de Licenciamento</a:t>
            </a:r>
          </a:p>
        </p:txBody>
      </p:sp>
    </p:spTree>
    <p:extLst>
      <p:ext uri="{BB962C8B-B14F-4D97-AF65-F5344CB8AC3E}">
        <p14:creationId xmlns="" xmlns:p14="http://schemas.microsoft.com/office/powerpoint/2010/main" val="188974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631" b="20386"/>
          <a:stretch/>
        </p:blipFill>
        <p:spPr>
          <a:xfrm>
            <a:off x="0" y="0"/>
            <a:ext cx="9144000" cy="6852978"/>
          </a:xfrm>
          <a:prstGeom prst="rect">
            <a:avLst/>
          </a:prstGeom>
        </p:spPr>
      </p:pic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19151449"/>
              </p:ext>
            </p:extLst>
          </p:nvPr>
        </p:nvGraphicFramePr>
        <p:xfrm>
          <a:off x="1" y="1916832"/>
          <a:ext cx="9144000" cy="4981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7703"/>
                <a:gridCol w="2761202"/>
                <a:gridCol w="4475095"/>
              </a:tblGrid>
              <a:tr h="5265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800" b="1" dirty="0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Data</a:t>
                      </a:r>
                      <a:endParaRPr lang="pt-BR" sz="1800" b="1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800" b="1" dirty="0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Responsável</a:t>
                      </a:r>
                      <a:endParaRPr lang="pt-BR" sz="1800" b="1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800" b="1" dirty="0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Descrição</a:t>
                      </a:r>
                      <a:endParaRPr lang="pt-BR" sz="1800" b="1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5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Fevereiro/2013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ROTA DAS BANDEIRAS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Audiência Pública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1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CETESB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Emissão do Parecer </a:t>
                      </a:r>
                      <a:r>
                        <a:rPr lang="pt-BR" sz="1800" dirty="0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Técnico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5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CONSEMA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 smtClean="0">
                          <a:solidFill>
                            <a:srgbClr val="003399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Emissão</a:t>
                      </a:r>
                      <a:r>
                        <a:rPr lang="pt-BR" sz="1800" baseline="0" dirty="0" smtClean="0">
                          <a:solidFill>
                            <a:srgbClr val="003399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da LP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66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800" dirty="0" smtClean="0">
                        <a:solidFill>
                          <a:srgbClr val="0033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dirty="0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ROTA DAS BANDEIRAS</a:t>
                      </a:r>
                      <a:endParaRPr lang="pt-BR" sz="1800" dirty="0" smtClean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 smtClean="0">
                          <a:solidFill>
                            <a:srgbClr val="003399"/>
                          </a:solidFill>
                          <a:latin typeface="Arial" pitchFamily="34" charset="0"/>
                          <a:ea typeface="Verdana" pitchFamily="34" charset="0"/>
                          <a:cs typeface="Arial" pitchFamily="34" charset="0"/>
                        </a:rPr>
                        <a:t>Projeto Executivo e Programas</a:t>
                      </a:r>
                      <a:r>
                        <a:rPr lang="pt-BR" sz="1800" baseline="0" dirty="0" smtClean="0">
                          <a:solidFill>
                            <a:srgbClr val="003399"/>
                          </a:solidFill>
                          <a:latin typeface="Arial" pitchFamily="34" charset="0"/>
                          <a:ea typeface="Verdana" pitchFamily="34" charset="0"/>
                          <a:cs typeface="Arial" pitchFamily="34" charset="0"/>
                        </a:rPr>
                        <a:t> Ambientais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7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CETESB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Emissão </a:t>
                      </a:r>
                      <a:r>
                        <a:rPr lang="pt-BR" sz="1800" dirty="0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LI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1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ROTA DAS BANDEIRAS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800" dirty="0" smtClean="0">
                          <a:solidFill>
                            <a:srgbClr val="003399"/>
                          </a:solidFill>
                          <a:latin typeface="Arial" pitchFamily="34" charset="0"/>
                          <a:cs typeface="Arial" pitchFamily="34" charset="0"/>
                        </a:rPr>
                        <a:t>Início das Obras</a:t>
                      </a:r>
                      <a:endParaRPr lang="pt-BR" sz="1800" dirty="0">
                        <a:solidFill>
                          <a:srgbClr val="003399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8" name="Retângulo 7"/>
          <p:cNvSpPr/>
          <p:nvPr/>
        </p:nvSpPr>
        <p:spPr>
          <a:xfrm>
            <a:off x="0" y="1916832"/>
            <a:ext cx="9144000" cy="49361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/>
          <p:cNvSpPr/>
          <p:nvPr/>
        </p:nvSpPr>
        <p:spPr>
          <a:xfrm>
            <a:off x="179512" y="692696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2400" b="1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Futuro do Processo de Licenciamento</a:t>
            </a:r>
          </a:p>
        </p:txBody>
      </p:sp>
    </p:spTree>
    <p:extLst>
      <p:ext uri="{BB962C8B-B14F-4D97-AF65-F5344CB8AC3E}">
        <p14:creationId xmlns="" xmlns:p14="http://schemas.microsoft.com/office/powerpoint/2010/main" val="13454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631" b="20386"/>
          <a:stretch/>
        </p:blipFill>
        <p:spPr>
          <a:xfrm>
            <a:off x="0" y="0"/>
            <a:ext cx="9144000" cy="685297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764" y="5877272"/>
            <a:ext cx="1496814" cy="792088"/>
          </a:xfrm>
          <a:prstGeom prst="rect">
            <a:avLst/>
          </a:prstGeom>
        </p:spPr>
      </p:pic>
      <p:pic>
        <p:nvPicPr>
          <p:cNvPr id="8" name="Imagem 7" descr="Mapa geral Campinas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628800"/>
            <a:ext cx="6860854" cy="5184576"/>
          </a:xfrm>
          <a:prstGeom prst="rect">
            <a:avLst/>
          </a:prstGeom>
          <a:noFill/>
          <a:ln w="6350" cmpd="sng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45506" y="116632"/>
            <a:ext cx="9323038" cy="110543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marL="457200" indent="-457200" algn="ctr">
              <a:lnSpc>
                <a:spcPct val="100000"/>
              </a:lnSpc>
              <a:buAutoNum type="arabicPeriod"/>
            </a:pPr>
            <a:r>
              <a:rPr lang="pt-BR" sz="2200" b="1" dirty="0" smtClean="0">
                <a:solidFill>
                  <a:srgbClr val="003399"/>
                </a:solidFill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Informações Gerais</a:t>
            </a:r>
          </a:p>
          <a:p>
            <a:pPr marL="457200" indent="-457200">
              <a:lnSpc>
                <a:spcPct val="100000"/>
              </a:lnSpc>
            </a:pPr>
            <a:r>
              <a:rPr lang="pt-BR" sz="2200" b="1" dirty="0" smtClean="0">
                <a:solidFill>
                  <a:srgbClr val="003399"/>
                </a:solidFill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Objetivos: </a:t>
            </a:r>
          </a:p>
          <a:p>
            <a:pPr marL="457200" indent="-457200">
              <a:lnSpc>
                <a:spcPct val="100000"/>
              </a:lnSpc>
            </a:pPr>
            <a:r>
              <a:rPr lang="pt-BR" sz="2200" b="1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A) </a:t>
            </a:r>
            <a:r>
              <a:rPr lang="pt-BR" sz="2200" b="1" dirty="0" smtClean="0">
                <a:solidFill>
                  <a:srgbClr val="003399"/>
                </a:solidFill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Concluir o Contorno Externo de Campinas (Plano Diretor, 2006)</a:t>
            </a:r>
          </a:p>
        </p:txBody>
      </p:sp>
      <p:sp>
        <p:nvSpPr>
          <p:cNvPr id="11" name="Forma livre 10"/>
          <p:cNvSpPr/>
          <p:nvPr/>
        </p:nvSpPr>
        <p:spPr>
          <a:xfrm>
            <a:off x="2800350" y="4876800"/>
            <a:ext cx="1666875" cy="1092200"/>
          </a:xfrm>
          <a:custGeom>
            <a:avLst/>
            <a:gdLst>
              <a:gd name="connsiteX0" fmla="*/ 1666875 w 1666875"/>
              <a:gd name="connsiteY0" fmla="*/ 0 h 1092200"/>
              <a:gd name="connsiteX1" fmla="*/ 1577975 w 1666875"/>
              <a:gd name="connsiteY1" fmla="*/ 28575 h 1092200"/>
              <a:gd name="connsiteX2" fmla="*/ 1419225 w 1666875"/>
              <a:gd name="connsiteY2" fmla="*/ 53975 h 1092200"/>
              <a:gd name="connsiteX3" fmla="*/ 1108075 w 1666875"/>
              <a:gd name="connsiteY3" fmla="*/ 104775 h 1092200"/>
              <a:gd name="connsiteX4" fmla="*/ 720725 w 1666875"/>
              <a:gd name="connsiteY4" fmla="*/ 212725 h 1092200"/>
              <a:gd name="connsiteX5" fmla="*/ 590550 w 1666875"/>
              <a:gd name="connsiteY5" fmla="*/ 368300 h 1092200"/>
              <a:gd name="connsiteX6" fmla="*/ 368300 w 1666875"/>
              <a:gd name="connsiteY6" fmla="*/ 739775 h 1092200"/>
              <a:gd name="connsiteX7" fmla="*/ 333375 w 1666875"/>
              <a:gd name="connsiteY7" fmla="*/ 850900 h 1092200"/>
              <a:gd name="connsiteX8" fmla="*/ 200025 w 1666875"/>
              <a:gd name="connsiteY8" fmla="*/ 952500 h 1092200"/>
              <a:gd name="connsiteX9" fmla="*/ 69850 w 1666875"/>
              <a:gd name="connsiteY9" fmla="*/ 1041400 h 1092200"/>
              <a:gd name="connsiteX10" fmla="*/ 0 w 1666875"/>
              <a:gd name="connsiteY10" fmla="*/ 1092200 h 109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66875" h="1092200">
                <a:moveTo>
                  <a:pt x="1666875" y="0"/>
                </a:moveTo>
                <a:cubicBezTo>
                  <a:pt x="1643062" y="9789"/>
                  <a:pt x="1619250" y="19579"/>
                  <a:pt x="1577975" y="28575"/>
                </a:cubicBezTo>
                <a:cubicBezTo>
                  <a:pt x="1536700" y="37571"/>
                  <a:pt x="1419225" y="53975"/>
                  <a:pt x="1419225" y="53975"/>
                </a:cubicBezTo>
                <a:cubicBezTo>
                  <a:pt x="1340908" y="66675"/>
                  <a:pt x="1224492" y="78317"/>
                  <a:pt x="1108075" y="104775"/>
                </a:cubicBezTo>
                <a:cubicBezTo>
                  <a:pt x="991658" y="131233"/>
                  <a:pt x="806979" y="168804"/>
                  <a:pt x="720725" y="212725"/>
                </a:cubicBezTo>
                <a:cubicBezTo>
                  <a:pt x="634471" y="256646"/>
                  <a:pt x="649288" y="280458"/>
                  <a:pt x="590550" y="368300"/>
                </a:cubicBezTo>
                <a:cubicBezTo>
                  <a:pt x="531812" y="456142"/>
                  <a:pt x="411163" y="659342"/>
                  <a:pt x="368300" y="739775"/>
                </a:cubicBezTo>
                <a:cubicBezTo>
                  <a:pt x="325438" y="820208"/>
                  <a:pt x="361421" y="815446"/>
                  <a:pt x="333375" y="850900"/>
                </a:cubicBezTo>
                <a:cubicBezTo>
                  <a:pt x="305329" y="886354"/>
                  <a:pt x="243946" y="920750"/>
                  <a:pt x="200025" y="952500"/>
                </a:cubicBezTo>
                <a:cubicBezTo>
                  <a:pt x="156104" y="984250"/>
                  <a:pt x="103187" y="1018117"/>
                  <a:pt x="69850" y="1041400"/>
                </a:cubicBezTo>
                <a:cubicBezTo>
                  <a:pt x="36513" y="1064683"/>
                  <a:pt x="18256" y="1078441"/>
                  <a:pt x="0" y="1092200"/>
                </a:cubicBezTo>
              </a:path>
            </a:pathLst>
          </a:cu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2" name="Conector reto 11"/>
          <p:cNvCxnSpPr/>
          <p:nvPr/>
        </p:nvCxnSpPr>
        <p:spPr>
          <a:xfrm>
            <a:off x="5357818" y="6149994"/>
            <a:ext cx="357190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/>
          <p:cNvCxnSpPr/>
          <p:nvPr/>
        </p:nvCxnSpPr>
        <p:spPr>
          <a:xfrm>
            <a:off x="5357818" y="6611960"/>
            <a:ext cx="357190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21893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631" b="20386"/>
          <a:stretch/>
        </p:blipFill>
        <p:spPr>
          <a:xfrm>
            <a:off x="0" y="0"/>
            <a:ext cx="9144000" cy="685297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764" y="5877272"/>
            <a:ext cx="1496814" cy="792088"/>
          </a:xfrm>
          <a:prstGeom prst="rect">
            <a:avLst/>
          </a:prstGeom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-78056" y="0"/>
            <a:ext cx="9402584" cy="169020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marL="457200" indent="-457200">
              <a:lnSpc>
                <a:spcPct val="100000"/>
              </a:lnSpc>
            </a:pPr>
            <a:endParaRPr lang="pt-BR" sz="2200" dirty="0" smtClean="0">
              <a:solidFill>
                <a:srgbClr val="003399"/>
              </a:solidFill>
              <a:effectLst/>
              <a:latin typeface="Arial" pitchFamily="34" charset="0"/>
              <a:ea typeface="Verdana" pitchFamily="34" charset="0"/>
              <a:cs typeface="Verdana" pitchFamily="34" charset="0"/>
            </a:endParaRPr>
          </a:p>
          <a:p>
            <a:pPr marL="457200" indent="-457200">
              <a:lnSpc>
                <a:spcPct val="100000"/>
              </a:lnSpc>
            </a:pPr>
            <a:r>
              <a:rPr lang="pt-BR" sz="2200" dirty="0" smtClean="0">
                <a:solidFill>
                  <a:srgbClr val="003399"/>
                </a:solidFill>
                <a:effectLst/>
                <a:latin typeface="Arial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pt-BR" sz="2000" b="1" dirty="0" smtClean="0">
                <a:solidFill>
                  <a:srgbClr val="003399"/>
                </a:solidFill>
                <a:effectLst/>
                <a:latin typeface="Arial" pitchFamily="34" charset="0"/>
                <a:ea typeface="Verdana" pitchFamily="34" charset="0"/>
                <a:cs typeface="Verdana" pitchFamily="34" charset="0"/>
              </a:rPr>
              <a:t>B)  Desafogar o fluxo de veículos das Rodovias Dom Pedro I (SP-065), Anhanguera (SP-330) e Bandeirantes (SP-348), principalmente no Trecho Urbano de Campinas, surgindo também como alternativa de acesso ao Aeroporto de Viracopos</a:t>
            </a:r>
          </a:p>
        </p:txBody>
      </p:sp>
      <p:pic>
        <p:nvPicPr>
          <p:cNvPr id="10" name="Imagem 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132856"/>
            <a:ext cx="6696744" cy="3816424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</p:pic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755576" y="5949280"/>
            <a:ext cx="3528392" cy="346249"/>
          </a:xfrm>
          <a:prstGeom prst="rect">
            <a:avLst/>
          </a:prstGeom>
          <a:solidFill>
            <a:schemeClr val="bg1">
              <a:alpha val="0"/>
            </a:schemeClr>
          </a:solidFill>
          <a:ln w="12700" cap="rnd" algn="ctr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90488" tIns="44450" rIns="90488" bIns="44450">
            <a:spAutoFit/>
          </a:bodyPr>
          <a:lstStyle/>
          <a:p>
            <a:pPr>
              <a:lnSpc>
                <a:spcPts val="2000"/>
              </a:lnSpc>
            </a:pPr>
            <a:r>
              <a:rPr lang="pt-BR" sz="1200" dirty="0" smtClean="0">
                <a:solidFill>
                  <a:srgbClr val="000066"/>
                </a:solidFill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Volumes totais de viagens produzidas e atraídas</a:t>
            </a:r>
            <a:endParaRPr lang="pt-BR" sz="1200" cap="small" dirty="0" smtClean="0">
              <a:solidFill>
                <a:srgbClr val="000066"/>
              </a:solidFill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683568" y="1837903"/>
            <a:ext cx="6768752" cy="278731"/>
          </a:xfrm>
          <a:prstGeom prst="rect">
            <a:avLst/>
          </a:prstGeom>
          <a:solidFill>
            <a:schemeClr val="bg1">
              <a:alpha val="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lnSpc>
                <a:spcPts val="1600"/>
              </a:lnSpc>
            </a:pPr>
            <a:r>
              <a:rPr lang="pt-BR" sz="1200" dirty="0" smtClean="0">
                <a:solidFill>
                  <a:srgbClr val="000066"/>
                </a:solidFill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Pesquisa de Origem e Destino do Transporte Rodoviário e Aéreo do Estado de SP (2006)</a:t>
            </a:r>
          </a:p>
        </p:txBody>
      </p:sp>
    </p:spTree>
    <p:extLst>
      <p:ext uri="{BB962C8B-B14F-4D97-AF65-F5344CB8AC3E}">
        <p14:creationId xmlns="" xmlns:p14="http://schemas.microsoft.com/office/powerpoint/2010/main" val="421893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631" b="20386"/>
          <a:stretch/>
        </p:blipFill>
        <p:spPr>
          <a:xfrm>
            <a:off x="0" y="0"/>
            <a:ext cx="9144000" cy="685297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764" y="5877272"/>
            <a:ext cx="1496814" cy="792088"/>
          </a:xfrm>
          <a:prstGeom prst="rect">
            <a:avLst/>
          </a:prstGeom>
        </p:spPr>
      </p:pic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0" y="764704"/>
            <a:ext cx="9144000" cy="383438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2000" b="1" cap="small" dirty="0" smtClean="0">
                <a:solidFill>
                  <a:srgbClr val="003399"/>
                </a:solidFill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2</a:t>
            </a:r>
            <a:r>
              <a:rPr lang="pt-BR" sz="2000" b="1" cap="small" dirty="0" smtClean="0">
                <a:solidFill>
                  <a:srgbClr val="0000FF"/>
                </a:solidFill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. </a:t>
            </a:r>
            <a:r>
              <a:rPr lang="pt-BR" sz="2000" b="1" dirty="0" smtClean="0">
                <a:solidFill>
                  <a:srgbClr val="003399"/>
                </a:solidFill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Caracterização do Empreendimento</a:t>
            </a:r>
          </a:p>
          <a:p>
            <a:pPr algn="ctr">
              <a:lnSpc>
                <a:spcPct val="100000"/>
              </a:lnSpc>
            </a:pPr>
            <a:endParaRPr lang="pt-BR" sz="2000" b="1" dirty="0" smtClean="0">
              <a:solidFill>
                <a:srgbClr val="003399"/>
              </a:solidFill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algn="ctr">
              <a:lnSpc>
                <a:spcPct val="100000"/>
              </a:lnSpc>
            </a:pPr>
            <a:endParaRPr lang="pt-BR" sz="2000" dirty="0" smtClean="0">
              <a:solidFill>
                <a:srgbClr val="003399"/>
              </a:solidFill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pt-BR" sz="2000" dirty="0" smtClean="0">
                <a:solidFill>
                  <a:srgbClr val="003399"/>
                </a:solidFill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Trecho de ~9,6 quilômetros, entre o km </a:t>
            </a:r>
            <a:r>
              <a:rPr lang="pt-BR" sz="2000" u="sng" dirty="0" smtClean="0">
                <a:solidFill>
                  <a:srgbClr val="003399"/>
                </a:solidFill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12+200</a:t>
            </a:r>
            <a:r>
              <a:rPr lang="pt-BR" sz="2000" dirty="0" smtClean="0">
                <a:solidFill>
                  <a:srgbClr val="003399"/>
                </a:solidFill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 ao km </a:t>
            </a:r>
            <a:r>
              <a:rPr lang="pt-BR" sz="2000" u="sng" dirty="0" smtClean="0">
                <a:solidFill>
                  <a:srgbClr val="003399"/>
                </a:solidFill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21+800</a:t>
            </a:r>
          </a:p>
          <a:p>
            <a:pPr algn="ctr">
              <a:lnSpc>
                <a:spcPct val="100000"/>
              </a:lnSpc>
            </a:pPr>
            <a:endParaRPr lang="pt-BR" sz="2000" i="1" dirty="0" smtClean="0">
              <a:solidFill>
                <a:srgbClr val="003399"/>
              </a:solidFill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lvl="0" algn="ctr">
              <a:lnSpc>
                <a:spcPts val="3800"/>
              </a:lnSpc>
            </a:pPr>
            <a:r>
              <a:rPr lang="pt-BR" sz="2000" b="1" dirty="0" smtClean="0">
                <a:solidFill>
                  <a:srgbClr val="003399"/>
                </a:solidFill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Rodovia Classe 0</a:t>
            </a:r>
            <a:r>
              <a:rPr lang="pt-BR" sz="2000" dirty="0" smtClean="0">
                <a:solidFill>
                  <a:srgbClr val="003399"/>
                </a:solidFill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/Especial; Pista Dupla; Número de Faixas = 2 x 2; Canteiro Central (gramado); </a:t>
            </a:r>
            <a:r>
              <a:rPr lang="pt-BR" sz="2000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Acessos Restritos; </a:t>
            </a:r>
            <a:r>
              <a:rPr lang="pt-BR" sz="2000" dirty="0" smtClean="0">
                <a:solidFill>
                  <a:srgbClr val="003399"/>
                </a:solidFill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Velocidade de Projeto = 100 km/h; </a:t>
            </a:r>
          </a:p>
          <a:p>
            <a:pPr algn="ctr">
              <a:lnSpc>
                <a:spcPct val="100000"/>
              </a:lnSpc>
            </a:pPr>
            <a:endParaRPr lang="pt-BR" sz="2000" i="1" dirty="0" smtClean="0">
              <a:solidFill>
                <a:srgbClr val="003399"/>
              </a:solidFill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pt-BR" sz="2000" b="1" dirty="0" smtClean="0">
                <a:solidFill>
                  <a:srgbClr val="003399"/>
                </a:solidFill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 Duas etapas distintas</a:t>
            </a:r>
          </a:p>
          <a:p>
            <a:pPr algn="ctr">
              <a:lnSpc>
                <a:spcPct val="100000"/>
              </a:lnSpc>
            </a:pPr>
            <a:r>
              <a:rPr lang="pt-BR" sz="2000" dirty="0" smtClean="0">
                <a:solidFill>
                  <a:srgbClr val="003399"/>
                </a:solidFill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      </a:t>
            </a:r>
            <a:r>
              <a:rPr lang="pt-BR" sz="2000" i="1" dirty="0" smtClean="0">
                <a:solidFill>
                  <a:srgbClr val="003399"/>
                </a:solidFill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Trecho I: Anhanguera x Bandeirantes</a:t>
            </a:r>
          </a:p>
          <a:p>
            <a:pPr algn="ctr">
              <a:lnSpc>
                <a:spcPct val="100000"/>
              </a:lnSpc>
            </a:pPr>
            <a:r>
              <a:rPr lang="pt-BR" sz="2000" i="1" dirty="0" smtClean="0">
                <a:solidFill>
                  <a:srgbClr val="003399"/>
                </a:solidFill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      Trecho II: Bandeirantes x Miguel Melhado Campos</a:t>
            </a:r>
          </a:p>
        </p:txBody>
      </p:sp>
    </p:spTree>
    <p:extLst>
      <p:ext uri="{BB962C8B-B14F-4D97-AF65-F5344CB8AC3E}">
        <p14:creationId xmlns="" xmlns:p14="http://schemas.microsoft.com/office/powerpoint/2010/main" val="421893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631" b="20386"/>
          <a:stretch/>
        </p:blipFill>
        <p:spPr>
          <a:xfrm>
            <a:off x="0" y="0"/>
            <a:ext cx="9144000" cy="6852978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3321257" y="188640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lnSpc>
                <a:spcPct val="100000"/>
              </a:lnSpc>
            </a:pPr>
            <a:r>
              <a:rPr lang="pt-BR" b="1" dirty="0" smtClean="0">
                <a:solidFill>
                  <a:srgbClr val="003399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Projeto Funcional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027" y="642918"/>
            <a:ext cx="900000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 Box 2"/>
          <p:cNvSpPr txBox="1">
            <a:spLocks noChangeArrowheads="1"/>
          </p:cNvSpPr>
          <p:nvPr/>
        </p:nvSpPr>
        <p:spPr bwMode="auto">
          <a:xfrm rot="16200000">
            <a:off x="-412237" y="1648693"/>
            <a:ext cx="1142976" cy="274434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200" b="1" cap="small" dirty="0" smtClean="0"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Anhanguera</a:t>
            </a:r>
            <a:endParaRPr lang="pt-BR" sz="12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3214678" y="642918"/>
            <a:ext cx="1473171" cy="428322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cap="small" dirty="0" smtClean="0"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Distrito Industrial de Valinhos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2428860" y="2428868"/>
            <a:ext cx="857255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cap="small" dirty="0" smtClean="0"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Campinas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7500958" y="2857496"/>
            <a:ext cx="1476261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Rod. Bandeirantes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cxnSp>
        <p:nvCxnSpPr>
          <p:cNvPr id="16" name="Conector de seta reta 15"/>
          <p:cNvCxnSpPr/>
          <p:nvPr/>
        </p:nvCxnSpPr>
        <p:spPr>
          <a:xfrm>
            <a:off x="8262870" y="2764368"/>
            <a:ext cx="71434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113" y="3462051"/>
            <a:ext cx="9000000" cy="2393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60764" y="5877272"/>
            <a:ext cx="1496814" cy="792088"/>
          </a:xfrm>
          <a:prstGeom prst="rect">
            <a:avLst/>
          </a:prstGeom>
        </p:spPr>
      </p:pic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7667739" y="5143512"/>
            <a:ext cx="1476261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Rod. Bandeirantes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cxnSp>
        <p:nvCxnSpPr>
          <p:cNvPr id="18" name="Conector de seta reta 17"/>
          <p:cNvCxnSpPr/>
          <p:nvPr/>
        </p:nvCxnSpPr>
        <p:spPr>
          <a:xfrm>
            <a:off x="8429651" y="5050384"/>
            <a:ext cx="71434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0" y="5143512"/>
            <a:ext cx="1476261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i="1" cap="small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Rod. Anhanguera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cxnSp>
        <p:nvCxnSpPr>
          <p:cNvPr id="20" name="Conector de seta reta 19"/>
          <p:cNvCxnSpPr/>
          <p:nvPr/>
        </p:nvCxnSpPr>
        <p:spPr>
          <a:xfrm>
            <a:off x="33051" y="5000636"/>
            <a:ext cx="714348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5429256" y="4929198"/>
            <a:ext cx="695778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050" b="1" cap="small" dirty="0" smtClean="0"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granja</a:t>
            </a:r>
            <a:endParaRPr lang="pt-BR" sz="105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3214678" y="5259018"/>
            <a:ext cx="857255" cy="25904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1100" b="1" cap="small" dirty="0" smtClean="0"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Campinas</a:t>
            </a:r>
            <a:endParaRPr lang="pt-BR" sz="1100" i="1" dirty="0" smtClean="0">
              <a:effectLst/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893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254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540</Words>
  <Application>Microsoft Office PowerPoint</Application>
  <PresentationFormat>Apresentação na tela (4:3)</PresentationFormat>
  <Paragraphs>246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19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Sandrine Santana</dc:creator>
  <cp:lastModifiedBy>LETICIA</cp:lastModifiedBy>
  <cp:revision>49</cp:revision>
  <dcterms:created xsi:type="dcterms:W3CDTF">2012-06-05T21:08:50Z</dcterms:created>
  <dcterms:modified xsi:type="dcterms:W3CDTF">2013-02-04T15:48:47Z</dcterms:modified>
</cp:coreProperties>
</file>