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67.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Override PartName="/ppt/notesSlides/notesSlide56.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notesSlides/notesSlide63.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70.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Default Extension="png" ContentType="image/png"/>
  <Override PartName="/ppt/notesSlides/notesSlide3.xml" ContentType="application/vnd.openxmlformats-officedocument.presentationml.notesSlide+xml"/>
  <Override PartName="/ppt/notesSlides/notesSlide68.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ppt/notesSlides/notesSlide71.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notesSlides/notesSlide69.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72.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Default Extension="jpeg" ContentType="image/jpeg"/>
  <Override PartName="/ppt/notesSlides/notesSlide37.xml" ContentType="application/vnd.openxmlformats-officedocument.presentationml.notesSlide+xml"/>
  <Override PartName="/ppt/notesSlides/notesSlide55.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slides/slide20.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74" r:id="rId1"/>
  </p:sldMasterIdLst>
  <p:notesMasterIdLst>
    <p:notesMasterId r:id="rId79"/>
  </p:notesMasterIdLst>
  <p:handoutMasterIdLst>
    <p:handoutMasterId r:id="rId80"/>
  </p:handoutMasterIdLst>
  <p:sldIdLst>
    <p:sldId id="931" r:id="rId2"/>
    <p:sldId id="929" r:id="rId3"/>
    <p:sldId id="884" r:id="rId4"/>
    <p:sldId id="885" r:id="rId5"/>
    <p:sldId id="886" r:id="rId6"/>
    <p:sldId id="889" r:id="rId7"/>
    <p:sldId id="887" r:id="rId8"/>
    <p:sldId id="890" r:id="rId9"/>
    <p:sldId id="918" r:id="rId10"/>
    <p:sldId id="943" r:id="rId11"/>
    <p:sldId id="892" r:id="rId12"/>
    <p:sldId id="895" r:id="rId13"/>
    <p:sldId id="945" r:id="rId14"/>
    <p:sldId id="946" r:id="rId15"/>
    <p:sldId id="893" r:id="rId16"/>
    <p:sldId id="894" r:id="rId17"/>
    <p:sldId id="953" r:id="rId18"/>
    <p:sldId id="954" r:id="rId19"/>
    <p:sldId id="932" r:id="rId20"/>
    <p:sldId id="919" r:id="rId21"/>
    <p:sldId id="956" r:id="rId22"/>
    <p:sldId id="955" r:id="rId23"/>
    <p:sldId id="866" r:id="rId24"/>
    <p:sldId id="920" r:id="rId25"/>
    <p:sldId id="922" r:id="rId26"/>
    <p:sldId id="896" r:id="rId27"/>
    <p:sldId id="921" r:id="rId28"/>
    <p:sldId id="958" r:id="rId29"/>
    <p:sldId id="959" r:id="rId30"/>
    <p:sldId id="960" r:id="rId31"/>
    <p:sldId id="961" r:id="rId32"/>
    <p:sldId id="962" r:id="rId33"/>
    <p:sldId id="963" r:id="rId34"/>
    <p:sldId id="979" r:id="rId35"/>
    <p:sldId id="964" r:id="rId36"/>
    <p:sldId id="965" r:id="rId37"/>
    <p:sldId id="966" r:id="rId38"/>
    <p:sldId id="967" r:id="rId39"/>
    <p:sldId id="968" r:id="rId40"/>
    <p:sldId id="978" r:id="rId41"/>
    <p:sldId id="969" r:id="rId42"/>
    <p:sldId id="980" r:id="rId43"/>
    <p:sldId id="973" r:id="rId44"/>
    <p:sldId id="974" r:id="rId45"/>
    <p:sldId id="977" r:id="rId46"/>
    <p:sldId id="897" r:id="rId47"/>
    <p:sldId id="898" r:id="rId48"/>
    <p:sldId id="923" r:id="rId49"/>
    <p:sldId id="924" r:id="rId50"/>
    <p:sldId id="928" r:id="rId51"/>
    <p:sldId id="916" r:id="rId52"/>
    <p:sldId id="948" r:id="rId53"/>
    <p:sldId id="949" r:id="rId54"/>
    <p:sldId id="950" r:id="rId55"/>
    <p:sldId id="951" r:id="rId56"/>
    <p:sldId id="952" r:id="rId57"/>
    <p:sldId id="942" r:id="rId58"/>
    <p:sldId id="900" r:id="rId59"/>
    <p:sldId id="927" r:id="rId60"/>
    <p:sldId id="925" r:id="rId61"/>
    <p:sldId id="901" r:id="rId62"/>
    <p:sldId id="902" r:id="rId63"/>
    <p:sldId id="903" r:id="rId64"/>
    <p:sldId id="904" r:id="rId65"/>
    <p:sldId id="907" r:id="rId66"/>
    <p:sldId id="906" r:id="rId67"/>
    <p:sldId id="867" r:id="rId68"/>
    <p:sldId id="908" r:id="rId69"/>
    <p:sldId id="909" r:id="rId70"/>
    <p:sldId id="933" r:id="rId71"/>
    <p:sldId id="934" r:id="rId72"/>
    <p:sldId id="936" r:id="rId73"/>
    <p:sldId id="937" r:id="rId74"/>
    <p:sldId id="938" r:id="rId75"/>
    <p:sldId id="939" r:id="rId76"/>
    <p:sldId id="871" r:id="rId77"/>
    <p:sldId id="912" r:id="rId78"/>
  </p:sldIdLst>
  <p:sldSz cx="9906000" cy="6858000" type="A4"/>
  <p:notesSz cx="9801225" cy="6667500"/>
  <p:kinsoku lang="ja-JP" invalStChars="、。，．・：；？！゛゜ヽヾゝゞ々ー’”）〕］｝〉》」』】°‰′″℃￠％ぁぃぅぇぉっゃゅょゎァィゥェォッャュョヮヵヶ!%),.:;?]}｡｣､･ｧｨｩｪｫｬｭｮｯｰﾞﾟ" invalEndChars="‘“（〔［｛〈《「『【￥＄$([\{｢￡"/>
  <p:defaultTextStyle>
    <a:defPPr>
      <a:defRPr lang="en-US"/>
    </a:defPPr>
    <a:lvl1pPr algn="l" rtl="0" eaLnBrk="0" fontAlgn="base" hangingPunct="0">
      <a:lnSpc>
        <a:spcPts val="4800"/>
      </a:lnSpc>
      <a:spcBef>
        <a:spcPct val="0"/>
      </a:spcBef>
      <a:spcAft>
        <a:spcPct val="0"/>
      </a:spcAft>
      <a:defRPr sz="2400" b="1" kern="1200">
        <a:solidFill>
          <a:srgbClr val="FF3300"/>
        </a:solidFill>
        <a:effectLst>
          <a:outerShdw blurRad="38100" dist="38100" dir="2700000" algn="tl">
            <a:srgbClr val="000000">
              <a:alpha val="43137"/>
            </a:srgbClr>
          </a:outerShdw>
        </a:effectLst>
        <a:latin typeface="Lydian" pitchFamily="34" charset="0"/>
        <a:ea typeface="+mn-ea"/>
        <a:cs typeface="+mn-cs"/>
      </a:defRPr>
    </a:lvl1pPr>
    <a:lvl2pPr marL="457200" algn="l" rtl="0" eaLnBrk="0" fontAlgn="base" hangingPunct="0">
      <a:lnSpc>
        <a:spcPts val="4800"/>
      </a:lnSpc>
      <a:spcBef>
        <a:spcPct val="0"/>
      </a:spcBef>
      <a:spcAft>
        <a:spcPct val="0"/>
      </a:spcAft>
      <a:defRPr sz="2400" b="1" kern="1200">
        <a:solidFill>
          <a:srgbClr val="FF3300"/>
        </a:solidFill>
        <a:effectLst>
          <a:outerShdw blurRad="38100" dist="38100" dir="2700000" algn="tl">
            <a:srgbClr val="000000">
              <a:alpha val="43137"/>
            </a:srgbClr>
          </a:outerShdw>
        </a:effectLst>
        <a:latin typeface="Lydian" pitchFamily="34" charset="0"/>
        <a:ea typeface="+mn-ea"/>
        <a:cs typeface="+mn-cs"/>
      </a:defRPr>
    </a:lvl2pPr>
    <a:lvl3pPr marL="914400" algn="l" rtl="0" eaLnBrk="0" fontAlgn="base" hangingPunct="0">
      <a:lnSpc>
        <a:spcPts val="4800"/>
      </a:lnSpc>
      <a:spcBef>
        <a:spcPct val="0"/>
      </a:spcBef>
      <a:spcAft>
        <a:spcPct val="0"/>
      </a:spcAft>
      <a:defRPr sz="2400" b="1" kern="1200">
        <a:solidFill>
          <a:srgbClr val="FF3300"/>
        </a:solidFill>
        <a:effectLst>
          <a:outerShdw blurRad="38100" dist="38100" dir="2700000" algn="tl">
            <a:srgbClr val="000000">
              <a:alpha val="43137"/>
            </a:srgbClr>
          </a:outerShdw>
        </a:effectLst>
        <a:latin typeface="Lydian" pitchFamily="34" charset="0"/>
        <a:ea typeface="+mn-ea"/>
        <a:cs typeface="+mn-cs"/>
      </a:defRPr>
    </a:lvl3pPr>
    <a:lvl4pPr marL="1371600" algn="l" rtl="0" eaLnBrk="0" fontAlgn="base" hangingPunct="0">
      <a:lnSpc>
        <a:spcPts val="4800"/>
      </a:lnSpc>
      <a:spcBef>
        <a:spcPct val="0"/>
      </a:spcBef>
      <a:spcAft>
        <a:spcPct val="0"/>
      </a:spcAft>
      <a:defRPr sz="2400" b="1" kern="1200">
        <a:solidFill>
          <a:srgbClr val="FF3300"/>
        </a:solidFill>
        <a:effectLst>
          <a:outerShdw blurRad="38100" dist="38100" dir="2700000" algn="tl">
            <a:srgbClr val="000000">
              <a:alpha val="43137"/>
            </a:srgbClr>
          </a:outerShdw>
        </a:effectLst>
        <a:latin typeface="Lydian" pitchFamily="34" charset="0"/>
        <a:ea typeface="+mn-ea"/>
        <a:cs typeface="+mn-cs"/>
      </a:defRPr>
    </a:lvl4pPr>
    <a:lvl5pPr marL="1828800" algn="l" rtl="0" eaLnBrk="0" fontAlgn="base" hangingPunct="0">
      <a:lnSpc>
        <a:spcPts val="4800"/>
      </a:lnSpc>
      <a:spcBef>
        <a:spcPct val="0"/>
      </a:spcBef>
      <a:spcAft>
        <a:spcPct val="0"/>
      </a:spcAft>
      <a:defRPr sz="2400" b="1" kern="1200">
        <a:solidFill>
          <a:srgbClr val="FF3300"/>
        </a:solidFill>
        <a:effectLst>
          <a:outerShdw blurRad="38100" dist="38100" dir="2700000" algn="tl">
            <a:srgbClr val="000000">
              <a:alpha val="43137"/>
            </a:srgbClr>
          </a:outerShdw>
        </a:effectLst>
        <a:latin typeface="Lydian" pitchFamily="34" charset="0"/>
        <a:ea typeface="+mn-ea"/>
        <a:cs typeface="+mn-cs"/>
      </a:defRPr>
    </a:lvl5pPr>
    <a:lvl6pPr marL="2286000" algn="l" defTabSz="914400" rtl="0" eaLnBrk="1" latinLnBrk="0" hangingPunct="1">
      <a:defRPr sz="2400" b="1" kern="1200">
        <a:solidFill>
          <a:srgbClr val="FF3300"/>
        </a:solidFill>
        <a:effectLst>
          <a:outerShdw blurRad="38100" dist="38100" dir="2700000" algn="tl">
            <a:srgbClr val="000000">
              <a:alpha val="43137"/>
            </a:srgbClr>
          </a:outerShdw>
        </a:effectLst>
        <a:latin typeface="Lydian" pitchFamily="34" charset="0"/>
        <a:ea typeface="+mn-ea"/>
        <a:cs typeface="+mn-cs"/>
      </a:defRPr>
    </a:lvl6pPr>
    <a:lvl7pPr marL="2743200" algn="l" defTabSz="914400" rtl="0" eaLnBrk="1" latinLnBrk="0" hangingPunct="1">
      <a:defRPr sz="2400" b="1" kern="1200">
        <a:solidFill>
          <a:srgbClr val="FF3300"/>
        </a:solidFill>
        <a:effectLst>
          <a:outerShdw blurRad="38100" dist="38100" dir="2700000" algn="tl">
            <a:srgbClr val="000000">
              <a:alpha val="43137"/>
            </a:srgbClr>
          </a:outerShdw>
        </a:effectLst>
        <a:latin typeface="Lydian" pitchFamily="34" charset="0"/>
        <a:ea typeface="+mn-ea"/>
        <a:cs typeface="+mn-cs"/>
      </a:defRPr>
    </a:lvl7pPr>
    <a:lvl8pPr marL="3200400" algn="l" defTabSz="914400" rtl="0" eaLnBrk="1" latinLnBrk="0" hangingPunct="1">
      <a:defRPr sz="2400" b="1" kern="1200">
        <a:solidFill>
          <a:srgbClr val="FF3300"/>
        </a:solidFill>
        <a:effectLst>
          <a:outerShdw blurRad="38100" dist="38100" dir="2700000" algn="tl">
            <a:srgbClr val="000000">
              <a:alpha val="43137"/>
            </a:srgbClr>
          </a:outerShdw>
        </a:effectLst>
        <a:latin typeface="Lydian" pitchFamily="34" charset="0"/>
        <a:ea typeface="+mn-ea"/>
        <a:cs typeface="+mn-cs"/>
      </a:defRPr>
    </a:lvl8pPr>
    <a:lvl9pPr marL="3657600" algn="l" defTabSz="914400" rtl="0" eaLnBrk="1" latinLnBrk="0" hangingPunct="1">
      <a:defRPr sz="2400" b="1" kern="1200">
        <a:solidFill>
          <a:srgbClr val="FF3300"/>
        </a:solidFill>
        <a:effectLst>
          <a:outerShdw blurRad="38100" dist="38100" dir="2700000" algn="tl">
            <a:srgbClr val="000000">
              <a:alpha val="43137"/>
            </a:srgbClr>
          </a:outerShdw>
        </a:effectLst>
        <a:latin typeface="Lydian"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schemeClr val="tx1"/>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9AFFCB"/>
    <a:srgbClr val="0000FF"/>
    <a:srgbClr val="FF9933"/>
    <a:srgbClr val="000066"/>
    <a:srgbClr val="BFFEAE"/>
    <a:srgbClr val="BEF2FE"/>
    <a:srgbClr val="9DCBFD"/>
    <a:srgbClr val="006600"/>
    <a:srgbClr val="D8D8D8"/>
    <a:srgbClr val="FFECB4"/>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2D5ABB26-0587-4C30-8999-92F81FD0307C}" styleName="Nenhum Estilo, Nenhuma Grade">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Estilo com Tema 1 - Ênfase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69C7853C-536D-4A76-A0AE-DD22124D55A5}" styleName="Estilo com Tema 1 - Ênfase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775DCB02-9BB8-47FD-8907-85C794F793BA}" styleName="Estilo com Tema 1 - Ênfase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35758FB7-9AC5-4552-8A53-C91805E547FA}" styleName="Estilo com Tema 1 - Ênfase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18603FDC-E32A-4AB5-989C-0864C3EAD2B8}" styleName="Estilo com Tema 2 - Ênfase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Estilo com Tema 2 - Ênfase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27F97BB-C833-4FB7-BDE5-3F7075034690}" styleName="Estilo com Tema 2 - Ênfase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Estilo com Tema 2 - Ênfase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A111915-BE36-4E01-A7E5-04B1672EAD32}" styleName="Estilo Claro 2 - Ênfase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Estilo Claro 2 - Ênfase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7E9639D4-E3E2-4D34-9284-5A2195B3D0D7}" styleName="Estilo Claro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ED083AE6-46FA-4A59-8FB0-9F97EB10719F}" styleName="Estilo Claro 3 - Ênfase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616DA210-FB5B-4158-B5E0-FEB733F419BA}" styleName="Estilo Claro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93296810-A885-4BE3-A3E7-6D5BEEA58F35}" styleName="Estilo Médio 2 - Ênfase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D113A9D2-9D6B-4929-AA2D-F23B5EE8CBE7}" styleName="Estilo com Tema 2 - Ênfase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17292A2E-F333-43FB-9621-5CBBE7FDCDCB}" styleName="Estilo Claro 2 - Ênfase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2A488322-F2BA-4B5B-9748-0D474271808F}" styleName="Estilo Médio 3 - Ênfase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4362" autoAdjust="0"/>
    <p:restoredTop sz="94619" autoAdjust="0"/>
  </p:normalViewPr>
  <p:slideViewPr>
    <p:cSldViewPr snapToObjects="1">
      <p:cViewPr varScale="1">
        <p:scale>
          <a:sx n="86" d="100"/>
          <a:sy n="86" d="100"/>
        </p:scale>
        <p:origin x="-942" y="-90"/>
      </p:cViewPr>
      <p:guideLst>
        <p:guide orient="horz" pos="2160"/>
        <p:guide pos="312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3822"/>
    </p:cViewPr>
  </p:sorterViewPr>
  <p:notesViewPr>
    <p:cSldViewPr snapToObjects="1">
      <p:cViewPr>
        <p:scale>
          <a:sx n="57" d="100"/>
          <a:sy n="57" d="100"/>
        </p:scale>
        <p:origin x="-2502" y="-888"/>
      </p:cViewPr>
      <p:guideLst>
        <p:guide orient="horz" pos="2100"/>
        <p:guide pos="3086"/>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handoutMaster" Target="handoutMasters/handout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ChangeArrowheads="1"/>
          </p:cNvSpPr>
          <p:nvPr/>
        </p:nvSpPr>
        <p:spPr bwMode="auto">
          <a:xfrm>
            <a:off x="1246188" y="6351588"/>
            <a:ext cx="973137" cy="153987"/>
          </a:xfrm>
          <a:prstGeom prst="rect">
            <a:avLst/>
          </a:prstGeom>
          <a:noFill/>
          <a:ln w="12700">
            <a:noFill/>
            <a:miter lim="800000"/>
            <a:headEnd/>
            <a:tailEnd/>
          </a:ln>
          <a:effectLst/>
        </p:spPr>
        <p:txBody>
          <a:bodyPr wrap="none" lIns="88690" tIns="45151" rIns="88690" bIns="45151">
            <a:spAutoFit/>
          </a:bodyPr>
          <a:lstStyle/>
          <a:p>
            <a:pPr defTabSz="882650">
              <a:lnSpc>
                <a:spcPct val="90000"/>
              </a:lnSpc>
            </a:pPr>
            <a:r>
              <a:rPr lang="en-US" sz="1000">
                <a:solidFill>
                  <a:schemeClr val="bg2"/>
                </a:solidFill>
                <a:effectLst/>
                <a:latin typeface="Arial" pitchFamily="34" charset="0"/>
              </a:rPr>
              <a:t>Page </a:t>
            </a:r>
            <a:fld id="{209E3E67-9F29-4A4C-B571-FFA783D964D1}" type="slidenum">
              <a:rPr lang="en-US" sz="1000">
                <a:solidFill>
                  <a:schemeClr val="bg2"/>
                </a:solidFill>
                <a:effectLst/>
                <a:latin typeface="Arial" pitchFamily="34" charset="0"/>
              </a:rPr>
              <a:pPr defTabSz="882650">
                <a:lnSpc>
                  <a:spcPct val="90000"/>
                </a:lnSpc>
              </a:pPr>
              <a:t>‹nº›</a:t>
            </a:fld>
            <a:endParaRPr lang="en-US" sz="1000">
              <a:solidFill>
                <a:schemeClr val="bg2"/>
              </a:solidFill>
              <a:effectLst/>
              <a:latin typeface="Arial" pitchFamily="34" charset="0"/>
            </a:endParaRPr>
          </a:p>
        </p:txBody>
      </p:sp>
    </p:spTree>
    <p:extLst>
      <p:ext uri="{BB962C8B-B14F-4D97-AF65-F5344CB8AC3E}">
        <p14:creationId xmlns="" xmlns:p14="http://schemas.microsoft.com/office/powerpoint/2010/main" val="422940791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ChangeArrowheads="1"/>
          </p:cNvSpPr>
          <p:nvPr/>
        </p:nvSpPr>
        <p:spPr bwMode="auto">
          <a:xfrm>
            <a:off x="4357688" y="6351588"/>
            <a:ext cx="1101725" cy="173037"/>
          </a:xfrm>
          <a:prstGeom prst="rect">
            <a:avLst/>
          </a:prstGeom>
          <a:noFill/>
          <a:ln w="12700">
            <a:noFill/>
            <a:miter lim="800000"/>
            <a:headEnd/>
            <a:tailEnd/>
          </a:ln>
          <a:effectLst/>
        </p:spPr>
        <p:txBody>
          <a:bodyPr wrap="none" lIns="88690" tIns="45151" rIns="88690" bIns="45151">
            <a:spAutoFit/>
          </a:bodyPr>
          <a:lstStyle/>
          <a:p>
            <a:pPr algn="ctr" defTabSz="882650">
              <a:lnSpc>
                <a:spcPct val="90000"/>
              </a:lnSpc>
            </a:pPr>
            <a:r>
              <a:rPr lang="en-US" sz="1200" b="0">
                <a:solidFill>
                  <a:schemeClr val="tx1"/>
                </a:solidFill>
                <a:effectLst/>
                <a:latin typeface="Arial" pitchFamily="34" charset="0"/>
              </a:rPr>
              <a:t>Page </a:t>
            </a:r>
            <a:fld id="{4B27BFA9-E870-4619-890E-B73901E47622}" type="slidenum">
              <a:rPr lang="en-US" sz="1200" b="0">
                <a:solidFill>
                  <a:schemeClr val="tx1"/>
                </a:solidFill>
                <a:effectLst/>
                <a:latin typeface="Arial" pitchFamily="34" charset="0"/>
              </a:rPr>
              <a:pPr algn="ctr" defTabSz="882650">
                <a:lnSpc>
                  <a:spcPct val="90000"/>
                </a:lnSpc>
              </a:pPr>
              <a:t>‹nº›</a:t>
            </a:fld>
            <a:endParaRPr lang="en-US" sz="1200" b="0">
              <a:solidFill>
                <a:schemeClr val="tx1"/>
              </a:solidFill>
              <a:effectLst/>
              <a:latin typeface="Arial" pitchFamily="34" charset="0"/>
            </a:endParaRPr>
          </a:p>
        </p:txBody>
      </p:sp>
      <p:sp>
        <p:nvSpPr>
          <p:cNvPr id="2051" name="Rectangle 3"/>
          <p:cNvSpPr>
            <a:spLocks noGrp="1" noRot="1" noChangeAspect="1" noChangeArrowheads="1" noTextEdit="1"/>
          </p:cNvSpPr>
          <p:nvPr>
            <p:ph type="sldImg" idx="2"/>
          </p:nvPr>
        </p:nvSpPr>
        <p:spPr bwMode="auto">
          <a:xfrm>
            <a:off x="3228975" y="582613"/>
            <a:ext cx="3375025" cy="2336800"/>
          </a:xfrm>
          <a:prstGeom prst="rect">
            <a:avLst/>
          </a:prstGeom>
          <a:noFill/>
          <a:ln w="12700">
            <a:solidFill>
              <a:schemeClr val="tx1"/>
            </a:solidFill>
            <a:miter lim="800000"/>
            <a:headEnd/>
            <a:tailEnd/>
          </a:ln>
          <a:effectLst/>
        </p:spPr>
      </p:sp>
      <p:sp>
        <p:nvSpPr>
          <p:cNvPr id="2052" name="Rectangle 4"/>
          <p:cNvSpPr>
            <a:spLocks noGrp="1" noChangeArrowheads="1"/>
          </p:cNvSpPr>
          <p:nvPr>
            <p:ph type="body" sz="quarter" idx="3"/>
          </p:nvPr>
        </p:nvSpPr>
        <p:spPr bwMode="auto">
          <a:xfrm>
            <a:off x="1422400" y="3170238"/>
            <a:ext cx="6959600" cy="2803525"/>
          </a:xfrm>
          <a:prstGeom prst="rect">
            <a:avLst/>
          </a:prstGeom>
          <a:noFill/>
          <a:ln w="12700">
            <a:noFill/>
            <a:miter lim="800000"/>
            <a:headEnd/>
            <a:tailEnd/>
          </a:ln>
          <a:effectLst/>
        </p:spPr>
        <p:txBody>
          <a:bodyPr vert="horz" wrap="square" lIns="91917" tIns="45151" rIns="91917" bIns="45151" numCol="1" anchor="t" anchorCtr="0" compatLnSpc="1">
            <a:prstTxWarp prst="textNoShape">
              <a:avLst/>
            </a:prstTxWarp>
          </a:bodyPr>
          <a:lstStyle/>
          <a:p>
            <a:pPr lvl="0"/>
            <a:r>
              <a:rPr lang="en-US" smtClean="0"/>
              <a:t>Body Text</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extLst>
      <p:ext uri="{BB962C8B-B14F-4D97-AF65-F5344CB8AC3E}">
        <p14:creationId xmlns="" xmlns:p14="http://schemas.microsoft.com/office/powerpoint/2010/main" val="3346159055"/>
      </p:ext>
    </p:extLst>
  </p:cSld>
  <p:clrMap bg1="lt1" tx1="dk1" bg2="lt2" tx2="dk2" accent1="accent1" accent2="accent2" accent3="accent3" accent4="accent4" accent5="accent5" accent6="accent6" hlink="hlink" folHlink="folHlink"/>
  <p:notesStyle>
    <a:lvl1pPr algn="l" rtl="0" fontAlgn="base">
      <a:lnSpc>
        <a:spcPct val="90000"/>
      </a:lnSpc>
      <a:spcBef>
        <a:spcPct val="40000"/>
      </a:spcBef>
      <a:spcAft>
        <a:spcPct val="0"/>
      </a:spcAft>
      <a:defRPr sz="1200" kern="1200">
        <a:solidFill>
          <a:schemeClr val="tx1"/>
        </a:solidFill>
        <a:latin typeface="Arial" pitchFamily="34" charset="0"/>
        <a:ea typeface="+mn-ea"/>
        <a:cs typeface="+mn-cs"/>
      </a:defRPr>
    </a:lvl1pPr>
    <a:lvl2pPr marL="457200" algn="l" rtl="0" fontAlgn="base">
      <a:lnSpc>
        <a:spcPct val="90000"/>
      </a:lnSpc>
      <a:spcBef>
        <a:spcPct val="40000"/>
      </a:spcBef>
      <a:spcAft>
        <a:spcPct val="0"/>
      </a:spcAft>
      <a:defRPr sz="1200" kern="1200">
        <a:solidFill>
          <a:schemeClr val="tx1"/>
        </a:solidFill>
        <a:latin typeface="Arial" pitchFamily="34" charset="0"/>
        <a:ea typeface="+mn-ea"/>
        <a:cs typeface="+mn-cs"/>
      </a:defRPr>
    </a:lvl2pPr>
    <a:lvl3pPr marL="914400" algn="l" rtl="0" fontAlgn="base">
      <a:lnSpc>
        <a:spcPct val="90000"/>
      </a:lnSpc>
      <a:spcBef>
        <a:spcPct val="40000"/>
      </a:spcBef>
      <a:spcAft>
        <a:spcPct val="0"/>
      </a:spcAft>
      <a:defRPr sz="1200" kern="1200">
        <a:solidFill>
          <a:schemeClr val="tx1"/>
        </a:solidFill>
        <a:latin typeface="Arial" pitchFamily="34" charset="0"/>
        <a:ea typeface="+mn-ea"/>
        <a:cs typeface="+mn-cs"/>
      </a:defRPr>
    </a:lvl3pPr>
    <a:lvl4pPr marL="1371600" algn="l" rtl="0" fontAlgn="base">
      <a:lnSpc>
        <a:spcPct val="90000"/>
      </a:lnSpc>
      <a:spcBef>
        <a:spcPct val="40000"/>
      </a:spcBef>
      <a:spcAft>
        <a:spcPct val="0"/>
      </a:spcAft>
      <a:defRPr sz="1200" kern="1200">
        <a:solidFill>
          <a:schemeClr val="tx1"/>
        </a:solidFill>
        <a:latin typeface="Arial" pitchFamily="34" charset="0"/>
        <a:ea typeface="+mn-ea"/>
        <a:cs typeface="+mn-cs"/>
      </a:defRPr>
    </a:lvl4pPr>
    <a:lvl5pPr marL="1828800" algn="l" rtl="0" fontAlgn="base">
      <a:lnSpc>
        <a:spcPct val="90000"/>
      </a:lnSpc>
      <a:spcBef>
        <a:spcPct val="4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82" name="Rectangle 2"/>
          <p:cNvSpPr>
            <a:spLocks noGrp="1" noRot="1" noChangeAspect="1" noChangeArrowheads="1" noTextEdit="1"/>
          </p:cNvSpPr>
          <p:nvPr>
            <p:ph type="sldImg"/>
          </p:nvPr>
        </p:nvSpPr>
        <p:spPr>
          <a:ln/>
        </p:spPr>
      </p:sp>
      <p:sp>
        <p:nvSpPr>
          <p:cNvPr id="1454083" name="Rectangle 3"/>
          <p:cNvSpPr>
            <a:spLocks noGrp="1" noChangeArrowheads="1"/>
          </p:cNvSpPr>
          <p:nvPr>
            <p:ph type="body" idx="1"/>
          </p:nvPr>
        </p:nvSpPr>
        <p:spPr/>
        <p:txBody>
          <a:bodyPr/>
          <a:lstStyle/>
          <a:p>
            <a:endParaRPr lang="pt-B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82" name="Rectangle 2"/>
          <p:cNvSpPr>
            <a:spLocks noGrp="1" noRot="1" noChangeAspect="1" noChangeArrowheads="1" noTextEdit="1"/>
          </p:cNvSpPr>
          <p:nvPr>
            <p:ph type="sldImg"/>
          </p:nvPr>
        </p:nvSpPr>
        <p:spPr>
          <a:ln/>
        </p:spPr>
      </p:sp>
      <p:sp>
        <p:nvSpPr>
          <p:cNvPr id="1454083" name="Rectangle 3"/>
          <p:cNvSpPr>
            <a:spLocks noGrp="1" noChangeArrowheads="1"/>
          </p:cNvSpPr>
          <p:nvPr>
            <p:ph type="body" idx="1"/>
          </p:nvPr>
        </p:nvSpPr>
        <p:spPr/>
        <p:txBody>
          <a:bodyPr/>
          <a:lstStyle/>
          <a:p>
            <a:endParaRPr lang="pt-BR"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82" name="Rectangle 2"/>
          <p:cNvSpPr>
            <a:spLocks noGrp="1" noRot="1" noChangeAspect="1" noChangeArrowheads="1" noTextEdit="1"/>
          </p:cNvSpPr>
          <p:nvPr>
            <p:ph type="sldImg"/>
          </p:nvPr>
        </p:nvSpPr>
        <p:spPr>
          <a:ln/>
        </p:spPr>
      </p:sp>
      <p:sp>
        <p:nvSpPr>
          <p:cNvPr id="1454083" name="Rectangle 3"/>
          <p:cNvSpPr>
            <a:spLocks noGrp="1" noChangeArrowheads="1"/>
          </p:cNvSpPr>
          <p:nvPr>
            <p:ph type="body" idx="1"/>
          </p:nvPr>
        </p:nvSpPr>
        <p:spPr/>
        <p:txBody>
          <a:bodyPr/>
          <a:lstStyle/>
          <a:p>
            <a:endParaRPr lang="pt-BR"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82" name="Rectangle 2"/>
          <p:cNvSpPr>
            <a:spLocks noGrp="1" noRot="1" noChangeAspect="1" noChangeArrowheads="1" noTextEdit="1"/>
          </p:cNvSpPr>
          <p:nvPr>
            <p:ph type="sldImg"/>
          </p:nvPr>
        </p:nvSpPr>
        <p:spPr>
          <a:ln/>
        </p:spPr>
      </p:sp>
      <p:sp>
        <p:nvSpPr>
          <p:cNvPr id="1454083" name="Rectangle 3"/>
          <p:cNvSpPr>
            <a:spLocks noGrp="1" noChangeArrowheads="1"/>
          </p:cNvSpPr>
          <p:nvPr>
            <p:ph type="body" idx="1"/>
          </p:nvPr>
        </p:nvSpPr>
        <p:spPr/>
        <p:txBody>
          <a:bodyPr/>
          <a:lstStyle/>
          <a:p>
            <a:endParaRPr lang="pt-BR"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82" name="Rectangle 2"/>
          <p:cNvSpPr>
            <a:spLocks noGrp="1" noRot="1" noChangeAspect="1" noChangeArrowheads="1" noTextEdit="1"/>
          </p:cNvSpPr>
          <p:nvPr>
            <p:ph type="sldImg"/>
          </p:nvPr>
        </p:nvSpPr>
        <p:spPr>
          <a:ln/>
        </p:spPr>
      </p:sp>
      <p:sp>
        <p:nvSpPr>
          <p:cNvPr id="1454083" name="Rectangle 3"/>
          <p:cNvSpPr>
            <a:spLocks noGrp="1" noChangeArrowheads="1"/>
          </p:cNvSpPr>
          <p:nvPr>
            <p:ph type="body" idx="1"/>
          </p:nvPr>
        </p:nvSpPr>
        <p:spPr/>
        <p:txBody>
          <a:bodyPr/>
          <a:lstStyle/>
          <a:p>
            <a:endParaRPr lang="pt-BR"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82" name="Rectangle 2"/>
          <p:cNvSpPr>
            <a:spLocks noGrp="1" noRot="1" noChangeAspect="1" noChangeArrowheads="1" noTextEdit="1"/>
          </p:cNvSpPr>
          <p:nvPr>
            <p:ph type="sldImg"/>
          </p:nvPr>
        </p:nvSpPr>
        <p:spPr>
          <a:ln/>
        </p:spPr>
      </p:sp>
      <p:sp>
        <p:nvSpPr>
          <p:cNvPr id="1454083" name="Rectangle 3"/>
          <p:cNvSpPr>
            <a:spLocks noGrp="1" noChangeArrowheads="1"/>
          </p:cNvSpPr>
          <p:nvPr>
            <p:ph type="body" idx="1"/>
          </p:nvPr>
        </p:nvSpPr>
        <p:spPr/>
        <p:txBody>
          <a:bodyPr/>
          <a:lstStyle/>
          <a:p>
            <a:endParaRPr lang="pt-BR"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82" name="Rectangle 2"/>
          <p:cNvSpPr>
            <a:spLocks noGrp="1" noRot="1" noChangeAspect="1" noChangeArrowheads="1" noTextEdit="1"/>
          </p:cNvSpPr>
          <p:nvPr>
            <p:ph type="sldImg"/>
          </p:nvPr>
        </p:nvSpPr>
        <p:spPr>
          <a:ln/>
        </p:spPr>
      </p:sp>
      <p:sp>
        <p:nvSpPr>
          <p:cNvPr id="1454083" name="Rectangle 3"/>
          <p:cNvSpPr>
            <a:spLocks noGrp="1" noChangeArrowheads="1"/>
          </p:cNvSpPr>
          <p:nvPr>
            <p:ph type="body" idx="1"/>
          </p:nvPr>
        </p:nvSpPr>
        <p:spPr/>
        <p:txBody>
          <a:bodyPr/>
          <a:lstStyle/>
          <a:p>
            <a:endParaRPr lang="pt-BR"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82" name="Rectangle 2"/>
          <p:cNvSpPr>
            <a:spLocks noGrp="1" noRot="1" noChangeAspect="1" noChangeArrowheads="1" noTextEdit="1"/>
          </p:cNvSpPr>
          <p:nvPr>
            <p:ph type="sldImg"/>
          </p:nvPr>
        </p:nvSpPr>
        <p:spPr>
          <a:ln/>
        </p:spPr>
      </p:sp>
      <p:sp>
        <p:nvSpPr>
          <p:cNvPr id="1454083" name="Rectangle 3"/>
          <p:cNvSpPr>
            <a:spLocks noGrp="1" noChangeArrowheads="1"/>
          </p:cNvSpPr>
          <p:nvPr>
            <p:ph type="body" idx="1"/>
          </p:nvPr>
        </p:nvSpPr>
        <p:spPr/>
        <p:txBody>
          <a:bodyPr/>
          <a:lstStyle/>
          <a:p>
            <a:endParaRPr lang="pt-BR"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82" name="Rectangle 2"/>
          <p:cNvSpPr>
            <a:spLocks noGrp="1" noRot="1" noChangeAspect="1" noChangeArrowheads="1" noTextEdit="1"/>
          </p:cNvSpPr>
          <p:nvPr>
            <p:ph type="sldImg"/>
          </p:nvPr>
        </p:nvSpPr>
        <p:spPr>
          <a:ln/>
        </p:spPr>
      </p:sp>
      <p:sp>
        <p:nvSpPr>
          <p:cNvPr id="1454083" name="Rectangle 3"/>
          <p:cNvSpPr>
            <a:spLocks noGrp="1" noChangeArrowheads="1"/>
          </p:cNvSpPr>
          <p:nvPr>
            <p:ph type="body" idx="1"/>
          </p:nvPr>
        </p:nvSpPr>
        <p:spPr/>
        <p:txBody>
          <a:bodyPr/>
          <a:lstStyle/>
          <a:p>
            <a:endParaRPr lang="pt-BR"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82" name="Rectangle 2"/>
          <p:cNvSpPr>
            <a:spLocks noGrp="1" noRot="1" noChangeAspect="1" noChangeArrowheads="1" noTextEdit="1"/>
          </p:cNvSpPr>
          <p:nvPr>
            <p:ph type="sldImg"/>
          </p:nvPr>
        </p:nvSpPr>
        <p:spPr>
          <a:ln/>
        </p:spPr>
      </p:sp>
      <p:sp>
        <p:nvSpPr>
          <p:cNvPr id="1454083" name="Rectangle 3"/>
          <p:cNvSpPr>
            <a:spLocks noGrp="1" noChangeArrowheads="1"/>
          </p:cNvSpPr>
          <p:nvPr>
            <p:ph type="body" idx="1"/>
          </p:nvPr>
        </p:nvSpPr>
        <p:spPr/>
        <p:txBody>
          <a:bodyPr/>
          <a:lstStyle/>
          <a:p>
            <a:endParaRPr lang="pt-BR"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82" name="Rectangle 2"/>
          <p:cNvSpPr>
            <a:spLocks noGrp="1" noRot="1" noChangeAspect="1" noChangeArrowheads="1" noTextEdit="1"/>
          </p:cNvSpPr>
          <p:nvPr>
            <p:ph type="sldImg"/>
          </p:nvPr>
        </p:nvSpPr>
        <p:spPr>
          <a:ln/>
        </p:spPr>
      </p:sp>
      <p:sp>
        <p:nvSpPr>
          <p:cNvPr id="1454083" name="Rectangle 3"/>
          <p:cNvSpPr>
            <a:spLocks noGrp="1" noChangeArrowheads="1"/>
          </p:cNvSpPr>
          <p:nvPr>
            <p:ph type="body" idx="1"/>
          </p:nvPr>
        </p:nvSpPr>
        <p:spPr/>
        <p:txBody>
          <a:bodyPr/>
          <a:lstStyle/>
          <a:p>
            <a:endParaRPr lang="pt-B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82" name="Rectangle 2"/>
          <p:cNvSpPr>
            <a:spLocks noGrp="1" noRot="1" noChangeAspect="1" noChangeArrowheads="1" noTextEdit="1"/>
          </p:cNvSpPr>
          <p:nvPr>
            <p:ph type="sldImg"/>
          </p:nvPr>
        </p:nvSpPr>
        <p:spPr>
          <a:ln/>
        </p:spPr>
      </p:sp>
      <p:sp>
        <p:nvSpPr>
          <p:cNvPr id="1454083" name="Rectangle 3"/>
          <p:cNvSpPr>
            <a:spLocks noGrp="1" noChangeArrowheads="1"/>
          </p:cNvSpPr>
          <p:nvPr>
            <p:ph type="body" idx="1"/>
          </p:nvPr>
        </p:nvSpPr>
        <p:spPr/>
        <p:txBody>
          <a:bodyPr/>
          <a:lstStyle/>
          <a:p>
            <a:endParaRPr lang="pt-BR"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82" name="Rectangle 2"/>
          <p:cNvSpPr>
            <a:spLocks noGrp="1" noRot="1" noChangeAspect="1" noChangeArrowheads="1" noTextEdit="1"/>
          </p:cNvSpPr>
          <p:nvPr>
            <p:ph type="sldImg"/>
          </p:nvPr>
        </p:nvSpPr>
        <p:spPr>
          <a:ln/>
        </p:spPr>
      </p:sp>
      <p:sp>
        <p:nvSpPr>
          <p:cNvPr id="1454083" name="Rectangle 3"/>
          <p:cNvSpPr>
            <a:spLocks noGrp="1" noChangeArrowheads="1"/>
          </p:cNvSpPr>
          <p:nvPr>
            <p:ph type="body" idx="1"/>
          </p:nvPr>
        </p:nvSpPr>
        <p:spPr/>
        <p:txBody>
          <a:bodyPr/>
          <a:lstStyle/>
          <a:p>
            <a:endParaRPr lang="pt-BR"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82" name="Rectangle 2"/>
          <p:cNvSpPr>
            <a:spLocks noGrp="1" noRot="1" noChangeAspect="1" noChangeArrowheads="1" noTextEdit="1"/>
          </p:cNvSpPr>
          <p:nvPr>
            <p:ph type="sldImg"/>
          </p:nvPr>
        </p:nvSpPr>
        <p:spPr>
          <a:ln/>
        </p:spPr>
      </p:sp>
      <p:sp>
        <p:nvSpPr>
          <p:cNvPr id="1454083" name="Rectangle 3"/>
          <p:cNvSpPr>
            <a:spLocks noGrp="1" noChangeArrowheads="1"/>
          </p:cNvSpPr>
          <p:nvPr>
            <p:ph type="body" idx="1"/>
          </p:nvPr>
        </p:nvSpPr>
        <p:spPr/>
        <p:txBody>
          <a:bodyPr/>
          <a:lstStyle/>
          <a:p>
            <a:endParaRPr lang="pt-BR"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82" name="Rectangle 2"/>
          <p:cNvSpPr>
            <a:spLocks noGrp="1" noRot="1" noChangeAspect="1" noChangeArrowheads="1" noTextEdit="1"/>
          </p:cNvSpPr>
          <p:nvPr>
            <p:ph type="sldImg"/>
          </p:nvPr>
        </p:nvSpPr>
        <p:spPr>
          <a:ln/>
        </p:spPr>
      </p:sp>
      <p:sp>
        <p:nvSpPr>
          <p:cNvPr id="1454083" name="Rectangle 3"/>
          <p:cNvSpPr>
            <a:spLocks noGrp="1" noChangeArrowheads="1"/>
          </p:cNvSpPr>
          <p:nvPr>
            <p:ph type="body" idx="1"/>
          </p:nvPr>
        </p:nvSpPr>
        <p:spPr/>
        <p:txBody>
          <a:bodyPr/>
          <a:lstStyle/>
          <a:p>
            <a:endParaRPr lang="pt-BR"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82" name="Rectangle 2"/>
          <p:cNvSpPr>
            <a:spLocks noGrp="1" noRot="1" noChangeAspect="1" noChangeArrowheads="1" noTextEdit="1"/>
          </p:cNvSpPr>
          <p:nvPr>
            <p:ph type="sldImg"/>
          </p:nvPr>
        </p:nvSpPr>
        <p:spPr>
          <a:ln/>
        </p:spPr>
      </p:sp>
      <p:sp>
        <p:nvSpPr>
          <p:cNvPr id="1454083" name="Rectangle 3"/>
          <p:cNvSpPr>
            <a:spLocks noGrp="1" noChangeArrowheads="1"/>
          </p:cNvSpPr>
          <p:nvPr>
            <p:ph type="body" idx="1"/>
          </p:nvPr>
        </p:nvSpPr>
        <p:spPr/>
        <p:txBody>
          <a:bodyPr/>
          <a:lstStyle/>
          <a:p>
            <a:endParaRPr lang="pt-BR"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82" name="Rectangle 2"/>
          <p:cNvSpPr>
            <a:spLocks noGrp="1" noRot="1" noChangeAspect="1" noChangeArrowheads="1" noTextEdit="1"/>
          </p:cNvSpPr>
          <p:nvPr>
            <p:ph type="sldImg"/>
          </p:nvPr>
        </p:nvSpPr>
        <p:spPr>
          <a:ln/>
        </p:spPr>
      </p:sp>
      <p:sp>
        <p:nvSpPr>
          <p:cNvPr id="1454083" name="Rectangle 3"/>
          <p:cNvSpPr>
            <a:spLocks noGrp="1" noChangeArrowheads="1"/>
          </p:cNvSpPr>
          <p:nvPr>
            <p:ph type="body" idx="1"/>
          </p:nvPr>
        </p:nvSpPr>
        <p:spPr/>
        <p:txBody>
          <a:bodyPr/>
          <a:lstStyle/>
          <a:p>
            <a:endParaRPr lang="pt-BR"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82" name="Rectangle 2"/>
          <p:cNvSpPr>
            <a:spLocks noGrp="1" noRot="1" noChangeAspect="1" noChangeArrowheads="1" noTextEdit="1"/>
          </p:cNvSpPr>
          <p:nvPr>
            <p:ph type="sldImg"/>
          </p:nvPr>
        </p:nvSpPr>
        <p:spPr>
          <a:ln/>
        </p:spPr>
      </p:sp>
      <p:sp>
        <p:nvSpPr>
          <p:cNvPr id="1454083" name="Rectangle 3"/>
          <p:cNvSpPr>
            <a:spLocks noGrp="1" noChangeArrowheads="1"/>
          </p:cNvSpPr>
          <p:nvPr>
            <p:ph type="body" idx="1"/>
          </p:nvPr>
        </p:nvSpPr>
        <p:spPr/>
        <p:txBody>
          <a:bodyPr/>
          <a:lstStyle/>
          <a:p>
            <a:endParaRPr lang="pt-BR"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82" name="Rectangle 2"/>
          <p:cNvSpPr>
            <a:spLocks noGrp="1" noRot="1" noChangeAspect="1" noChangeArrowheads="1" noTextEdit="1"/>
          </p:cNvSpPr>
          <p:nvPr>
            <p:ph type="sldImg"/>
          </p:nvPr>
        </p:nvSpPr>
        <p:spPr>
          <a:ln/>
        </p:spPr>
      </p:sp>
      <p:sp>
        <p:nvSpPr>
          <p:cNvPr id="1454083" name="Rectangle 3"/>
          <p:cNvSpPr>
            <a:spLocks noGrp="1" noChangeArrowheads="1"/>
          </p:cNvSpPr>
          <p:nvPr>
            <p:ph type="body" idx="1"/>
          </p:nvPr>
        </p:nvSpPr>
        <p:spPr/>
        <p:txBody>
          <a:bodyPr/>
          <a:lstStyle/>
          <a:p>
            <a:endParaRPr lang="pt-BR"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82" name="Rectangle 2"/>
          <p:cNvSpPr>
            <a:spLocks noGrp="1" noRot="1" noChangeAspect="1" noChangeArrowheads="1" noTextEdit="1"/>
          </p:cNvSpPr>
          <p:nvPr>
            <p:ph type="sldImg"/>
          </p:nvPr>
        </p:nvSpPr>
        <p:spPr>
          <a:ln/>
        </p:spPr>
      </p:sp>
      <p:sp>
        <p:nvSpPr>
          <p:cNvPr id="1454083" name="Rectangle 3"/>
          <p:cNvSpPr>
            <a:spLocks noGrp="1" noChangeArrowheads="1"/>
          </p:cNvSpPr>
          <p:nvPr>
            <p:ph type="body" idx="1"/>
          </p:nvPr>
        </p:nvSpPr>
        <p:spPr/>
        <p:txBody>
          <a:bodyPr/>
          <a:lstStyle/>
          <a:p>
            <a:endParaRPr lang="pt-BR"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82" name="Rectangle 2"/>
          <p:cNvSpPr>
            <a:spLocks noGrp="1" noRot="1" noChangeAspect="1" noChangeArrowheads="1" noTextEdit="1"/>
          </p:cNvSpPr>
          <p:nvPr>
            <p:ph type="sldImg"/>
          </p:nvPr>
        </p:nvSpPr>
        <p:spPr>
          <a:ln/>
        </p:spPr>
      </p:sp>
      <p:sp>
        <p:nvSpPr>
          <p:cNvPr id="1454083" name="Rectangle 3"/>
          <p:cNvSpPr>
            <a:spLocks noGrp="1" noChangeArrowheads="1"/>
          </p:cNvSpPr>
          <p:nvPr>
            <p:ph type="body" idx="1"/>
          </p:nvPr>
        </p:nvSpPr>
        <p:spPr/>
        <p:txBody>
          <a:bodyPr/>
          <a:lstStyle/>
          <a:p>
            <a:endParaRPr lang="pt-BR"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82" name="Rectangle 2"/>
          <p:cNvSpPr>
            <a:spLocks noGrp="1" noRot="1" noChangeAspect="1" noChangeArrowheads="1" noTextEdit="1"/>
          </p:cNvSpPr>
          <p:nvPr>
            <p:ph type="sldImg"/>
          </p:nvPr>
        </p:nvSpPr>
        <p:spPr>
          <a:ln/>
        </p:spPr>
      </p:sp>
      <p:sp>
        <p:nvSpPr>
          <p:cNvPr id="1454083" name="Rectangle 3"/>
          <p:cNvSpPr>
            <a:spLocks noGrp="1" noChangeArrowheads="1"/>
          </p:cNvSpPr>
          <p:nvPr>
            <p:ph type="body" idx="1"/>
          </p:nvPr>
        </p:nvSpPr>
        <p:spPr/>
        <p:txBody>
          <a:bodyPr/>
          <a:lstStyle/>
          <a:p>
            <a:endParaRPr lang="pt-B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82" name="Rectangle 2"/>
          <p:cNvSpPr>
            <a:spLocks noGrp="1" noRot="1" noChangeAspect="1" noChangeArrowheads="1" noTextEdit="1"/>
          </p:cNvSpPr>
          <p:nvPr>
            <p:ph type="sldImg"/>
          </p:nvPr>
        </p:nvSpPr>
        <p:spPr>
          <a:ln/>
        </p:spPr>
      </p:sp>
      <p:sp>
        <p:nvSpPr>
          <p:cNvPr id="1454083" name="Rectangle 3"/>
          <p:cNvSpPr>
            <a:spLocks noGrp="1" noChangeArrowheads="1"/>
          </p:cNvSpPr>
          <p:nvPr>
            <p:ph type="body" idx="1"/>
          </p:nvPr>
        </p:nvSpPr>
        <p:spPr/>
        <p:txBody>
          <a:bodyPr/>
          <a:lstStyle/>
          <a:p>
            <a:endParaRPr lang="pt-BR"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82" name="Rectangle 2"/>
          <p:cNvSpPr>
            <a:spLocks noGrp="1" noRot="1" noChangeAspect="1" noChangeArrowheads="1" noTextEdit="1"/>
          </p:cNvSpPr>
          <p:nvPr>
            <p:ph type="sldImg"/>
          </p:nvPr>
        </p:nvSpPr>
        <p:spPr>
          <a:ln/>
        </p:spPr>
      </p:sp>
      <p:sp>
        <p:nvSpPr>
          <p:cNvPr id="1454083" name="Rectangle 3"/>
          <p:cNvSpPr>
            <a:spLocks noGrp="1" noChangeArrowheads="1"/>
          </p:cNvSpPr>
          <p:nvPr>
            <p:ph type="body" idx="1"/>
          </p:nvPr>
        </p:nvSpPr>
        <p:spPr/>
        <p:txBody>
          <a:bodyPr/>
          <a:lstStyle/>
          <a:p>
            <a:endParaRPr lang="pt-BR"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82" name="Rectangle 2"/>
          <p:cNvSpPr>
            <a:spLocks noGrp="1" noRot="1" noChangeAspect="1" noChangeArrowheads="1" noTextEdit="1"/>
          </p:cNvSpPr>
          <p:nvPr>
            <p:ph type="sldImg"/>
          </p:nvPr>
        </p:nvSpPr>
        <p:spPr>
          <a:ln/>
        </p:spPr>
      </p:sp>
      <p:sp>
        <p:nvSpPr>
          <p:cNvPr id="1454083" name="Rectangle 3"/>
          <p:cNvSpPr>
            <a:spLocks noGrp="1" noChangeArrowheads="1"/>
          </p:cNvSpPr>
          <p:nvPr>
            <p:ph type="body" idx="1"/>
          </p:nvPr>
        </p:nvSpPr>
        <p:spPr/>
        <p:txBody>
          <a:bodyPr/>
          <a:lstStyle/>
          <a:p>
            <a:endParaRPr lang="pt-BR"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82" name="Rectangle 2"/>
          <p:cNvSpPr>
            <a:spLocks noGrp="1" noRot="1" noChangeAspect="1" noChangeArrowheads="1" noTextEdit="1"/>
          </p:cNvSpPr>
          <p:nvPr>
            <p:ph type="sldImg"/>
          </p:nvPr>
        </p:nvSpPr>
        <p:spPr>
          <a:ln/>
        </p:spPr>
      </p:sp>
      <p:sp>
        <p:nvSpPr>
          <p:cNvPr id="1454083" name="Rectangle 3"/>
          <p:cNvSpPr>
            <a:spLocks noGrp="1" noChangeArrowheads="1"/>
          </p:cNvSpPr>
          <p:nvPr>
            <p:ph type="body" idx="1"/>
          </p:nvPr>
        </p:nvSpPr>
        <p:spPr/>
        <p:txBody>
          <a:bodyPr/>
          <a:lstStyle/>
          <a:p>
            <a:endParaRPr lang="pt-BR"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82" name="Rectangle 2"/>
          <p:cNvSpPr>
            <a:spLocks noGrp="1" noRot="1" noChangeAspect="1" noChangeArrowheads="1" noTextEdit="1"/>
          </p:cNvSpPr>
          <p:nvPr>
            <p:ph type="sldImg"/>
          </p:nvPr>
        </p:nvSpPr>
        <p:spPr>
          <a:ln/>
        </p:spPr>
      </p:sp>
      <p:sp>
        <p:nvSpPr>
          <p:cNvPr id="1454083" name="Rectangle 3"/>
          <p:cNvSpPr>
            <a:spLocks noGrp="1" noChangeArrowheads="1"/>
          </p:cNvSpPr>
          <p:nvPr>
            <p:ph type="body" idx="1"/>
          </p:nvPr>
        </p:nvSpPr>
        <p:spPr/>
        <p:txBody>
          <a:bodyPr/>
          <a:lstStyle/>
          <a:p>
            <a:endParaRPr lang="pt-BR"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82" name="Rectangle 2"/>
          <p:cNvSpPr>
            <a:spLocks noGrp="1" noRot="1" noChangeAspect="1" noChangeArrowheads="1" noTextEdit="1"/>
          </p:cNvSpPr>
          <p:nvPr>
            <p:ph type="sldImg"/>
          </p:nvPr>
        </p:nvSpPr>
        <p:spPr>
          <a:ln/>
        </p:spPr>
      </p:sp>
      <p:sp>
        <p:nvSpPr>
          <p:cNvPr id="1454083" name="Rectangle 3"/>
          <p:cNvSpPr>
            <a:spLocks noGrp="1" noChangeArrowheads="1"/>
          </p:cNvSpPr>
          <p:nvPr>
            <p:ph type="body" idx="1"/>
          </p:nvPr>
        </p:nvSpPr>
        <p:spPr/>
        <p:txBody>
          <a:bodyPr/>
          <a:lstStyle/>
          <a:p>
            <a:endParaRPr lang="pt-BR"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82" name="Rectangle 2"/>
          <p:cNvSpPr>
            <a:spLocks noGrp="1" noRot="1" noChangeAspect="1" noChangeArrowheads="1" noTextEdit="1"/>
          </p:cNvSpPr>
          <p:nvPr>
            <p:ph type="sldImg"/>
          </p:nvPr>
        </p:nvSpPr>
        <p:spPr>
          <a:ln/>
        </p:spPr>
      </p:sp>
      <p:sp>
        <p:nvSpPr>
          <p:cNvPr id="1454083" name="Rectangle 3"/>
          <p:cNvSpPr>
            <a:spLocks noGrp="1" noChangeArrowheads="1"/>
          </p:cNvSpPr>
          <p:nvPr>
            <p:ph type="body" idx="1"/>
          </p:nvPr>
        </p:nvSpPr>
        <p:spPr/>
        <p:txBody>
          <a:bodyPr/>
          <a:lstStyle/>
          <a:p>
            <a:endParaRPr lang="pt-BR"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82" name="Rectangle 2"/>
          <p:cNvSpPr>
            <a:spLocks noGrp="1" noRot="1" noChangeAspect="1" noChangeArrowheads="1" noTextEdit="1"/>
          </p:cNvSpPr>
          <p:nvPr>
            <p:ph type="sldImg"/>
          </p:nvPr>
        </p:nvSpPr>
        <p:spPr>
          <a:ln/>
        </p:spPr>
      </p:sp>
      <p:sp>
        <p:nvSpPr>
          <p:cNvPr id="1454083" name="Rectangle 3"/>
          <p:cNvSpPr>
            <a:spLocks noGrp="1" noChangeArrowheads="1"/>
          </p:cNvSpPr>
          <p:nvPr>
            <p:ph type="body" idx="1"/>
          </p:nvPr>
        </p:nvSpPr>
        <p:spPr/>
        <p:txBody>
          <a:bodyPr/>
          <a:lstStyle/>
          <a:p>
            <a:endParaRPr lang="pt-BR"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82" name="Rectangle 2"/>
          <p:cNvSpPr>
            <a:spLocks noGrp="1" noRot="1" noChangeAspect="1" noChangeArrowheads="1" noTextEdit="1"/>
          </p:cNvSpPr>
          <p:nvPr>
            <p:ph type="sldImg"/>
          </p:nvPr>
        </p:nvSpPr>
        <p:spPr>
          <a:ln/>
        </p:spPr>
      </p:sp>
      <p:sp>
        <p:nvSpPr>
          <p:cNvPr id="1454083" name="Rectangle 3"/>
          <p:cNvSpPr>
            <a:spLocks noGrp="1" noChangeArrowheads="1"/>
          </p:cNvSpPr>
          <p:nvPr>
            <p:ph type="body" idx="1"/>
          </p:nvPr>
        </p:nvSpPr>
        <p:spPr/>
        <p:txBody>
          <a:bodyPr/>
          <a:lstStyle/>
          <a:p>
            <a:endParaRPr lang="pt-BR"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82" name="Rectangle 2"/>
          <p:cNvSpPr>
            <a:spLocks noGrp="1" noRot="1" noChangeAspect="1" noChangeArrowheads="1" noTextEdit="1"/>
          </p:cNvSpPr>
          <p:nvPr>
            <p:ph type="sldImg"/>
          </p:nvPr>
        </p:nvSpPr>
        <p:spPr>
          <a:ln/>
        </p:spPr>
      </p:sp>
      <p:sp>
        <p:nvSpPr>
          <p:cNvPr id="1454083" name="Rectangle 3"/>
          <p:cNvSpPr>
            <a:spLocks noGrp="1" noChangeArrowheads="1"/>
          </p:cNvSpPr>
          <p:nvPr>
            <p:ph type="body" idx="1"/>
          </p:nvPr>
        </p:nvSpPr>
        <p:spPr/>
        <p:txBody>
          <a:bodyPr/>
          <a:lstStyle/>
          <a:p>
            <a:endParaRPr lang="pt-BR"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82" name="Rectangle 2"/>
          <p:cNvSpPr>
            <a:spLocks noGrp="1" noRot="1" noChangeAspect="1" noChangeArrowheads="1" noTextEdit="1"/>
          </p:cNvSpPr>
          <p:nvPr>
            <p:ph type="sldImg"/>
          </p:nvPr>
        </p:nvSpPr>
        <p:spPr>
          <a:ln/>
        </p:spPr>
      </p:sp>
      <p:sp>
        <p:nvSpPr>
          <p:cNvPr id="1454083" name="Rectangle 3"/>
          <p:cNvSpPr>
            <a:spLocks noGrp="1" noChangeArrowheads="1"/>
          </p:cNvSpPr>
          <p:nvPr>
            <p:ph type="body" idx="1"/>
          </p:nvPr>
        </p:nvSpPr>
        <p:spPr/>
        <p:txBody>
          <a:bodyPr/>
          <a:lstStyle/>
          <a:p>
            <a:endParaRPr lang="pt-BR"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82" name="Rectangle 2"/>
          <p:cNvSpPr>
            <a:spLocks noGrp="1" noRot="1" noChangeAspect="1" noChangeArrowheads="1" noTextEdit="1"/>
          </p:cNvSpPr>
          <p:nvPr>
            <p:ph type="sldImg"/>
          </p:nvPr>
        </p:nvSpPr>
        <p:spPr>
          <a:ln/>
        </p:spPr>
      </p:sp>
      <p:sp>
        <p:nvSpPr>
          <p:cNvPr id="1454083" name="Rectangle 3"/>
          <p:cNvSpPr>
            <a:spLocks noGrp="1" noChangeArrowheads="1"/>
          </p:cNvSpPr>
          <p:nvPr>
            <p:ph type="body" idx="1"/>
          </p:nvPr>
        </p:nvSpPr>
        <p:spPr/>
        <p:txBody>
          <a:bodyPr/>
          <a:lstStyle/>
          <a:p>
            <a:endParaRPr lang="pt-BR"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82" name="Rectangle 2"/>
          <p:cNvSpPr>
            <a:spLocks noGrp="1" noRot="1" noChangeAspect="1" noChangeArrowheads="1" noTextEdit="1"/>
          </p:cNvSpPr>
          <p:nvPr>
            <p:ph type="sldImg"/>
          </p:nvPr>
        </p:nvSpPr>
        <p:spPr>
          <a:ln/>
        </p:spPr>
      </p:sp>
      <p:sp>
        <p:nvSpPr>
          <p:cNvPr id="1454083" name="Rectangle 3"/>
          <p:cNvSpPr>
            <a:spLocks noGrp="1" noChangeArrowheads="1"/>
          </p:cNvSpPr>
          <p:nvPr>
            <p:ph type="body" idx="1"/>
          </p:nvPr>
        </p:nvSpPr>
        <p:spPr/>
        <p:txBody>
          <a:bodyPr/>
          <a:lstStyle/>
          <a:p>
            <a:endParaRPr lang="pt-BR"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82" name="Rectangle 2"/>
          <p:cNvSpPr>
            <a:spLocks noGrp="1" noRot="1" noChangeAspect="1" noChangeArrowheads="1" noTextEdit="1"/>
          </p:cNvSpPr>
          <p:nvPr>
            <p:ph type="sldImg"/>
          </p:nvPr>
        </p:nvSpPr>
        <p:spPr>
          <a:ln/>
        </p:spPr>
      </p:sp>
      <p:sp>
        <p:nvSpPr>
          <p:cNvPr id="1454083" name="Rectangle 3"/>
          <p:cNvSpPr>
            <a:spLocks noGrp="1" noChangeArrowheads="1"/>
          </p:cNvSpPr>
          <p:nvPr>
            <p:ph type="body" idx="1"/>
          </p:nvPr>
        </p:nvSpPr>
        <p:spPr/>
        <p:txBody>
          <a:bodyPr/>
          <a:lstStyle/>
          <a:p>
            <a:endParaRPr lang="pt-BR"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82" name="Rectangle 2"/>
          <p:cNvSpPr>
            <a:spLocks noGrp="1" noRot="1" noChangeAspect="1" noChangeArrowheads="1" noTextEdit="1"/>
          </p:cNvSpPr>
          <p:nvPr>
            <p:ph type="sldImg"/>
          </p:nvPr>
        </p:nvSpPr>
        <p:spPr>
          <a:ln/>
        </p:spPr>
      </p:sp>
      <p:sp>
        <p:nvSpPr>
          <p:cNvPr id="1454083" name="Rectangle 3"/>
          <p:cNvSpPr>
            <a:spLocks noGrp="1" noChangeArrowheads="1"/>
          </p:cNvSpPr>
          <p:nvPr>
            <p:ph type="body" idx="1"/>
          </p:nvPr>
        </p:nvSpPr>
        <p:spPr/>
        <p:txBody>
          <a:bodyPr/>
          <a:lstStyle/>
          <a:p>
            <a:endParaRPr lang="pt-BR"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82" name="Rectangle 2"/>
          <p:cNvSpPr>
            <a:spLocks noGrp="1" noRot="1" noChangeAspect="1" noChangeArrowheads="1" noTextEdit="1"/>
          </p:cNvSpPr>
          <p:nvPr>
            <p:ph type="sldImg"/>
          </p:nvPr>
        </p:nvSpPr>
        <p:spPr>
          <a:ln/>
        </p:spPr>
      </p:sp>
      <p:sp>
        <p:nvSpPr>
          <p:cNvPr id="1454083" name="Rectangle 3"/>
          <p:cNvSpPr>
            <a:spLocks noGrp="1" noChangeArrowheads="1"/>
          </p:cNvSpPr>
          <p:nvPr>
            <p:ph type="body" idx="1"/>
          </p:nvPr>
        </p:nvSpPr>
        <p:spPr/>
        <p:txBody>
          <a:bodyPr/>
          <a:lstStyle/>
          <a:p>
            <a:endParaRPr lang="pt-BR"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82" name="Rectangle 2"/>
          <p:cNvSpPr>
            <a:spLocks noGrp="1" noRot="1" noChangeAspect="1" noChangeArrowheads="1" noTextEdit="1"/>
          </p:cNvSpPr>
          <p:nvPr>
            <p:ph type="sldImg"/>
          </p:nvPr>
        </p:nvSpPr>
        <p:spPr>
          <a:ln/>
        </p:spPr>
      </p:sp>
      <p:sp>
        <p:nvSpPr>
          <p:cNvPr id="1454083" name="Rectangle 3"/>
          <p:cNvSpPr>
            <a:spLocks noGrp="1" noChangeArrowheads="1"/>
          </p:cNvSpPr>
          <p:nvPr>
            <p:ph type="body" idx="1"/>
          </p:nvPr>
        </p:nvSpPr>
        <p:spPr/>
        <p:txBody>
          <a:bodyPr/>
          <a:lstStyle/>
          <a:p>
            <a:endParaRPr lang="pt-BR"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82" name="Rectangle 2"/>
          <p:cNvSpPr>
            <a:spLocks noGrp="1" noRot="1" noChangeAspect="1" noChangeArrowheads="1" noTextEdit="1"/>
          </p:cNvSpPr>
          <p:nvPr>
            <p:ph type="sldImg"/>
          </p:nvPr>
        </p:nvSpPr>
        <p:spPr>
          <a:ln/>
        </p:spPr>
      </p:sp>
      <p:sp>
        <p:nvSpPr>
          <p:cNvPr id="1454083" name="Rectangle 3"/>
          <p:cNvSpPr>
            <a:spLocks noGrp="1" noChangeArrowheads="1"/>
          </p:cNvSpPr>
          <p:nvPr>
            <p:ph type="body" idx="1"/>
          </p:nvPr>
        </p:nvSpPr>
        <p:spPr/>
        <p:txBody>
          <a:bodyPr/>
          <a:lstStyle/>
          <a:p>
            <a:endParaRPr lang="pt-BR"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82" name="Rectangle 2"/>
          <p:cNvSpPr>
            <a:spLocks noGrp="1" noRot="1" noChangeAspect="1" noChangeArrowheads="1" noTextEdit="1"/>
          </p:cNvSpPr>
          <p:nvPr>
            <p:ph type="sldImg"/>
          </p:nvPr>
        </p:nvSpPr>
        <p:spPr>
          <a:ln/>
        </p:spPr>
      </p:sp>
      <p:sp>
        <p:nvSpPr>
          <p:cNvPr id="1454083" name="Rectangle 3"/>
          <p:cNvSpPr>
            <a:spLocks noGrp="1" noChangeArrowheads="1"/>
          </p:cNvSpPr>
          <p:nvPr>
            <p:ph type="body" idx="1"/>
          </p:nvPr>
        </p:nvSpPr>
        <p:spPr/>
        <p:txBody>
          <a:bodyPr/>
          <a:lstStyle/>
          <a:p>
            <a:endParaRPr lang="pt-BR"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82" name="Rectangle 2"/>
          <p:cNvSpPr>
            <a:spLocks noGrp="1" noRot="1" noChangeAspect="1" noChangeArrowheads="1" noTextEdit="1"/>
          </p:cNvSpPr>
          <p:nvPr>
            <p:ph type="sldImg"/>
          </p:nvPr>
        </p:nvSpPr>
        <p:spPr>
          <a:ln/>
        </p:spPr>
      </p:sp>
      <p:sp>
        <p:nvSpPr>
          <p:cNvPr id="1454083" name="Rectangle 3"/>
          <p:cNvSpPr>
            <a:spLocks noGrp="1" noChangeArrowheads="1"/>
          </p:cNvSpPr>
          <p:nvPr>
            <p:ph type="body" idx="1"/>
          </p:nvPr>
        </p:nvSpPr>
        <p:spPr/>
        <p:txBody>
          <a:bodyPr/>
          <a:lstStyle/>
          <a:p>
            <a:endParaRPr lang="pt-BR"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82" name="Rectangle 2"/>
          <p:cNvSpPr>
            <a:spLocks noGrp="1" noRot="1" noChangeAspect="1" noChangeArrowheads="1" noTextEdit="1"/>
          </p:cNvSpPr>
          <p:nvPr>
            <p:ph type="sldImg"/>
          </p:nvPr>
        </p:nvSpPr>
        <p:spPr>
          <a:ln/>
        </p:spPr>
      </p:sp>
      <p:sp>
        <p:nvSpPr>
          <p:cNvPr id="1454083" name="Rectangle 3"/>
          <p:cNvSpPr>
            <a:spLocks noGrp="1" noChangeArrowheads="1"/>
          </p:cNvSpPr>
          <p:nvPr>
            <p:ph type="body" idx="1"/>
          </p:nvPr>
        </p:nvSpPr>
        <p:spPr/>
        <p:txBody>
          <a:bodyPr/>
          <a:lstStyle/>
          <a:p>
            <a:endParaRPr lang="pt-BR"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82" name="Rectangle 2"/>
          <p:cNvSpPr>
            <a:spLocks noGrp="1" noRot="1" noChangeAspect="1" noChangeArrowheads="1" noTextEdit="1"/>
          </p:cNvSpPr>
          <p:nvPr>
            <p:ph type="sldImg"/>
          </p:nvPr>
        </p:nvSpPr>
        <p:spPr>
          <a:ln/>
        </p:spPr>
      </p:sp>
      <p:sp>
        <p:nvSpPr>
          <p:cNvPr id="1454083" name="Rectangle 3"/>
          <p:cNvSpPr>
            <a:spLocks noGrp="1" noChangeArrowheads="1"/>
          </p:cNvSpPr>
          <p:nvPr>
            <p:ph type="body" idx="1"/>
          </p:nvPr>
        </p:nvSpPr>
        <p:spPr/>
        <p:txBody>
          <a:bodyPr/>
          <a:lstStyle/>
          <a:p>
            <a:endParaRPr lang="pt-BR"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82" name="Rectangle 2"/>
          <p:cNvSpPr>
            <a:spLocks noGrp="1" noRot="1" noChangeAspect="1" noChangeArrowheads="1" noTextEdit="1"/>
          </p:cNvSpPr>
          <p:nvPr>
            <p:ph type="sldImg"/>
          </p:nvPr>
        </p:nvSpPr>
        <p:spPr>
          <a:ln/>
        </p:spPr>
      </p:sp>
      <p:sp>
        <p:nvSpPr>
          <p:cNvPr id="1454083" name="Rectangle 3"/>
          <p:cNvSpPr>
            <a:spLocks noGrp="1" noChangeArrowheads="1"/>
          </p:cNvSpPr>
          <p:nvPr>
            <p:ph type="body" idx="1"/>
          </p:nvPr>
        </p:nvSpPr>
        <p:spPr/>
        <p:txBody>
          <a:bodyPr/>
          <a:lstStyle/>
          <a:p>
            <a:endParaRPr lang="pt-BR"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82" name="Rectangle 2"/>
          <p:cNvSpPr>
            <a:spLocks noGrp="1" noRot="1" noChangeAspect="1" noChangeArrowheads="1" noTextEdit="1"/>
          </p:cNvSpPr>
          <p:nvPr>
            <p:ph type="sldImg"/>
          </p:nvPr>
        </p:nvSpPr>
        <p:spPr>
          <a:ln/>
        </p:spPr>
      </p:sp>
      <p:sp>
        <p:nvSpPr>
          <p:cNvPr id="1454083" name="Rectangle 3"/>
          <p:cNvSpPr>
            <a:spLocks noGrp="1" noChangeArrowheads="1"/>
          </p:cNvSpPr>
          <p:nvPr>
            <p:ph type="body" idx="1"/>
          </p:nvPr>
        </p:nvSpPr>
        <p:spPr/>
        <p:txBody>
          <a:bodyPr/>
          <a:lstStyle/>
          <a:p>
            <a:endParaRPr lang="pt-BR"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82" name="Rectangle 2"/>
          <p:cNvSpPr>
            <a:spLocks noGrp="1" noRot="1" noChangeAspect="1" noChangeArrowheads="1" noTextEdit="1"/>
          </p:cNvSpPr>
          <p:nvPr>
            <p:ph type="sldImg"/>
          </p:nvPr>
        </p:nvSpPr>
        <p:spPr>
          <a:ln/>
        </p:spPr>
      </p:sp>
      <p:sp>
        <p:nvSpPr>
          <p:cNvPr id="1454083" name="Rectangle 3"/>
          <p:cNvSpPr>
            <a:spLocks noGrp="1" noChangeArrowheads="1"/>
          </p:cNvSpPr>
          <p:nvPr>
            <p:ph type="body" idx="1"/>
          </p:nvPr>
        </p:nvSpPr>
        <p:spPr/>
        <p:txBody>
          <a:bodyPr/>
          <a:lstStyle/>
          <a:p>
            <a:endParaRPr lang="pt-BR"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82" name="Rectangle 2"/>
          <p:cNvSpPr>
            <a:spLocks noGrp="1" noRot="1" noChangeAspect="1" noChangeArrowheads="1" noTextEdit="1"/>
          </p:cNvSpPr>
          <p:nvPr>
            <p:ph type="sldImg"/>
          </p:nvPr>
        </p:nvSpPr>
        <p:spPr>
          <a:ln/>
        </p:spPr>
      </p:sp>
      <p:sp>
        <p:nvSpPr>
          <p:cNvPr id="1454083" name="Rectangle 3"/>
          <p:cNvSpPr>
            <a:spLocks noGrp="1" noChangeArrowheads="1"/>
          </p:cNvSpPr>
          <p:nvPr>
            <p:ph type="body" idx="1"/>
          </p:nvPr>
        </p:nvSpPr>
        <p:spPr/>
        <p:txBody>
          <a:bodyPr/>
          <a:lstStyle/>
          <a:p>
            <a:endParaRPr lang="pt-BR"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82" name="Rectangle 2"/>
          <p:cNvSpPr>
            <a:spLocks noGrp="1" noRot="1" noChangeAspect="1" noChangeArrowheads="1" noTextEdit="1"/>
          </p:cNvSpPr>
          <p:nvPr>
            <p:ph type="sldImg"/>
          </p:nvPr>
        </p:nvSpPr>
        <p:spPr>
          <a:ln/>
        </p:spPr>
      </p:sp>
      <p:sp>
        <p:nvSpPr>
          <p:cNvPr id="1454083" name="Rectangle 3"/>
          <p:cNvSpPr>
            <a:spLocks noGrp="1" noChangeArrowheads="1"/>
          </p:cNvSpPr>
          <p:nvPr>
            <p:ph type="body" idx="1"/>
          </p:nvPr>
        </p:nvSpPr>
        <p:spPr/>
        <p:txBody>
          <a:bodyPr/>
          <a:lstStyle/>
          <a:p>
            <a:endParaRPr lang="pt-BR"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82" name="Rectangle 2"/>
          <p:cNvSpPr>
            <a:spLocks noGrp="1" noRot="1" noChangeAspect="1" noChangeArrowheads="1" noTextEdit="1"/>
          </p:cNvSpPr>
          <p:nvPr>
            <p:ph type="sldImg"/>
          </p:nvPr>
        </p:nvSpPr>
        <p:spPr>
          <a:ln/>
        </p:spPr>
      </p:sp>
      <p:sp>
        <p:nvSpPr>
          <p:cNvPr id="1454083" name="Rectangle 3"/>
          <p:cNvSpPr>
            <a:spLocks noGrp="1" noChangeArrowheads="1"/>
          </p:cNvSpPr>
          <p:nvPr>
            <p:ph type="body" idx="1"/>
          </p:nvPr>
        </p:nvSpPr>
        <p:spPr/>
        <p:txBody>
          <a:bodyPr/>
          <a:lstStyle/>
          <a:p>
            <a:endParaRPr lang="pt-BR"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82" name="Rectangle 2"/>
          <p:cNvSpPr>
            <a:spLocks noGrp="1" noRot="1" noChangeAspect="1" noChangeArrowheads="1" noTextEdit="1"/>
          </p:cNvSpPr>
          <p:nvPr>
            <p:ph type="sldImg"/>
          </p:nvPr>
        </p:nvSpPr>
        <p:spPr>
          <a:ln/>
        </p:spPr>
      </p:sp>
      <p:sp>
        <p:nvSpPr>
          <p:cNvPr id="1454083" name="Rectangle 3"/>
          <p:cNvSpPr>
            <a:spLocks noGrp="1" noChangeArrowheads="1"/>
          </p:cNvSpPr>
          <p:nvPr>
            <p:ph type="body" idx="1"/>
          </p:nvPr>
        </p:nvSpPr>
        <p:spPr/>
        <p:txBody>
          <a:bodyPr/>
          <a:lstStyle/>
          <a:p>
            <a:endParaRPr lang="pt-BR"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82" name="Rectangle 2"/>
          <p:cNvSpPr>
            <a:spLocks noGrp="1" noRot="1" noChangeAspect="1" noChangeArrowheads="1" noTextEdit="1"/>
          </p:cNvSpPr>
          <p:nvPr>
            <p:ph type="sldImg"/>
          </p:nvPr>
        </p:nvSpPr>
        <p:spPr>
          <a:ln/>
        </p:spPr>
      </p:sp>
      <p:sp>
        <p:nvSpPr>
          <p:cNvPr id="1454083" name="Rectangle 3"/>
          <p:cNvSpPr>
            <a:spLocks noGrp="1" noChangeArrowheads="1"/>
          </p:cNvSpPr>
          <p:nvPr>
            <p:ph type="body" idx="1"/>
          </p:nvPr>
        </p:nvSpPr>
        <p:spPr/>
        <p:txBody>
          <a:bodyPr/>
          <a:lstStyle/>
          <a:p>
            <a:endParaRPr lang="pt-BR"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82" name="Rectangle 2"/>
          <p:cNvSpPr>
            <a:spLocks noGrp="1" noRot="1" noChangeAspect="1" noChangeArrowheads="1" noTextEdit="1"/>
          </p:cNvSpPr>
          <p:nvPr>
            <p:ph type="sldImg"/>
          </p:nvPr>
        </p:nvSpPr>
        <p:spPr>
          <a:ln/>
        </p:spPr>
      </p:sp>
      <p:sp>
        <p:nvSpPr>
          <p:cNvPr id="1454083" name="Rectangle 3"/>
          <p:cNvSpPr>
            <a:spLocks noGrp="1" noChangeArrowheads="1"/>
          </p:cNvSpPr>
          <p:nvPr>
            <p:ph type="body" idx="1"/>
          </p:nvPr>
        </p:nvSpPr>
        <p:spPr/>
        <p:txBody>
          <a:bodyPr/>
          <a:lstStyle/>
          <a:p>
            <a:endParaRPr lang="pt-BR"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82" name="Rectangle 2"/>
          <p:cNvSpPr>
            <a:spLocks noGrp="1" noRot="1" noChangeAspect="1" noChangeArrowheads="1" noTextEdit="1"/>
          </p:cNvSpPr>
          <p:nvPr>
            <p:ph type="sldImg"/>
          </p:nvPr>
        </p:nvSpPr>
        <p:spPr>
          <a:ln/>
        </p:spPr>
      </p:sp>
      <p:sp>
        <p:nvSpPr>
          <p:cNvPr id="1454083" name="Rectangle 3"/>
          <p:cNvSpPr>
            <a:spLocks noGrp="1" noChangeArrowheads="1"/>
          </p:cNvSpPr>
          <p:nvPr>
            <p:ph type="body" idx="1"/>
          </p:nvPr>
        </p:nvSpPr>
        <p:spPr/>
        <p:txBody>
          <a:bodyPr/>
          <a:lstStyle/>
          <a:p>
            <a:endParaRPr lang="pt-BR"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82" name="Rectangle 2"/>
          <p:cNvSpPr>
            <a:spLocks noGrp="1" noRot="1" noChangeAspect="1" noChangeArrowheads="1" noTextEdit="1"/>
          </p:cNvSpPr>
          <p:nvPr>
            <p:ph type="sldImg"/>
          </p:nvPr>
        </p:nvSpPr>
        <p:spPr>
          <a:ln/>
        </p:spPr>
      </p:sp>
      <p:sp>
        <p:nvSpPr>
          <p:cNvPr id="1454083" name="Rectangle 3"/>
          <p:cNvSpPr>
            <a:spLocks noGrp="1" noChangeArrowheads="1"/>
          </p:cNvSpPr>
          <p:nvPr>
            <p:ph type="body" idx="1"/>
          </p:nvPr>
        </p:nvSpPr>
        <p:spPr/>
        <p:txBody>
          <a:bodyPr/>
          <a:lstStyle/>
          <a:p>
            <a:endParaRPr lang="pt-BR"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82" name="Rectangle 2"/>
          <p:cNvSpPr>
            <a:spLocks noGrp="1" noRot="1" noChangeAspect="1" noChangeArrowheads="1" noTextEdit="1"/>
          </p:cNvSpPr>
          <p:nvPr>
            <p:ph type="sldImg"/>
          </p:nvPr>
        </p:nvSpPr>
        <p:spPr>
          <a:ln/>
        </p:spPr>
      </p:sp>
      <p:sp>
        <p:nvSpPr>
          <p:cNvPr id="1454083" name="Rectangle 3"/>
          <p:cNvSpPr>
            <a:spLocks noGrp="1" noChangeArrowheads="1"/>
          </p:cNvSpPr>
          <p:nvPr>
            <p:ph type="body" idx="1"/>
          </p:nvPr>
        </p:nvSpPr>
        <p:spPr/>
        <p:txBody>
          <a:bodyPr/>
          <a:lstStyle/>
          <a:p>
            <a:endParaRPr lang="pt-BR"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82" name="Rectangle 2"/>
          <p:cNvSpPr>
            <a:spLocks noGrp="1" noRot="1" noChangeAspect="1" noChangeArrowheads="1" noTextEdit="1"/>
          </p:cNvSpPr>
          <p:nvPr>
            <p:ph type="sldImg"/>
          </p:nvPr>
        </p:nvSpPr>
        <p:spPr>
          <a:ln/>
        </p:spPr>
      </p:sp>
      <p:sp>
        <p:nvSpPr>
          <p:cNvPr id="1454083" name="Rectangle 3"/>
          <p:cNvSpPr>
            <a:spLocks noGrp="1" noChangeArrowheads="1"/>
          </p:cNvSpPr>
          <p:nvPr>
            <p:ph type="body" idx="1"/>
          </p:nvPr>
        </p:nvSpPr>
        <p:spPr/>
        <p:txBody>
          <a:bodyPr/>
          <a:lstStyle/>
          <a:p>
            <a:endParaRPr lang="pt-BR"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82" name="Rectangle 2"/>
          <p:cNvSpPr>
            <a:spLocks noGrp="1" noRot="1" noChangeAspect="1" noChangeArrowheads="1" noTextEdit="1"/>
          </p:cNvSpPr>
          <p:nvPr>
            <p:ph type="sldImg"/>
          </p:nvPr>
        </p:nvSpPr>
        <p:spPr>
          <a:ln/>
        </p:spPr>
      </p:sp>
      <p:sp>
        <p:nvSpPr>
          <p:cNvPr id="1454083" name="Rectangle 3"/>
          <p:cNvSpPr>
            <a:spLocks noGrp="1" noChangeArrowheads="1"/>
          </p:cNvSpPr>
          <p:nvPr>
            <p:ph type="body" idx="1"/>
          </p:nvPr>
        </p:nvSpPr>
        <p:spPr/>
        <p:txBody>
          <a:bodyPr/>
          <a:lstStyle/>
          <a:p>
            <a:endParaRPr lang="pt-BR"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82" name="Rectangle 2"/>
          <p:cNvSpPr>
            <a:spLocks noGrp="1" noRot="1" noChangeAspect="1" noChangeArrowheads="1" noTextEdit="1"/>
          </p:cNvSpPr>
          <p:nvPr>
            <p:ph type="sldImg"/>
          </p:nvPr>
        </p:nvSpPr>
        <p:spPr>
          <a:ln/>
        </p:spPr>
      </p:sp>
      <p:sp>
        <p:nvSpPr>
          <p:cNvPr id="1454083" name="Rectangle 3"/>
          <p:cNvSpPr>
            <a:spLocks noGrp="1" noChangeArrowheads="1"/>
          </p:cNvSpPr>
          <p:nvPr>
            <p:ph type="body" idx="1"/>
          </p:nvPr>
        </p:nvSpPr>
        <p:spPr/>
        <p:txBody>
          <a:bodyPr/>
          <a:lstStyle/>
          <a:p>
            <a:endParaRPr lang="pt-BR"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82" name="Rectangle 2"/>
          <p:cNvSpPr>
            <a:spLocks noGrp="1" noRot="1" noChangeAspect="1" noChangeArrowheads="1" noTextEdit="1"/>
          </p:cNvSpPr>
          <p:nvPr>
            <p:ph type="sldImg"/>
          </p:nvPr>
        </p:nvSpPr>
        <p:spPr>
          <a:ln/>
        </p:spPr>
      </p:sp>
      <p:sp>
        <p:nvSpPr>
          <p:cNvPr id="1454083" name="Rectangle 3"/>
          <p:cNvSpPr>
            <a:spLocks noGrp="1" noChangeArrowheads="1"/>
          </p:cNvSpPr>
          <p:nvPr>
            <p:ph type="body" idx="1"/>
          </p:nvPr>
        </p:nvSpPr>
        <p:spPr/>
        <p:txBody>
          <a:bodyPr/>
          <a:lstStyle/>
          <a:p>
            <a:endParaRPr lang="pt-BR"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82" name="Rectangle 2"/>
          <p:cNvSpPr>
            <a:spLocks noGrp="1" noRot="1" noChangeAspect="1" noChangeArrowheads="1" noTextEdit="1"/>
          </p:cNvSpPr>
          <p:nvPr>
            <p:ph type="sldImg"/>
          </p:nvPr>
        </p:nvSpPr>
        <p:spPr>
          <a:ln/>
        </p:spPr>
      </p:sp>
      <p:sp>
        <p:nvSpPr>
          <p:cNvPr id="1454083" name="Rectangle 3"/>
          <p:cNvSpPr>
            <a:spLocks noGrp="1" noChangeArrowheads="1"/>
          </p:cNvSpPr>
          <p:nvPr>
            <p:ph type="body" idx="1"/>
          </p:nvPr>
        </p:nvSpPr>
        <p:spPr/>
        <p:txBody>
          <a:bodyPr/>
          <a:lstStyle/>
          <a:p>
            <a:endParaRPr lang="pt-BR" dirty="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82" name="Rectangle 2"/>
          <p:cNvSpPr>
            <a:spLocks noGrp="1" noRot="1" noChangeAspect="1" noChangeArrowheads="1" noTextEdit="1"/>
          </p:cNvSpPr>
          <p:nvPr>
            <p:ph type="sldImg"/>
          </p:nvPr>
        </p:nvSpPr>
        <p:spPr>
          <a:ln/>
        </p:spPr>
      </p:sp>
      <p:sp>
        <p:nvSpPr>
          <p:cNvPr id="1454083" name="Rectangle 3"/>
          <p:cNvSpPr>
            <a:spLocks noGrp="1" noChangeArrowheads="1"/>
          </p:cNvSpPr>
          <p:nvPr>
            <p:ph type="body" idx="1"/>
          </p:nvPr>
        </p:nvSpPr>
        <p:spPr/>
        <p:txBody>
          <a:bodyPr/>
          <a:lstStyle/>
          <a:p>
            <a:endParaRPr lang="pt-BR"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82" name="Rectangle 2"/>
          <p:cNvSpPr>
            <a:spLocks noGrp="1" noRot="1" noChangeAspect="1" noChangeArrowheads="1" noTextEdit="1"/>
          </p:cNvSpPr>
          <p:nvPr>
            <p:ph type="sldImg"/>
          </p:nvPr>
        </p:nvSpPr>
        <p:spPr>
          <a:ln/>
        </p:spPr>
      </p:sp>
      <p:sp>
        <p:nvSpPr>
          <p:cNvPr id="1454083" name="Rectangle 3"/>
          <p:cNvSpPr>
            <a:spLocks noGrp="1" noChangeArrowheads="1"/>
          </p:cNvSpPr>
          <p:nvPr>
            <p:ph type="body" idx="1"/>
          </p:nvPr>
        </p:nvSpPr>
        <p:spPr/>
        <p:txBody>
          <a:bodyPr/>
          <a:lstStyle/>
          <a:p>
            <a:endParaRPr lang="pt-BR" dirty="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82" name="Rectangle 2"/>
          <p:cNvSpPr>
            <a:spLocks noGrp="1" noRot="1" noChangeAspect="1" noChangeArrowheads="1" noTextEdit="1"/>
          </p:cNvSpPr>
          <p:nvPr>
            <p:ph type="sldImg"/>
          </p:nvPr>
        </p:nvSpPr>
        <p:spPr>
          <a:ln/>
        </p:spPr>
      </p:sp>
      <p:sp>
        <p:nvSpPr>
          <p:cNvPr id="1454083" name="Rectangle 3"/>
          <p:cNvSpPr>
            <a:spLocks noGrp="1" noChangeArrowheads="1"/>
          </p:cNvSpPr>
          <p:nvPr>
            <p:ph type="body" idx="1"/>
          </p:nvPr>
        </p:nvSpPr>
        <p:spPr/>
        <p:txBody>
          <a:bodyPr/>
          <a:lstStyle/>
          <a:p>
            <a:endParaRPr lang="pt-BR" dirty="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82" name="Rectangle 2"/>
          <p:cNvSpPr>
            <a:spLocks noGrp="1" noRot="1" noChangeAspect="1" noChangeArrowheads="1" noTextEdit="1"/>
          </p:cNvSpPr>
          <p:nvPr>
            <p:ph type="sldImg"/>
          </p:nvPr>
        </p:nvSpPr>
        <p:spPr>
          <a:ln/>
        </p:spPr>
      </p:sp>
      <p:sp>
        <p:nvSpPr>
          <p:cNvPr id="1454083" name="Rectangle 3"/>
          <p:cNvSpPr>
            <a:spLocks noGrp="1" noChangeArrowheads="1"/>
          </p:cNvSpPr>
          <p:nvPr>
            <p:ph type="body" idx="1"/>
          </p:nvPr>
        </p:nvSpPr>
        <p:spPr/>
        <p:txBody>
          <a:bodyPr/>
          <a:lstStyle/>
          <a:p>
            <a:endParaRPr lang="pt-BR" dirty="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82" name="Rectangle 2"/>
          <p:cNvSpPr>
            <a:spLocks noGrp="1" noRot="1" noChangeAspect="1" noChangeArrowheads="1" noTextEdit="1"/>
          </p:cNvSpPr>
          <p:nvPr>
            <p:ph type="sldImg"/>
          </p:nvPr>
        </p:nvSpPr>
        <p:spPr>
          <a:ln/>
        </p:spPr>
      </p:sp>
      <p:sp>
        <p:nvSpPr>
          <p:cNvPr id="1454083" name="Rectangle 3"/>
          <p:cNvSpPr>
            <a:spLocks noGrp="1" noChangeArrowheads="1"/>
          </p:cNvSpPr>
          <p:nvPr>
            <p:ph type="body" idx="1"/>
          </p:nvPr>
        </p:nvSpPr>
        <p:spPr/>
        <p:txBody>
          <a:bodyPr/>
          <a:lstStyle/>
          <a:p>
            <a:endParaRPr lang="pt-BR"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82" name="Rectangle 2"/>
          <p:cNvSpPr>
            <a:spLocks noGrp="1" noRot="1" noChangeAspect="1" noChangeArrowheads="1" noTextEdit="1"/>
          </p:cNvSpPr>
          <p:nvPr>
            <p:ph type="sldImg"/>
          </p:nvPr>
        </p:nvSpPr>
        <p:spPr>
          <a:ln/>
        </p:spPr>
      </p:sp>
      <p:sp>
        <p:nvSpPr>
          <p:cNvPr id="1454083" name="Rectangle 3"/>
          <p:cNvSpPr>
            <a:spLocks noGrp="1" noChangeArrowheads="1"/>
          </p:cNvSpPr>
          <p:nvPr>
            <p:ph type="body" idx="1"/>
          </p:nvPr>
        </p:nvSpPr>
        <p:spPr/>
        <p:txBody>
          <a:bodyPr/>
          <a:lstStyle/>
          <a:p>
            <a:endParaRPr lang="pt-BR" dirty="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82" name="Rectangle 2"/>
          <p:cNvSpPr>
            <a:spLocks noGrp="1" noRot="1" noChangeAspect="1" noChangeArrowheads="1" noTextEdit="1"/>
          </p:cNvSpPr>
          <p:nvPr>
            <p:ph type="sldImg"/>
          </p:nvPr>
        </p:nvSpPr>
        <p:spPr>
          <a:ln/>
        </p:spPr>
      </p:sp>
      <p:sp>
        <p:nvSpPr>
          <p:cNvPr id="1454083" name="Rectangle 3"/>
          <p:cNvSpPr>
            <a:spLocks noGrp="1" noChangeArrowheads="1"/>
          </p:cNvSpPr>
          <p:nvPr>
            <p:ph type="body" idx="1"/>
          </p:nvPr>
        </p:nvSpPr>
        <p:spPr/>
        <p:txBody>
          <a:bodyPr/>
          <a:lstStyle/>
          <a:p>
            <a:endParaRPr lang="pt-BR" dirty="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82" name="Rectangle 2"/>
          <p:cNvSpPr>
            <a:spLocks noGrp="1" noRot="1" noChangeAspect="1" noChangeArrowheads="1" noTextEdit="1"/>
          </p:cNvSpPr>
          <p:nvPr>
            <p:ph type="sldImg"/>
          </p:nvPr>
        </p:nvSpPr>
        <p:spPr>
          <a:ln/>
        </p:spPr>
      </p:sp>
      <p:sp>
        <p:nvSpPr>
          <p:cNvPr id="1454083" name="Rectangle 3"/>
          <p:cNvSpPr>
            <a:spLocks noGrp="1" noChangeArrowheads="1"/>
          </p:cNvSpPr>
          <p:nvPr>
            <p:ph type="body" idx="1"/>
          </p:nvPr>
        </p:nvSpPr>
        <p:spPr/>
        <p:txBody>
          <a:bodyPr/>
          <a:lstStyle/>
          <a:p>
            <a:endParaRPr lang="pt-BR" dirty="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82" name="Rectangle 2"/>
          <p:cNvSpPr>
            <a:spLocks noGrp="1" noRot="1" noChangeAspect="1" noChangeArrowheads="1" noTextEdit="1"/>
          </p:cNvSpPr>
          <p:nvPr>
            <p:ph type="sldImg"/>
          </p:nvPr>
        </p:nvSpPr>
        <p:spPr>
          <a:ln/>
        </p:spPr>
      </p:sp>
      <p:sp>
        <p:nvSpPr>
          <p:cNvPr id="1454083" name="Rectangle 3"/>
          <p:cNvSpPr>
            <a:spLocks noGrp="1" noChangeArrowheads="1"/>
          </p:cNvSpPr>
          <p:nvPr>
            <p:ph type="body" idx="1"/>
          </p:nvPr>
        </p:nvSpPr>
        <p:spPr/>
        <p:txBody>
          <a:bodyPr/>
          <a:lstStyle/>
          <a:p>
            <a:endParaRPr lang="pt-BR" dirty="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82" name="Rectangle 2"/>
          <p:cNvSpPr>
            <a:spLocks noGrp="1" noRot="1" noChangeAspect="1" noChangeArrowheads="1" noTextEdit="1"/>
          </p:cNvSpPr>
          <p:nvPr>
            <p:ph type="sldImg"/>
          </p:nvPr>
        </p:nvSpPr>
        <p:spPr>
          <a:ln/>
        </p:spPr>
      </p:sp>
      <p:sp>
        <p:nvSpPr>
          <p:cNvPr id="1454083" name="Rectangle 3"/>
          <p:cNvSpPr>
            <a:spLocks noGrp="1" noChangeArrowheads="1"/>
          </p:cNvSpPr>
          <p:nvPr>
            <p:ph type="body" idx="1"/>
          </p:nvPr>
        </p:nvSpPr>
        <p:spPr/>
        <p:txBody>
          <a:bodyPr/>
          <a:lstStyle/>
          <a:p>
            <a:endParaRPr lang="pt-B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82" name="Rectangle 2"/>
          <p:cNvSpPr>
            <a:spLocks noGrp="1" noRot="1" noChangeAspect="1" noChangeArrowheads="1" noTextEdit="1"/>
          </p:cNvSpPr>
          <p:nvPr>
            <p:ph type="sldImg"/>
          </p:nvPr>
        </p:nvSpPr>
        <p:spPr>
          <a:ln/>
        </p:spPr>
      </p:sp>
      <p:sp>
        <p:nvSpPr>
          <p:cNvPr id="1454083" name="Rectangle 3"/>
          <p:cNvSpPr>
            <a:spLocks noGrp="1" noChangeArrowheads="1"/>
          </p:cNvSpPr>
          <p:nvPr>
            <p:ph type="body" idx="1"/>
          </p:nvPr>
        </p:nvSpPr>
        <p:spPr/>
        <p:txBody>
          <a:bodyPr/>
          <a:lstStyle/>
          <a:p>
            <a:endParaRPr lang="pt-BR"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82" name="Rectangle 2"/>
          <p:cNvSpPr>
            <a:spLocks noGrp="1" noRot="1" noChangeAspect="1" noChangeArrowheads="1" noTextEdit="1"/>
          </p:cNvSpPr>
          <p:nvPr>
            <p:ph type="sldImg"/>
          </p:nvPr>
        </p:nvSpPr>
        <p:spPr>
          <a:ln/>
        </p:spPr>
      </p:sp>
      <p:sp>
        <p:nvSpPr>
          <p:cNvPr id="1454083" name="Rectangle 3"/>
          <p:cNvSpPr>
            <a:spLocks noGrp="1" noChangeArrowheads="1"/>
          </p:cNvSpPr>
          <p:nvPr>
            <p:ph type="body" idx="1"/>
          </p:nvPr>
        </p:nvSpPr>
        <p:spPr/>
        <p:txBody>
          <a:bodyPr/>
          <a:lstStyle/>
          <a:p>
            <a:endParaRPr lang="pt-B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ítulo e conteúdo">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Slide de título">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23103560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Título e conteúdo">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11723538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Título e conteúdo">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134742908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Imagem 7"/>
          <p:cNvPicPr>
            <a:picLocks noChangeAspect="1"/>
          </p:cNvPicPr>
          <p:nvPr userDrawn="1"/>
        </p:nvPicPr>
        <p:blipFill rotWithShape="1">
          <a:blip r:embed="rId6" cstate="print">
            <a:extLst>
              <a:ext uri="{28A0092B-C50C-407E-A947-70E740481C1C}">
                <a14:useLocalDpi xmlns="" xmlns:a14="http://schemas.microsoft.com/office/drawing/2010/main" val="0"/>
              </a:ext>
            </a:extLst>
          </a:blip>
          <a:srcRect t="26631" b="20386"/>
          <a:stretch/>
        </p:blipFill>
        <p:spPr>
          <a:xfrm>
            <a:off x="0" y="0"/>
            <a:ext cx="9906000" cy="6852978"/>
          </a:xfrm>
          <a:prstGeom prst="rect">
            <a:avLst/>
          </a:prstGeom>
        </p:spPr>
      </p:pic>
    </p:spTree>
  </p:cSld>
  <p:clrMap bg1="lt1" tx1="dk1" bg2="lt2" tx2="dk2" accent1="accent1" accent2="accent2" accent3="accent3" accent4="accent4" accent5="accent5" accent6="accent6" hlink="hlink" folHlink="folHlink"/>
  <p:sldLayoutIdLst>
    <p:sldLayoutId id="2147483676" r:id="rId1"/>
    <p:sldLayoutId id="2147483678" r:id="rId2"/>
    <p:sldLayoutId id="2147483679" r:id="rId3"/>
    <p:sldLayoutId id="2147483680" r:id="rId4"/>
  </p:sldLayoutIdLst>
  <p:txStyles>
    <p:titleStyle>
      <a:lvl1pPr algn="l" rtl="0" eaLnBrk="1" latinLnBrk="0" hangingPunct="1">
        <a:spcBef>
          <a:spcPct val="0"/>
        </a:spcBef>
        <a:buNone/>
        <a:defRPr kumimoji="0" sz="3200" kern="120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6000"/>
        <a:buFont typeface="Wingdings 3"/>
        <a:buChar char=""/>
        <a:defRPr kumimoji="0" sz="2600" kern="1200">
          <a:solidFill>
            <a:schemeClr val="tx1"/>
          </a:solidFill>
          <a:latin typeface="+mn-lt"/>
          <a:ea typeface="+mn-ea"/>
          <a:cs typeface="+mn-cs"/>
        </a:defRPr>
      </a:lvl1pPr>
      <a:lvl2pPr marL="548640" indent="-274320" algn="l" rtl="0" eaLnBrk="1" latinLnBrk="0" hangingPunct="1">
        <a:spcBef>
          <a:spcPts val="500"/>
        </a:spcBef>
        <a:buClr>
          <a:schemeClr val="accent2"/>
        </a:buClr>
        <a:buSzPct val="76000"/>
        <a:buFont typeface="Wingdings 3"/>
        <a:buChar char=""/>
        <a:defRPr kumimoji="0" sz="2300" kern="1200">
          <a:solidFill>
            <a:schemeClr val="tx2"/>
          </a:solidFill>
          <a:latin typeface="+mn-lt"/>
          <a:ea typeface="+mn-ea"/>
          <a:cs typeface="+mn-cs"/>
        </a:defRPr>
      </a:lvl2pPr>
      <a:lvl3pPr marL="822960" indent="-228600" algn="l" rtl="0" eaLnBrk="1" latinLnBrk="0" hangingPunct="1">
        <a:spcBef>
          <a:spcPts val="500"/>
        </a:spcBef>
        <a:buClr>
          <a:schemeClr val="bg1">
            <a:shade val="50000"/>
          </a:schemeClr>
        </a:buClr>
        <a:buSzPct val="76000"/>
        <a:buFont typeface="Wingdings 3"/>
        <a:buChar char=""/>
        <a:defRPr kumimoji="0" sz="2000" kern="1200">
          <a:solidFill>
            <a:schemeClr val="tx1"/>
          </a:solidFill>
          <a:latin typeface="+mn-lt"/>
          <a:ea typeface="+mn-ea"/>
          <a:cs typeface="+mn-cs"/>
        </a:defRPr>
      </a:lvl3pPr>
      <a:lvl4pPr marL="1097280" indent="-228600" algn="l" rtl="0" eaLnBrk="1" latinLnBrk="0" hangingPunct="1">
        <a:spcBef>
          <a:spcPts val="400"/>
        </a:spcBef>
        <a:buClr>
          <a:schemeClr val="accent2">
            <a:shade val="75000"/>
          </a:schemeClr>
        </a:buClr>
        <a:buSzPct val="70000"/>
        <a:buFont typeface="Wingdings"/>
        <a:buChar char=""/>
        <a:defRPr kumimoji="0" sz="1800" kern="1200">
          <a:solidFill>
            <a:schemeClr val="tx1"/>
          </a:solidFill>
          <a:latin typeface="+mn-lt"/>
          <a:ea typeface="+mn-ea"/>
          <a:cs typeface="+mn-cs"/>
        </a:defRPr>
      </a:lvl4pPr>
      <a:lvl5pPr marL="1371600" indent="-228600" algn="l" rtl="0" eaLnBrk="1" latinLnBrk="0" hangingPunct="1">
        <a:spcBef>
          <a:spcPts val="300"/>
        </a:spcBef>
        <a:buClr>
          <a:schemeClr val="accent2"/>
        </a:buClr>
        <a:buSzPct val="70000"/>
        <a:buFont typeface="Wingdings"/>
        <a:buChar char=""/>
        <a:defRPr kumimoji="0"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1.xml"/><Relationship Id="rId1" Type="http://schemas.openxmlformats.org/officeDocument/2006/relationships/slideLayout" Target="../slideLayouts/slideLayout1.xml"/><Relationship Id="rId5" Type="http://schemas.openxmlformats.org/officeDocument/2006/relationships/image" Target="../media/image27.jpeg"/><Relationship Id="rId4" Type="http://schemas.openxmlformats.org/officeDocument/2006/relationships/image" Target="../media/image26.jpeg"/></Relationships>
</file>

<file path=ppt/slides/_rels/slide2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2.xml"/><Relationship Id="rId1" Type="http://schemas.openxmlformats.org/officeDocument/2006/relationships/slideLayout" Target="../slideLayouts/slideLayout1.xml"/><Relationship Id="rId5" Type="http://schemas.openxmlformats.org/officeDocument/2006/relationships/image" Target="../media/image30.jpeg"/><Relationship Id="rId4" Type="http://schemas.openxmlformats.org/officeDocument/2006/relationships/image" Target="../media/image29.jpeg"/></Relationships>
</file>

<file path=ppt/slides/_rels/slide2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3.xml"/><Relationship Id="rId1" Type="http://schemas.openxmlformats.org/officeDocument/2006/relationships/slideLayout" Target="../slideLayouts/slideLayout1.xml"/><Relationship Id="rId5" Type="http://schemas.openxmlformats.org/officeDocument/2006/relationships/image" Target="../media/image33.jpeg"/><Relationship Id="rId4" Type="http://schemas.openxmlformats.org/officeDocument/2006/relationships/image" Target="../media/image32.jpeg"/></Relationships>
</file>

<file path=ppt/slides/_rels/slide27.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29.xml"/><Relationship Id="rId1" Type="http://schemas.openxmlformats.org/officeDocument/2006/relationships/slideLayout" Target="../slideLayouts/slideLayout1.xml"/><Relationship Id="rId4" Type="http://schemas.openxmlformats.org/officeDocument/2006/relationships/image" Target="../media/image40.jpeg"/></Relationships>
</file>

<file path=ppt/slides/_rels/slide33.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31.xml"/><Relationship Id="rId1" Type="http://schemas.openxmlformats.org/officeDocument/2006/relationships/slideLayout" Target="../slideLayouts/slideLayout1.xml"/><Relationship Id="rId4" Type="http://schemas.openxmlformats.org/officeDocument/2006/relationships/image" Target="../media/image43.png"/></Relationships>
</file>

<file path=ppt/slides/_rels/slide3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33.xml"/><Relationship Id="rId1" Type="http://schemas.openxmlformats.org/officeDocument/2006/relationships/slideLayout" Target="../slideLayouts/slideLayout1.xml"/><Relationship Id="rId4" Type="http://schemas.openxmlformats.org/officeDocument/2006/relationships/image" Target="../media/image45.png"/></Relationships>
</file>

<file path=ppt/slides/_rels/slide3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4.xml"/><Relationship Id="rId1" Type="http://schemas.openxmlformats.org/officeDocument/2006/relationships/slideLayout" Target="../slideLayouts/slideLayout1.xml"/><Relationship Id="rId5" Type="http://schemas.openxmlformats.org/officeDocument/2006/relationships/image" Target="../media/image48.jpeg"/><Relationship Id="rId4" Type="http://schemas.openxmlformats.org/officeDocument/2006/relationships/image" Target="../media/image47.png"/></Relationships>
</file>

<file path=ppt/slides/_rels/slide38.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35.xml"/><Relationship Id="rId1" Type="http://schemas.openxmlformats.org/officeDocument/2006/relationships/slideLayout" Target="../slideLayouts/slideLayout1.xml"/><Relationship Id="rId5" Type="http://schemas.openxmlformats.org/officeDocument/2006/relationships/image" Target="../media/image51.png"/><Relationship Id="rId4" Type="http://schemas.openxmlformats.org/officeDocument/2006/relationships/image" Target="../media/image50.png"/></Relationships>
</file>

<file path=ppt/slides/_rels/slide39.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36.xml"/><Relationship Id="rId1" Type="http://schemas.openxmlformats.org/officeDocument/2006/relationships/slideLayout" Target="../slideLayouts/slideLayout1.xml"/><Relationship Id="rId5" Type="http://schemas.openxmlformats.org/officeDocument/2006/relationships/image" Target="../media/image54.png"/><Relationship Id="rId4" Type="http://schemas.openxmlformats.org/officeDocument/2006/relationships/image" Target="../media/image53.png"/></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7.jpeg"/></Relationships>
</file>

<file path=ppt/slides/_rels/slide40.xml.rels><?xml version="1.0" encoding="UTF-8" standalone="yes"?>
<Relationships xmlns="http://schemas.openxmlformats.org/package/2006/relationships"><Relationship Id="rId3" Type="http://schemas.openxmlformats.org/officeDocument/2006/relationships/image" Target="../media/image55.jpeg"/><Relationship Id="rId7" Type="http://schemas.openxmlformats.org/officeDocument/2006/relationships/image" Target="../media/image59.png"/><Relationship Id="rId2" Type="http://schemas.openxmlformats.org/officeDocument/2006/relationships/notesSlide" Target="../notesSlides/notesSlide37.xml"/><Relationship Id="rId1" Type="http://schemas.openxmlformats.org/officeDocument/2006/relationships/slideLayout" Target="../slideLayouts/slideLayout1.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56.jpeg"/></Relationships>
</file>

<file path=ppt/slides/_rels/slide41.xml.rels><?xml version="1.0" encoding="UTF-8" standalone="yes"?>
<Relationships xmlns="http://schemas.openxmlformats.org/package/2006/relationships"><Relationship Id="rId3" Type="http://schemas.openxmlformats.org/officeDocument/2006/relationships/image" Target="../media/image60.jpeg"/><Relationship Id="rId7" Type="http://schemas.openxmlformats.org/officeDocument/2006/relationships/image" Target="../media/image64.png"/><Relationship Id="rId2" Type="http://schemas.openxmlformats.org/officeDocument/2006/relationships/notesSlide" Target="../notesSlides/notesSlide38.xml"/><Relationship Id="rId1" Type="http://schemas.openxmlformats.org/officeDocument/2006/relationships/slideLayout" Target="../slideLayouts/slideLayout1.xml"/><Relationship Id="rId6" Type="http://schemas.openxmlformats.org/officeDocument/2006/relationships/image" Target="../media/image63.png"/><Relationship Id="rId5" Type="http://schemas.openxmlformats.org/officeDocument/2006/relationships/image" Target="../media/image62.png"/><Relationship Id="rId4" Type="http://schemas.openxmlformats.org/officeDocument/2006/relationships/image" Target="../media/image61.jpeg"/></Relationships>
</file>

<file path=ppt/slides/_rels/slide42.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39.xml"/><Relationship Id="rId1" Type="http://schemas.openxmlformats.org/officeDocument/2006/relationships/slideLayout" Target="../slideLayouts/slideLayout1.xml"/><Relationship Id="rId6" Type="http://schemas.openxmlformats.org/officeDocument/2006/relationships/image" Target="../media/image69.jpeg"/><Relationship Id="rId5" Type="http://schemas.openxmlformats.org/officeDocument/2006/relationships/image" Target="../media/image68.jpeg"/><Relationship Id="rId4" Type="http://schemas.openxmlformats.org/officeDocument/2006/relationships/image" Target="../media/image67.png"/></Relationships>
</file>

<file path=ppt/slides/_rels/slide44.xml.rels><?xml version="1.0" encoding="UTF-8" standalone="yes"?>
<Relationships xmlns="http://schemas.openxmlformats.org/package/2006/relationships"><Relationship Id="rId8" Type="http://schemas.openxmlformats.org/officeDocument/2006/relationships/image" Target="../media/image75.png"/><Relationship Id="rId3" Type="http://schemas.openxmlformats.org/officeDocument/2006/relationships/image" Target="../media/image70.jpeg"/><Relationship Id="rId7" Type="http://schemas.openxmlformats.org/officeDocument/2006/relationships/image" Target="../media/image74.png"/><Relationship Id="rId2" Type="http://schemas.openxmlformats.org/officeDocument/2006/relationships/notesSlide" Target="../notesSlides/notesSlide40.xml"/><Relationship Id="rId1" Type="http://schemas.openxmlformats.org/officeDocument/2006/relationships/slideLayout" Target="../slideLayouts/slideLayout1.xml"/><Relationship Id="rId6" Type="http://schemas.openxmlformats.org/officeDocument/2006/relationships/image" Target="../media/image73.png"/><Relationship Id="rId5" Type="http://schemas.openxmlformats.org/officeDocument/2006/relationships/image" Target="../media/image72.png"/><Relationship Id="rId4" Type="http://schemas.openxmlformats.org/officeDocument/2006/relationships/image" Target="../media/image71.jpeg"/><Relationship Id="rId9" Type="http://schemas.openxmlformats.org/officeDocument/2006/relationships/image" Target="../media/image76.jpeg"/></Relationships>
</file>

<file path=ppt/slides/_rels/slide45.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41.xml"/><Relationship Id="rId1" Type="http://schemas.openxmlformats.org/officeDocument/2006/relationships/slideLayout" Target="../slideLayouts/slideLayout1.xml"/><Relationship Id="rId5" Type="http://schemas.openxmlformats.org/officeDocument/2006/relationships/image" Target="../media/image79.png"/><Relationship Id="rId4" Type="http://schemas.openxmlformats.org/officeDocument/2006/relationships/image" Target="../media/image78.png"/></Relationships>
</file>

<file path=ppt/slides/_rels/slide46.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notesSlide" Target="../notesSlides/notesSlide44.xml"/><Relationship Id="rId1" Type="http://schemas.openxmlformats.org/officeDocument/2006/relationships/slideLayout" Target="../slideLayouts/slideLayout1.xml"/><Relationship Id="rId5" Type="http://schemas.openxmlformats.org/officeDocument/2006/relationships/image" Target="../media/image84.jpeg"/><Relationship Id="rId4" Type="http://schemas.openxmlformats.org/officeDocument/2006/relationships/image" Target="../media/image83.png"/></Relationships>
</file>

<file path=ppt/slides/_rels/slide49.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45.xml"/><Relationship Id="rId1" Type="http://schemas.openxmlformats.org/officeDocument/2006/relationships/slideLayout" Target="../slideLayouts/slideLayout1.xml"/><Relationship Id="rId6" Type="http://schemas.openxmlformats.org/officeDocument/2006/relationships/image" Target="../media/image88.png"/><Relationship Id="rId5" Type="http://schemas.openxmlformats.org/officeDocument/2006/relationships/image" Target="../media/image87.png"/><Relationship Id="rId4" Type="http://schemas.openxmlformats.org/officeDocument/2006/relationships/image" Target="../media/image86.jpeg"/></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46.xml"/><Relationship Id="rId1" Type="http://schemas.openxmlformats.org/officeDocument/2006/relationships/slideLayout" Target="../slideLayouts/slideLayout1.xml"/><Relationship Id="rId5" Type="http://schemas.openxmlformats.org/officeDocument/2006/relationships/image" Target="../media/image91.png"/><Relationship Id="rId4" Type="http://schemas.openxmlformats.org/officeDocument/2006/relationships/image" Target="../media/image90.png"/></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notesSlide" Target="../notesSlides/notesSlide49.xml"/><Relationship Id="rId1" Type="http://schemas.openxmlformats.org/officeDocument/2006/relationships/slideLayout" Target="../slideLayouts/slideLayout1.xml"/><Relationship Id="rId4" Type="http://schemas.openxmlformats.org/officeDocument/2006/relationships/image" Target="../media/image94.jpeg"/></Relationships>
</file>

<file path=ppt/slides/_rels/slide54.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notesSlide" Target="../notesSlides/notesSlide50.xml"/><Relationship Id="rId1" Type="http://schemas.openxmlformats.org/officeDocument/2006/relationships/slideLayout" Target="../slideLayouts/slideLayout1.xml"/><Relationship Id="rId5" Type="http://schemas.openxmlformats.org/officeDocument/2006/relationships/image" Target="../media/image97.jpeg"/><Relationship Id="rId4" Type="http://schemas.openxmlformats.org/officeDocument/2006/relationships/image" Target="../media/image96.jpeg"/></Relationships>
</file>

<file path=ppt/slides/_rels/slide55.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notesSlide" Target="../notesSlides/notesSlide51.xml"/><Relationship Id="rId1" Type="http://schemas.openxmlformats.org/officeDocument/2006/relationships/slideLayout" Target="../slideLayouts/slideLayout1.xml"/><Relationship Id="rId5" Type="http://schemas.openxmlformats.org/officeDocument/2006/relationships/image" Target="../media/image100.jpeg"/><Relationship Id="rId4" Type="http://schemas.openxmlformats.org/officeDocument/2006/relationships/image" Target="../media/image99.jpeg"/></Relationships>
</file>

<file path=ppt/slides/_rels/slide56.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notesSlide" Target="../notesSlides/notesSlide52.xml"/><Relationship Id="rId1" Type="http://schemas.openxmlformats.org/officeDocument/2006/relationships/slideLayout" Target="../slideLayouts/slideLayout1.xml"/><Relationship Id="rId5" Type="http://schemas.openxmlformats.org/officeDocument/2006/relationships/image" Target="../media/image103.jpeg"/><Relationship Id="rId4" Type="http://schemas.openxmlformats.org/officeDocument/2006/relationships/image" Target="../media/image102.jpeg"/></Relationships>
</file>

<file path=ppt/slides/_rels/slide57.xml.rels><?xml version="1.0" encoding="UTF-8" standalone="yes"?>
<Relationships xmlns="http://schemas.openxmlformats.org/package/2006/relationships"><Relationship Id="rId3" Type="http://schemas.openxmlformats.org/officeDocument/2006/relationships/image" Target="../media/image104.jpeg"/><Relationship Id="rId2" Type="http://schemas.openxmlformats.org/officeDocument/2006/relationships/notesSlide" Target="../notesSlides/notesSlide53.xml"/><Relationship Id="rId1" Type="http://schemas.openxmlformats.org/officeDocument/2006/relationships/slideLayout" Target="../slideLayouts/slideLayout1.xml"/><Relationship Id="rId5" Type="http://schemas.openxmlformats.org/officeDocument/2006/relationships/image" Target="../media/image106.jpeg"/><Relationship Id="rId4" Type="http://schemas.openxmlformats.org/officeDocument/2006/relationships/image" Target="../media/image105.jpeg"/></Relationships>
</file>

<file path=ppt/slides/_rels/slide58.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3" Type="http://schemas.openxmlformats.org/officeDocument/2006/relationships/image" Target="../media/image109.jpeg"/><Relationship Id="rId7" Type="http://schemas.openxmlformats.org/officeDocument/2006/relationships/image" Target="../media/image113.jpeg"/><Relationship Id="rId2" Type="http://schemas.openxmlformats.org/officeDocument/2006/relationships/notesSlide" Target="../notesSlides/notesSlide57.xml"/><Relationship Id="rId1" Type="http://schemas.openxmlformats.org/officeDocument/2006/relationships/slideLayout" Target="../slideLayouts/slideLayout1.xml"/><Relationship Id="rId6" Type="http://schemas.openxmlformats.org/officeDocument/2006/relationships/image" Target="../media/image112.jpeg"/><Relationship Id="rId5" Type="http://schemas.openxmlformats.org/officeDocument/2006/relationships/image" Target="../media/image111.jpeg"/><Relationship Id="rId4" Type="http://schemas.openxmlformats.org/officeDocument/2006/relationships/image" Target="../media/image110.jpeg"/></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3" Type="http://schemas.openxmlformats.org/officeDocument/2006/relationships/image" Target="../media/image114.jpeg"/><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3" Type="http://schemas.openxmlformats.org/officeDocument/2006/relationships/image" Target="../media/image115.jpeg"/><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notesSlide" Target="../notesSlides/notesSlide64.xml"/><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m 6"/>
          <p:cNvPicPr>
            <a:picLocks noChangeAspect="1"/>
          </p:cNvPicPr>
          <p:nvPr/>
        </p:nvPicPr>
        <p:blipFill rotWithShape="1">
          <a:blip r:embed="rId2" cstate="print">
            <a:extLst>
              <a:ext uri="{28A0092B-C50C-407E-A947-70E740481C1C}">
                <a14:useLocalDpi xmlns="" xmlns:a14="http://schemas.microsoft.com/office/drawing/2010/main" val="0"/>
              </a:ext>
            </a:extLst>
          </a:blip>
          <a:srcRect t="26631" b="20386"/>
          <a:stretch/>
        </p:blipFill>
        <p:spPr>
          <a:xfrm>
            <a:off x="0" y="0"/>
            <a:ext cx="9906000" cy="6852978"/>
          </a:xfrm>
          <a:prstGeom prst="rect">
            <a:avLst/>
          </a:prstGeom>
          <a:noFill/>
          <a:ln w="12700" algn="ctr">
            <a:noFill/>
            <a:miter lim="800000"/>
            <a:headEnd/>
            <a:tailEnd/>
          </a:ln>
          <a:effectLst/>
        </p:spPr>
      </p:pic>
      <p:pic>
        <p:nvPicPr>
          <p:cNvPr id="5" name="Imagem 4"/>
          <p:cNvPicPr>
            <a:picLocks noChangeAspect="1"/>
          </p:cNvPicPr>
          <p:nvPr/>
        </p:nvPicPr>
        <p:blipFill>
          <a:blip r:embed="rId3" cstate="screen">
            <a:extLst>
              <a:ext uri="{28A0092B-C50C-407E-A947-70E740481C1C}">
                <a14:useLocalDpi xmlns="" xmlns:a14="http://schemas.microsoft.com/office/drawing/2010/main" val="0"/>
              </a:ext>
            </a:extLst>
          </a:blip>
          <a:stretch>
            <a:fillRect/>
          </a:stretch>
        </p:blipFill>
        <p:spPr>
          <a:xfrm>
            <a:off x="7974161" y="5877272"/>
            <a:ext cx="1621549" cy="792088"/>
          </a:xfrm>
          <a:prstGeom prst="rect">
            <a:avLst/>
          </a:prstGeom>
        </p:spPr>
      </p:pic>
      <p:sp>
        <p:nvSpPr>
          <p:cNvPr id="8" name="Text Box 2"/>
          <p:cNvSpPr txBox="1">
            <a:spLocks noChangeArrowheads="1"/>
          </p:cNvSpPr>
          <p:nvPr/>
        </p:nvSpPr>
        <p:spPr bwMode="auto">
          <a:xfrm>
            <a:off x="506506" y="908721"/>
            <a:ext cx="8915400" cy="4630563"/>
          </a:xfrm>
          <a:prstGeom prst="rect">
            <a:avLst/>
          </a:prstGeom>
          <a:noFill/>
          <a:ln w="12700" algn="ctr">
            <a:noFill/>
            <a:miter lim="800000"/>
            <a:headEnd/>
            <a:tailEnd/>
          </a:ln>
          <a:effectLst/>
        </p:spPr>
        <p:txBody>
          <a:bodyPr wrap="square" lIns="90488" tIns="44450" rIns="90488" bIns="44450">
            <a:spAutoFit/>
          </a:bodyPr>
          <a:lstStyle/>
          <a:p>
            <a:pPr algn="ctr">
              <a:lnSpc>
                <a:spcPts val="4000"/>
              </a:lnSpc>
              <a:spcBef>
                <a:spcPct val="50000"/>
              </a:spcBef>
            </a:pPr>
            <a:r>
              <a:rPr lang="pt-BR" sz="3200" b="1" dirty="0" smtClean="0">
                <a:solidFill>
                  <a:srgbClr val="003399"/>
                </a:solidFill>
                <a:latin typeface="Arial" pitchFamily="34" charset="0"/>
                <a:cs typeface="Arial" pitchFamily="34" charset="0"/>
              </a:rPr>
              <a:t>PROLONGAMENTO DA RODOVIA</a:t>
            </a:r>
          </a:p>
          <a:p>
            <a:pPr algn="ctr">
              <a:lnSpc>
                <a:spcPts val="4000"/>
              </a:lnSpc>
              <a:spcBef>
                <a:spcPct val="50000"/>
              </a:spcBef>
            </a:pPr>
            <a:r>
              <a:rPr lang="pt-BR" sz="3200" b="1" dirty="0" smtClean="0">
                <a:solidFill>
                  <a:srgbClr val="003399"/>
                </a:solidFill>
                <a:latin typeface="Arial" pitchFamily="34" charset="0"/>
                <a:cs typeface="Arial" pitchFamily="34" charset="0"/>
              </a:rPr>
              <a:t>JOSÉ ROBERTO MAGALHÃES</a:t>
            </a:r>
          </a:p>
          <a:p>
            <a:pPr algn="ctr">
              <a:lnSpc>
                <a:spcPts val="4000"/>
              </a:lnSpc>
              <a:spcBef>
                <a:spcPct val="50000"/>
              </a:spcBef>
            </a:pPr>
            <a:r>
              <a:rPr lang="pt-BR" sz="3200" b="1" dirty="0" smtClean="0">
                <a:solidFill>
                  <a:srgbClr val="003399"/>
                </a:solidFill>
                <a:latin typeface="Arial" pitchFamily="34" charset="0"/>
                <a:cs typeface="Arial" pitchFamily="34" charset="0"/>
              </a:rPr>
              <a:t>TEIXEIRA (SP-083)</a:t>
            </a:r>
          </a:p>
          <a:p>
            <a:pPr algn="ctr">
              <a:lnSpc>
                <a:spcPts val="4000"/>
              </a:lnSpc>
              <a:spcBef>
                <a:spcPct val="50000"/>
              </a:spcBef>
            </a:pPr>
            <a:endParaRPr lang="pt-BR" sz="3200" b="1" dirty="0" smtClean="0">
              <a:solidFill>
                <a:srgbClr val="008000"/>
              </a:solidFill>
              <a:latin typeface="Arial" pitchFamily="34" charset="0"/>
              <a:cs typeface="Arial" pitchFamily="34" charset="0"/>
            </a:endParaRPr>
          </a:p>
          <a:p>
            <a:pPr algn="ctr">
              <a:lnSpc>
                <a:spcPts val="4000"/>
              </a:lnSpc>
              <a:spcBef>
                <a:spcPct val="50000"/>
              </a:spcBef>
            </a:pPr>
            <a:r>
              <a:rPr lang="pt-BR" sz="3200" dirty="0" smtClean="0">
                <a:solidFill>
                  <a:srgbClr val="003399"/>
                </a:solidFill>
                <a:effectLst/>
                <a:latin typeface="Arial" pitchFamily="34" charset="0"/>
                <a:cs typeface="Arial" pitchFamily="34" charset="0"/>
              </a:rPr>
              <a:t>ESTUDO DE IMPACTO AMBIENTAL </a:t>
            </a:r>
            <a:r>
              <a:rPr lang="pt-BR" sz="3200" b="1" dirty="0" smtClean="0">
                <a:solidFill>
                  <a:srgbClr val="003399"/>
                </a:solidFill>
                <a:latin typeface="Arial" pitchFamily="34" charset="0"/>
                <a:cs typeface="Arial" pitchFamily="34" charset="0"/>
              </a:rPr>
              <a:t>(EIA) </a:t>
            </a:r>
            <a:r>
              <a:rPr lang="pt-BR" sz="3200" dirty="0" smtClean="0">
                <a:solidFill>
                  <a:srgbClr val="003399"/>
                </a:solidFill>
                <a:effectLst/>
                <a:latin typeface="Arial" pitchFamily="34" charset="0"/>
                <a:cs typeface="Arial" pitchFamily="34" charset="0"/>
              </a:rPr>
              <a:t>E RELATÓRIO DE IMPACTO SOBRE O MEIO AMBIENTE </a:t>
            </a:r>
            <a:r>
              <a:rPr lang="pt-BR" sz="3200" b="1" dirty="0" smtClean="0">
                <a:solidFill>
                  <a:srgbClr val="003399"/>
                </a:solidFill>
                <a:latin typeface="Arial" pitchFamily="34" charset="0"/>
                <a:cs typeface="Arial" pitchFamily="34" charset="0"/>
              </a:rPr>
              <a:t>(RIMA)</a:t>
            </a:r>
          </a:p>
        </p:txBody>
      </p:sp>
      <p:pic>
        <p:nvPicPr>
          <p:cNvPr id="6" name="Imagem 5" descr="geotec_novo.bmp"/>
          <p:cNvPicPr>
            <a:picLocks noChangeAspect="1"/>
          </p:cNvPicPr>
          <p:nvPr/>
        </p:nvPicPr>
        <p:blipFill>
          <a:blip r:embed="rId4" cstate="screen">
            <a:clrChange>
              <a:clrFrom>
                <a:srgbClr val="FFFFFF"/>
              </a:clrFrom>
              <a:clrTo>
                <a:srgbClr val="FFFFFF">
                  <a:alpha val="0"/>
                </a:srgbClr>
              </a:clrTo>
            </a:clrChange>
          </a:blip>
          <a:stretch>
            <a:fillRect/>
          </a:stretch>
        </p:blipFill>
        <p:spPr>
          <a:xfrm>
            <a:off x="28170" y="5715016"/>
            <a:ext cx="1852996" cy="1093147"/>
          </a:xfrm>
          <a:prstGeom prst="rect">
            <a:avLst/>
          </a:prstGeom>
        </p:spPr>
      </p:pic>
    </p:spTree>
    <p:extLst>
      <p:ext uri="{BB962C8B-B14F-4D97-AF65-F5344CB8AC3E}">
        <p14:creationId xmlns="" xmlns:p14="http://schemas.microsoft.com/office/powerpoint/2010/main" val="24612030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ext Box 2"/>
          <p:cNvSpPr txBox="1">
            <a:spLocks noChangeArrowheads="1"/>
          </p:cNvSpPr>
          <p:nvPr/>
        </p:nvSpPr>
        <p:spPr bwMode="auto">
          <a:xfrm>
            <a:off x="0" y="1697360"/>
            <a:ext cx="3492703" cy="397545"/>
          </a:xfrm>
          <a:prstGeom prst="rect">
            <a:avLst/>
          </a:prstGeom>
          <a:noFill/>
          <a:ln w="12700" algn="ctr">
            <a:noFill/>
            <a:miter lim="800000"/>
            <a:headEnd/>
            <a:tailEnd/>
          </a:ln>
          <a:effectLst/>
        </p:spPr>
        <p:txBody>
          <a:bodyPr wrap="square" lIns="90488" tIns="44450" rIns="90488" bIns="44450">
            <a:spAutoFit/>
          </a:bodyPr>
          <a:lstStyle/>
          <a:p>
            <a:pPr>
              <a:lnSpc>
                <a:spcPct val="100000"/>
              </a:lnSpc>
              <a:buFont typeface="Wingdings" pitchFamily="2" charset="2"/>
              <a:buChar char="ü"/>
            </a:pPr>
            <a:r>
              <a:rPr lang="pt-BR" sz="2000" cap="small" dirty="0" smtClean="0">
                <a:solidFill>
                  <a:srgbClr val="FF0000"/>
                </a:solidFill>
                <a:effectLst/>
                <a:latin typeface="Verdana" pitchFamily="34" charset="0"/>
                <a:ea typeface="Verdana" pitchFamily="34" charset="0"/>
                <a:cs typeface="Verdana" pitchFamily="34" charset="0"/>
              </a:rPr>
              <a:t>Alternativa escolhida</a:t>
            </a:r>
            <a:endParaRPr lang="pt-BR" sz="2000" b="0" cap="small" dirty="0" smtClean="0">
              <a:solidFill>
                <a:srgbClr val="FF0000"/>
              </a:solidFill>
              <a:effectLst/>
              <a:latin typeface="Verdana" pitchFamily="34" charset="0"/>
              <a:ea typeface="Verdana" pitchFamily="34" charset="0"/>
              <a:cs typeface="Verdana" pitchFamily="34" charset="0"/>
            </a:endParaRPr>
          </a:p>
        </p:txBody>
      </p:sp>
      <p:pic>
        <p:nvPicPr>
          <p:cNvPr id="5" name="Imagem 4"/>
          <p:cNvPicPr>
            <a:picLocks noChangeAspect="1"/>
          </p:cNvPicPr>
          <p:nvPr/>
        </p:nvPicPr>
        <p:blipFill>
          <a:blip r:embed="rId3" cstate="screen">
            <a:duotone>
              <a:schemeClr val="bg2">
                <a:shade val="45000"/>
                <a:satMod val="135000"/>
              </a:schemeClr>
              <a:prstClr val="white"/>
            </a:duotone>
            <a:extLst>
              <a:ext uri="{28A0092B-C50C-407E-A947-70E740481C1C}">
                <a14:useLocalDpi xmlns="" xmlns:a14="http://schemas.microsoft.com/office/drawing/2010/main" val="0"/>
              </a:ext>
            </a:extLst>
          </a:blip>
          <a:srcRect/>
          <a:stretch>
            <a:fillRect/>
          </a:stretch>
        </p:blipFill>
        <p:spPr>
          <a:xfrm>
            <a:off x="3492703" y="1492200"/>
            <a:ext cx="6293029" cy="4680000"/>
          </a:xfrm>
          <a:prstGeom prst="rect">
            <a:avLst/>
          </a:prstGeom>
          <a:ln>
            <a:noFill/>
          </a:ln>
          <a:effectLst>
            <a:outerShdw blurRad="292100" dist="139700" dir="2700000" algn="tl" rotWithShape="0">
              <a:srgbClr val="333333">
                <a:alpha val="65000"/>
              </a:srgbClr>
            </a:outerShdw>
          </a:effectLst>
        </p:spPr>
      </p:pic>
      <p:sp>
        <p:nvSpPr>
          <p:cNvPr id="8" name="Forma livre 7"/>
          <p:cNvSpPr/>
          <p:nvPr/>
        </p:nvSpPr>
        <p:spPr>
          <a:xfrm>
            <a:off x="5667375" y="1781175"/>
            <a:ext cx="2733675" cy="3724275"/>
          </a:xfrm>
          <a:custGeom>
            <a:avLst/>
            <a:gdLst>
              <a:gd name="connsiteX0" fmla="*/ 2733675 w 2733675"/>
              <a:gd name="connsiteY0" fmla="*/ 0 h 3724275"/>
              <a:gd name="connsiteX1" fmla="*/ 2295525 w 2733675"/>
              <a:gd name="connsiteY1" fmla="*/ 323850 h 3724275"/>
              <a:gd name="connsiteX2" fmla="*/ 2038350 w 2733675"/>
              <a:gd name="connsiteY2" fmla="*/ 438150 h 3724275"/>
              <a:gd name="connsiteX3" fmla="*/ 1657350 w 2733675"/>
              <a:gd name="connsiteY3" fmla="*/ 542925 h 3724275"/>
              <a:gd name="connsiteX4" fmla="*/ 1343025 w 2733675"/>
              <a:gd name="connsiteY4" fmla="*/ 771525 h 3724275"/>
              <a:gd name="connsiteX5" fmla="*/ 1047750 w 2733675"/>
              <a:gd name="connsiteY5" fmla="*/ 1104900 h 3724275"/>
              <a:gd name="connsiteX6" fmla="*/ 828675 w 2733675"/>
              <a:gd name="connsiteY6" fmla="*/ 1304925 h 3724275"/>
              <a:gd name="connsiteX7" fmla="*/ 742950 w 2733675"/>
              <a:gd name="connsiteY7" fmla="*/ 1543050 h 3724275"/>
              <a:gd name="connsiteX8" fmla="*/ 723900 w 2733675"/>
              <a:gd name="connsiteY8" fmla="*/ 1724025 h 3724275"/>
              <a:gd name="connsiteX9" fmla="*/ 723900 w 2733675"/>
              <a:gd name="connsiteY9" fmla="*/ 1914525 h 3724275"/>
              <a:gd name="connsiteX10" fmla="*/ 619125 w 2733675"/>
              <a:gd name="connsiteY10" fmla="*/ 2200275 h 3724275"/>
              <a:gd name="connsiteX11" fmla="*/ 600075 w 2733675"/>
              <a:gd name="connsiteY11" fmla="*/ 2505075 h 3724275"/>
              <a:gd name="connsiteX12" fmla="*/ 466725 w 2733675"/>
              <a:gd name="connsiteY12" fmla="*/ 2828925 h 3724275"/>
              <a:gd name="connsiteX13" fmla="*/ 190500 w 2733675"/>
              <a:gd name="connsiteY13" fmla="*/ 3219450 h 3724275"/>
              <a:gd name="connsiteX14" fmla="*/ 0 w 2733675"/>
              <a:gd name="connsiteY14" fmla="*/ 3724275 h 3724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33675" h="3724275">
                <a:moveTo>
                  <a:pt x="2733675" y="0"/>
                </a:moveTo>
                <a:cubicBezTo>
                  <a:pt x="2572543" y="125412"/>
                  <a:pt x="2411412" y="250825"/>
                  <a:pt x="2295525" y="323850"/>
                </a:cubicBezTo>
                <a:cubicBezTo>
                  <a:pt x="2179638" y="396875"/>
                  <a:pt x="2144713" y="401638"/>
                  <a:pt x="2038350" y="438150"/>
                </a:cubicBezTo>
                <a:cubicBezTo>
                  <a:pt x="1931988" y="474663"/>
                  <a:pt x="1773238" y="487363"/>
                  <a:pt x="1657350" y="542925"/>
                </a:cubicBezTo>
                <a:cubicBezTo>
                  <a:pt x="1541463" y="598488"/>
                  <a:pt x="1444625" y="677863"/>
                  <a:pt x="1343025" y="771525"/>
                </a:cubicBezTo>
                <a:cubicBezTo>
                  <a:pt x="1241425" y="865187"/>
                  <a:pt x="1133475" y="1016000"/>
                  <a:pt x="1047750" y="1104900"/>
                </a:cubicBezTo>
                <a:cubicBezTo>
                  <a:pt x="962025" y="1193800"/>
                  <a:pt x="879475" y="1231900"/>
                  <a:pt x="828675" y="1304925"/>
                </a:cubicBezTo>
                <a:cubicBezTo>
                  <a:pt x="777875" y="1377950"/>
                  <a:pt x="760412" y="1473200"/>
                  <a:pt x="742950" y="1543050"/>
                </a:cubicBezTo>
                <a:cubicBezTo>
                  <a:pt x="725488" y="1612900"/>
                  <a:pt x="727075" y="1662112"/>
                  <a:pt x="723900" y="1724025"/>
                </a:cubicBezTo>
                <a:cubicBezTo>
                  <a:pt x="720725" y="1785938"/>
                  <a:pt x="741362" y="1835150"/>
                  <a:pt x="723900" y="1914525"/>
                </a:cubicBezTo>
                <a:cubicBezTo>
                  <a:pt x="706438" y="1993900"/>
                  <a:pt x="639762" y="2101850"/>
                  <a:pt x="619125" y="2200275"/>
                </a:cubicBezTo>
                <a:cubicBezTo>
                  <a:pt x="598488" y="2298700"/>
                  <a:pt x="625475" y="2400300"/>
                  <a:pt x="600075" y="2505075"/>
                </a:cubicBezTo>
                <a:cubicBezTo>
                  <a:pt x="574675" y="2609850"/>
                  <a:pt x="534987" y="2709863"/>
                  <a:pt x="466725" y="2828925"/>
                </a:cubicBezTo>
                <a:cubicBezTo>
                  <a:pt x="398463" y="2947987"/>
                  <a:pt x="268288" y="3070225"/>
                  <a:pt x="190500" y="3219450"/>
                </a:cubicBezTo>
                <a:cubicBezTo>
                  <a:pt x="112712" y="3368675"/>
                  <a:pt x="56356" y="3546475"/>
                  <a:pt x="0" y="3724275"/>
                </a:cubicBezTo>
              </a:path>
            </a:pathLst>
          </a:custGeom>
          <a:ln w="44450" cap="sq" cmpd="dbl">
            <a:solidFill>
              <a:srgbClr val="FF0000"/>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pt-BR"/>
          </a:p>
        </p:txBody>
      </p:sp>
      <p:sp>
        <p:nvSpPr>
          <p:cNvPr id="10" name="Retângulo 9"/>
          <p:cNvSpPr/>
          <p:nvPr/>
        </p:nvSpPr>
        <p:spPr>
          <a:xfrm>
            <a:off x="4048125" y="4120210"/>
            <a:ext cx="2843010" cy="451790"/>
          </a:xfrm>
          <a:prstGeom prst="rect">
            <a:avLst/>
          </a:prstGeom>
        </p:spPr>
        <p:txBody>
          <a:bodyPr wrap="square">
            <a:spAutoFit/>
          </a:bodyPr>
          <a:lstStyle/>
          <a:p>
            <a:pPr algn="ctr">
              <a:lnSpc>
                <a:spcPct val="150000"/>
              </a:lnSpc>
            </a:pPr>
            <a:r>
              <a:rPr lang="pt-BR" sz="1800" i="1" cap="small" dirty="0" smtClean="0">
                <a:solidFill>
                  <a:srgbClr val="FF0000"/>
                </a:solidFill>
                <a:effectLst/>
                <a:latin typeface="Verdana" pitchFamily="34" charset="0"/>
                <a:ea typeface="Verdana" pitchFamily="34" charset="0"/>
                <a:cs typeface="Verdana" pitchFamily="34" charset="0"/>
              </a:rPr>
              <a:t>Traçado D</a:t>
            </a:r>
          </a:p>
        </p:txBody>
      </p:sp>
      <p:sp>
        <p:nvSpPr>
          <p:cNvPr id="11" name="Retângulo 10"/>
          <p:cNvSpPr/>
          <p:nvPr/>
        </p:nvSpPr>
        <p:spPr>
          <a:xfrm>
            <a:off x="5695950" y="1781175"/>
            <a:ext cx="2843010" cy="451790"/>
          </a:xfrm>
          <a:prstGeom prst="rect">
            <a:avLst/>
          </a:prstGeom>
        </p:spPr>
        <p:txBody>
          <a:bodyPr wrap="square">
            <a:spAutoFit/>
          </a:bodyPr>
          <a:lstStyle/>
          <a:p>
            <a:pPr algn="ctr">
              <a:lnSpc>
                <a:spcPct val="150000"/>
              </a:lnSpc>
            </a:pPr>
            <a:r>
              <a:rPr lang="pt-BR" sz="1800" i="1" cap="small" dirty="0" smtClean="0">
                <a:solidFill>
                  <a:srgbClr val="FF0000"/>
                </a:solidFill>
                <a:effectLst/>
                <a:latin typeface="Verdana" pitchFamily="34" charset="0"/>
                <a:ea typeface="Verdana" pitchFamily="34" charset="0"/>
                <a:cs typeface="Verdana" pitchFamily="34" charset="0"/>
              </a:rPr>
              <a:t>Traçado B</a:t>
            </a:r>
          </a:p>
        </p:txBody>
      </p:sp>
      <p:sp>
        <p:nvSpPr>
          <p:cNvPr id="12" name="Forma livre 11"/>
          <p:cNvSpPr/>
          <p:nvPr/>
        </p:nvSpPr>
        <p:spPr>
          <a:xfrm>
            <a:off x="8161338" y="1316038"/>
            <a:ext cx="1611312" cy="2474912"/>
          </a:xfrm>
          <a:custGeom>
            <a:avLst/>
            <a:gdLst>
              <a:gd name="connsiteX0" fmla="*/ 115887 w 1611312"/>
              <a:gd name="connsiteY0" fmla="*/ 198437 h 2474912"/>
              <a:gd name="connsiteX1" fmla="*/ 249237 w 1611312"/>
              <a:gd name="connsiteY1" fmla="*/ 379412 h 2474912"/>
              <a:gd name="connsiteX2" fmla="*/ 1611312 w 1611312"/>
              <a:gd name="connsiteY2" fmla="*/ 2474912 h 2474912"/>
            </a:gdLst>
            <a:ahLst/>
            <a:cxnLst>
              <a:cxn ang="0">
                <a:pos x="connsiteX0" y="connsiteY0"/>
              </a:cxn>
              <a:cxn ang="0">
                <a:pos x="connsiteX1" y="connsiteY1"/>
              </a:cxn>
              <a:cxn ang="0">
                <a:pos x="connsiteX2" y="connsiteY2"/>
              </a:cxn>
            </a:cxnLst>
            <a:rect l="l" t="t" r="r" b="b"/>
            <a:pathLst>
              <a:path w="1611312" h="2474912">
                <a:moveTo>
                  <a:pt x="115887" y="198437"/>
                </a:moveTo>
                <a:cubicBezTo>
                  <a:pt x="57943" y="99218"/>
                  <a:pt x="0" y="0"/>
                  <a:pt x="249237" y="379412"/>
                </a:cubicBezTo>
                <a:cubicBezTo>
                  <a:pt x="498474" y="758824"/>
                  <a:pt x="1054893" y="1616868"/>
                  <a:pt x="1611312" y="2474912"/>
                </a:cubicBezTo>
              </a:path>
            </a:pathLst>
          </a:custGeom>
          <a:ln w="19050">
            <a:solidFill>
              <a:srgbClr val="FFFF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pt-BR"/>
          </a:p>
        </p:txBody>
      </p:sp>
      <p:sp>
        <p:nvSpPr>
          <p:cNvPr id="13" name="Forma livre 12"/>
          <p:cNvSpPr/>
          <p:nvPr/>
        </p:nvSpPr>
        <p:spPr>
          <a:xfrm>
            <a:off x="4953000" y="2381250"/>
            <a:ext cx="3419475" cy="3543300"/>
          </a:xfrm>
          <a:custGeom>
            <a:avLst/>
            <a:gdLst>
              <a:gd name="connsiteX0" fmla="*/ 0 w 3419475"/>
              <a:gd name="connsiteY0" fmla="*/ 0 h 3543300"/>
              <a:gd name="connsiteX1" fmla="*/ 476250 w 3419475"/>
              <a:gd name="connsiteY1" fmla="*/ 476250 h 3543300"/>
              <a:gd name="connsiteX2" fmla="*/ 923925 w 3419475"/>
              <a:gd name="connsiteY2" fmla="*/ 1019175 h 3543300"/>
              <a:gd name="connsiteX3" fmla="*/ 1495425 w 3419475"/>
              <a:gd name="connsiteY3" fmla="*/ 1371600 h 3543300"/>
              <a:gd name="connsiteX4" fmla="*/ 1743075 w 3419475"/>
              <a:gd name="connsiteY4" fmla="*/ 1762125 h 3543300"/>
              <a:gd name="connsiteX5" fmla="*/ 2114550 w 3419475"/>
              <a:gd name="connsiteY5" fmla="*/ 2581275 h 3543300"/>
              <a:gd name="connsiteX6" fmla="*/ 2466975 w 3419475"/>
              <a:gd name="connsiteY6" fmla="*/ 2924175 h 3543300"/>
              <a:gd name="connsiteX7" fmla="*/ 3419475 w 3419475"/>
              <a:gd name="connsiteY7" fmla="*/ 3543300 h 3543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19475" h="3543300">
                <a:moveTo>
                  <a:pt x="0" y="0"/>
                </a:moveTo>
                <a:cubicBezTo>
                  <a:pt x="161131" y="153193"/>
                  <a:pt x="322262" y="306387"/>
                  <a:pt x="476250" y="476250"/>
                </a:cubicBezTo>
                <a:cubicBezTo>
                  <a:pt x="630238" y="646113"/>
                  <a:pt x="754063" y="869950"/>
                  <a:pt x="923925" y="1019175"/>
                </a:cubicBezTo>
                <a:cubicBezTo>
                  <a:pt x="1093788" y="1168400"/>
                  <a:pt x="1358900" y="1247775"/>
                  <a:pt x="1495425" y="1371600"/>
                </a:cubicBezTo>
                <a:cubicBezTo>
                  <a:pt x="1631950" y="1495425"/>
                  <a:pt x="1639888" y="1560513"/>
                  <a:pt x="1743075" y="1762125"/>
                </a:cubicBezTo>
                <a:cubicBezTo>
                  <a:pt x="1846262" y="1963737"/>
                  <a:pt x="1993900" y="2387600"/>
                  <a:pt x="2114550" y="2581275"/>
                </a:cubicBezTo>
                <a:cubicBezTo>
                  <a:pt x="2235200" y="2774950"/>
                  <a:pt x="2249488" y="2763838"/>
                  <a:pt x="2466975" y="2924175"/>
                </a:cubicBezTo>
                <a:cubicBezTo>
                  <a:pt x="2684462" y="3084512"/>
                  <a:pt x="3051968" y="3313906"/>
                  <a:pt x="3419475" y="3543300"/>
                </a:cubicBezTo>
              </a:path>
            </a:pathLst>
          </a:custGeom>
          <a:ln w="19050">
            <a:solidFill>
              <a:srgbClr val="FFFF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pt-BR"/>
          </a:p>
        </p:txBody>
      </p:sp>
      <p:sp>
        <p:nvSpPr>
          <p:cNvPr id="14" name="Forma livre 13"/>
          <p:cNvSpPr/>
          <p:nvPr/>
        </p:nvSpPr>
        <p:spPr>
          <a:xfrm>
            <a:off x="4191000" y="4362450"/>
            <a:ext cx="4162425" cy="1638300"/>
          </a:xfrm>
          <a:custGeom>
            <a:avLst/>
            <a:gdLst>
              <a:gd name="connsiteX0" fmla="*/ 0 w 4162425"/>
              <a:gd name="connsiteY0" fmla="*/ 0 h 1638300"/>
              <a:gd name="connsiteX1" fmla="*/ 171450 w 4162425"/>
              <a:gd name="connsiteY1" fmla="*/ 133350 h 1638300"/>
              <a:gd name="connsiteX2" fmla="*/ 190500 w 4162425"/>
              <a:gd name="connsiteY2" fmla="*/ 314325 h 1638300"/>
              <a:gd name="connsiteX3" fmla="*/ 381000 w 4162425"/>
              <a:gd name="connsiteY3" fmla="*/ 561975 h 1638300"/>
              <a:gd name="connsiteX4" fmla="*/ 904875 w 4162425"/>
              <a:gd name="connsiteY4" fmla="*/ 1038225 h 1638300"/>
              <a:gd name="connsiteX5" fmla="*/ 1190625 w 4162425"/>
              <a:gd name="connsiteY5" fmla="*/ 1085850 h 1638300"/>
              <a:gd name="connsiteX6" fmla="*/ 1838325 w 4162425"/>
              <a:gd name="connsiteY6" fmla="*/ 1314450 h 1638300"/>
              <a:gd name="connsiteX7" fmla="*/ 2800350 w 4162425"/>
              <a:gd name="connsiteY7" fmla="*/ 1514475 h 1638300"/>
              <a:gd name="connsiteX8" fmla="*/ 3429000 w 4162425"/>
              <a:gd name="connsiteY8" fmla="*/ 1619250 h 1638300"/>
              <a:gd name="connsiteX9" fmla="*/ 4162425 w 4162425"/>
              <a:gd name="connsiteY9" fmla="*/ 1628775 h 1638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62425" h="1638300">
                <a:moveTo>
                  <a:pt x="0" y="0"/>
                </a:moveTo>
                <a:cubicBezTo>
                  <a:pt x="69850" y="40481"/>
                  <a:pt x="139700" y="80963"/>
                  <a:pt x="171450" y="133350"/>
                </a:cubicBezTo>
                <a:cubicBezTo>
                  <a:pt x="203200" y="185737"/>
                  <a:pt x="155575" y="242888"/>
                  <a:pt x="190500" y="314325"/>
                </a:cubicBezTo>
                <a:cubicBezTo>
                  <a:pt x="225425" y="385762"/>
                  <a:pt x="261938" y="441325"/>
                  <a:pt x="381000" y="561975"/>
                </a:cubicBezTo>
                <a:cubicBezTo>
                  <a:pt x="500062" y="682625"/>
                  <a:pt x="769938" y="950913"/>
                  <a:pt x="904875" y="1038225"/>
                </a:cubicBezTo>
                <a:cubicBezTo>
                  <a:pt x="1039813" y="1125538"/>
                  <a:pt x="1035050" y="1039813"/>
                  <a:pt x="1190625" y="1085850"/>
                </a:cubicBezTo>
                <a:cubicBezTo>
                  <a:pt x="1346200" y="1131887"/>
                  <a:pt x="1570038" y="1243013"/>
                  <a:pt x="1838325" y="1314450"/>
                </a:cubicBezTo>
                <a:cubicBezTo>
                  <a:pt x="2106613" y="1385888"/>
                  <a:pt x="2535238" y="1463675"/>
                  <a:pt x="2800350" y="1514475"/>
                </a:cubicBezTo>
                <a:cubicBezTo>
                  <a:pt x="3065463" y="1565275"/>
                  <a:pt x="3201988" y="1600200"/>
                  <a:pt x="3429000" y="1619250"/>
                </a:cubicBezTo>
                <a:cubicBezTo>
                  <a:pt x="3656013" y="1638300"/>
                  <a:pt x="3909219" y="1633537"/>
                  <a:pt x="4162425" y="1628775"/>
                </a:cubicBezTo>
              </a:path>
            </a:pathLst>
          </a:custGeom>
          <a:ln w="19050">
            <a:solidFill>
              <a:srgbClr val="FFFF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pt-B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a:fillRect/>
          </a:stretch>
        </p:blipFill>
        <p:spPr bwMode="auto">
          <a:xfrm>
            <a:off x="814358" y="1727537"/>
            <a:ext cx="8429684" cy="3279577"/>
          </a:xfrm>
          <a:prstGeom prst="rect">
            <a:avLst/>
          </a:prstGeom>
          <a:noFill/>
          <a:ln w="9525">
            <a:noFill/>
            <a:miter lim="800000"/>
            <a:headEnd/>
            <a:tailEnd/>
          </a:ln>
          <a:effectLst/>
        </p:spPr>
      </p:pic>
      <p:sp>
        <p:nvSpPr>
          <p:cNvPr id="4" name="Text Box 2"/>
          <p:cNvSpPr txBox="1">
            <a:spLocks noChangeArrowheads="1"/>
          </p:cNvSpPr>
          <p:nvPr/>
        </p:nvSpPr>
        <p:spPr bwMode="auto">
          <a:xfrm>
            <a:off x="0" y="694658"/>
            <a:ext cx="9244042" cy="889987"/>
          </a:xfrm>
          <a:prstGeom prst="rect">
            <a:avLst/>
          </a:prstGeom>
          <a:noFill/>
          <a:ln w="12700" algn="ctr">
            <a:noFill/>
            <a:miter lim="800000"/>
            <a:headEnd/>
            <a:tailEnd/>
          </a:ln>
          <a:effectLst/>
        </p:spPr>
        <p:txBody>
          <a:bodyPr wrap="square" lIns="90488" tIns="44450" rIns="90488" bIns="44450">
            <a:spAutoFit/>
          </a:bodyPr>
          <a:lstStyle/>
          <a:p>
            <a:pPr>
              <a:lnSpc>
                <a:spcPct val="100000"/>
              </a:lnSpc>
            </a:pPr>
            <a:endParaRPr lang="pt-BR" sz="2000" b="0" cap="small" dirty="0" smtClean="0">
              <a:solidFill>
                <a:srgbClr val="0000FF"/>
              </a:solidFill>
              <a:effectLst/>
              <a:latin typeface="Verdana" pitchFamily="34" charset="0"/>
              <a:ea typeface="Verdana" pitchFamily="34" charset="0"/>
              <a:cs typeface="Verdana" pitchFamily="34" charset="0"/>
            </a:endParaRPr>
          </a:p>
          <a:p>
            <a:pPr>
              <a:lnSpc>
                <a:spcPct val="100000"/>
              </a:lnSpc>
            </a:pPr>
            <a:endParaRPr lang="pt-BR" sz="1600" b="0" cap="small" dirty="0" smtClean="0">
              <a:solidFill>
                <a:srgbClr val="0000FF"/>
              </a:solidFill>
              <a:effectLst/>
              <a:latin typeface="Verdana" pitchFamily="34" charset="0"/>
              <a:ea typeface="Verdana" pitchFamily="34" charset="0"/>
              <a:cs typeface="Verdana" pitchFamily="34" charset="0"/>
            </a:endParaRPr>
          </a:p>
          <a:p>
            <a:pPr>
              <a:lnSpc>
                <a:spcPct val="100000"/>
              </a:lnSpc>
            </a:pPr>
            <a:r>
              <a:rPr lang="pt-BR" sz="1600" dirty="0" smtClean="0">
                <a:solidFill>
                  <a:srgbClr val="0000FF"/>
                </a:solidFill>
                <a:latin typeface="Verdana" pitchFamily="34" charset="0"/>
                <a:ea typeface="Verdana" pitchFamily="34" charset="0"/>
                <a:cs typeface="Verdana" pitchFamily="34" charset="0"/>
              </a:rPr>
              <a:t>&gt;&gt; </a:t>
            </a:r>
            <a:r>
              <a:rPr lang="pt-BR" sz="1600" dirty="0">
                <a:solidFill>
                  <a:srgbClr val="0000FF"/>
                </a:solidFill>
                <a:effectLst/>
                <a:latin typeface="Verdana" pitchFamily="34" charset="0"/>
                <a:ea typeface="Verdana" pitchFamily="34" charset="0"/>
                <a:cs typeface="Verdana" pitchFamily="34" charset="0"/>
              </a:rPr>
              <a:t> </a:t>
            </a:r>
            <a:r>
              <a:rPr lang="pt-BR" sz="1600" dirty="0" smtClean="0">
                <a:solidFill>
                  <a:srgbClr val="0000FF"/>
                </a:solidFill>
                <a:effectLst/>
                <a:latin typeface="Verdana" pitchFamily="34" charset="0"/>
                <a:ea typeface="Verdana" pitchFamily="34" charset="0"/>
                <a:cs typeface="Verdana" pitchFamily="34" charset="0"/>
              </a:rPr>
              <a:t>VALINHOS</a:t>
            </a:r>
          </a:p>
        </p:txBody>
      </p:sp>
      <p:sp>
        <p:nvSpPr>
          <p:cNvPr id="7" name="CaixaDeTexto 6"/>
          <p:cNvSpPr txBox="1"/>
          <p:nvPr/>
        </p:nvSpPr>
        <p:spPr>
          <a:xfrm>
            <a:off x="5715000" y="4156336"/>
            <a:ext cx="1371600" cy="707886"/>
          </a:xfrm>
          <a:prstGeom prst="rect">
            <a:avLst/>
          </a:prstGeom>
          <a:noFill/>
        </p:spPr>
        <p:txBody>
          <a:bodyPr wrap="square" rtlCol="0">
            <a:spAutoFit/>
          </a:bodyPr>
          <a:lstStyle/>
          <a:p>
            <a:r>
              <a:rPr lang="pt-BR" sz="1800" i="1" dirty="0" smtClean="0">
                <a:solidFill>
                  <a:schemeClr val="bg1">
                    <a:lumMod val="85000"/>
                  </a:schemeClr>
                </a:solidFill>
              </a:rPr>
              <a:t>Campinas</a:t>
            </a:r>
            <a:endParaRPr lang="pt-BR" sz="1800" i="1" dirty="0">
              <a:solidFill>
                <a:schemeClr val="bg1">
                  <a:lumMod val="85000"/>
                </a:schemeClr>
              </a:solidFill>
            </a:endParaRPr>
          </a:p>
        </p:txBody>
      </p:sp>
      <p:sp>
        <p:nvSpPr>
          <p:cNvPr id="8" name="CaixaDeTexto 7"/>
          <p:cNvSpPr txBox="1"/>
          <p:nvPr/>
        </p:nvSpPr>
        <p:spPr>
          <a:xfrm>
            <a:off x="5953132" y="1852804"/>
            <a:ext cx="1371600" cy="606576"/>
          </a:xfrm>
          <a:prstGeom prst="rect">
            <a:avLst/>
          </a:prstGeom>
          <a:noFill/>
        </p:spPr>
        <p:txBody>
          <a:bodyPr wrap="square" rtlCol="0">
            <a:spAutoFit/>
          </a:bodyPr>
          <a:lstStyle/>
          <a:p>
            <a:r>
              <a:rPr lang="pt-BR" sz="1800" i="1" dirty="0" smtClean="0">
                <a:solidFill>
                  <a:schemeClr val="bg1">
                    <a:lumMod val="85000"/>
                  </a:schemeClr>
                </a:solidFill>
              </a:rPr>
              <a:t>Valinhos</a:t>
            </a:r>
            <a:endParaRPr lang="pt-BR" sz="1800" i="1" dirty="0">
              <a:solidFill>
                <a:schemeClr val="bg1">
                  <a:lumMod val="85000"/>
                </a:schemeClr>
              </a:solidFill>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Text Box 2"/>
          <p:cNvSpPr txBox="1">
            <a:spLocks noChangeArrowheads="1"/>
          </p:cNvSpPr>
          <p:nvPr/>
        </p:nvSpPr>
        <p:spPr bwMode="auto">
          <a:xfrm>
            <a:off x="76200" y="835661"/>
            <a:ext cx="5334000" cy="889987"/>
          </a:xfrm>
          <a:prstGeom prst="rect">
            <a:avLst/>
          </a:prstGeom>
          <a:noFill/>
          <a:ln w="12700" algn="ctr">
            <a:noFill/>
            <a:miter lim="800000"/>
            <a:headEnd/>
            <a:tailEnd/>
          </a:ln>
          <a:effectLst/>
        </p:spPr>
        <p:txBody>
          <a:bodyPr wrap="square" lIns="90488" tIns="44450" rIns="90488" bIns="44450">
            <a:spAutoFit/>
          </a:bodyPr>
          <a:lstStyle/>
          <a:p>
            <a:pPr>
              <a:lnSpc>
                <a:spcPct val="100000"/>
              </a:lnSpc>
            </a:pPr>
            <a:endParaRPr lang="pt-BR" sz="2000" b="0" cap="small" dirty="0" smtClean="0">
              <a:solidFill>
                <a:srgbClr val="0000FF"/>
              </a:solidFill>
              <a:effectLst/>
              <a:latin typeface="Verdana" pitchFamily="34" charset="0"/>
              <a:ea typeface="Verdana" pitchFamily="34" charset="0"/>
              <a:cs typeface="Verdana" pitchFamily="34" charset="0"/>
            </a:endParaRPr>
          </a:p>
          <a:p>
            <a:pPr>
              <a:lnSpc>
                <a:spcPct val="100000"/>
              </a:lnSpc>
            </a:pPr>
            <a:r>
              <a:rPr lang="pt-BR" sz="1600" dirty="0" smtClean="0">
                <a:solidFill>
                  <a:srgbClr val="0000FF"/>
                </a:solidFill>
                <a:latin typeface="Verdana" pitchFamily="34" charset="0"/>
                <a:ea typeface="Verdana" pitchFamily="34" charset="0"/>
                <a:cs typeface="Verdana" pitchFamily="34" charset="0"/>
              </a:rPr>
              <a:t>&gt;&gt; PLANOS E PROGRAMAS GOVERNAMENTAIS NO ÂMBITO MUNICIPAL</a:t>
            </a:r>
          </a:p>
        </p:txBody>
      </p:sp>
      <p:sp>
        <p:nvSpPr>
          <p:cNvPr id="7" name="Retângulo 6"/>
          <p:cNvSpPr/>
          <p:nvPr/>
        </p:nvSpPr>
        <p:spPr>
          <a:xfrm>
            <a:off x="152400" y="2281135"/>
            <a:ext cx="4953000" cy="830997"/>
          </a:xfrm>
          <a:prstGeom prst="rect">
            <a:avLst/>
          </a:prstGeom>
        </p:spPr>
        <p:txBody>
          <a:bodyPr wrap="square">
            <a:spAutoFit/>
          </a:bodyPr>
          <a:lstStyle/>
          <a:p>
            <a:pPr>
              <a:lnSpc>
                <a:spcPct val="100000"/>
              </a:lnSpc>
            </a:pPr>
            <a:r>
              <a:rPr lang="pt-BR" sz="2800" cap="small" dirty="0" smtClean="0">
                <a:effectLst/>
                <a:latin typeface="Verdana" pitchFamily="34" charset="0"/>
                <a:ea typeface="Verdana" pitchFamily="34" charset="0"/>
                <a:cs typeface="Verdana" pitchFamily="34" charset="0"/>
              </a:rPr>
              <a:t>Valinhos</a:t>
            </a:r>
            <a:r>
              <a:rPr lang="pt-BR" sz="2000" cap="small" dirty="0" smtClean="0">
                <a:effectLst/>
                <a:latin typeface="Verdana" pitchFamily="34" charset="0"/>
                <a:ea typeface="Verdana" pitchFamily="34" charset="0"/>
                <a:cs typeface="Verdana" pitchFamily="34" charset="0"/>
              </a:rPr>
              <a:t>: Plano Diretor – </a:t>
            </a:r>
            <a:r>
              <a:rPr lang="pt-BR" sz="2000" cap="small" dirty="0" err="1" smtClean="0">
                <a:effectLst/>
                <a:latin typeface="Verdana" pitchFamily="34" charset="0"/>
                <a:ea typeface="Verdana" pitchFamily="34" charset="0"/>
                <a:cs typeface="Verdana" pitchFamily="34" charset="0"/>
              </a:rPr>
              <a:t>PD</a:t>
            </a:r>
            <a:r>
              <a:rPr lang="pt-BR" sz="2000" cap="small" dirty="0" smtClean="0">
                <a:effectLst/>
                <a:latin typeface="Verdana" pitchFamily="34" charset="0"/>
                <a:ea typeface="Verdana" pitchFamily="34" charset="0"/>
                <a:cs typeface="Verdana" pitchFamily="34" charset="0"/>
              </a:rPr>
              <a:t> (Lei nº 3.841, 21/12/04)</a:t>
            </a:r>
            <a:endParaRPr lang="pt-BR" sz="2000" cap="small" dirty="0">
              <a:effectLst/>
              <a:latin typeface="Verdana" pitchFamily="34" charset="0"/>
              <a:ea typeface="Verdana" pitchFamily="34" charset="0"/>
              <a:cs typeface="Verdana" pitchFamily="34" charset="0"/>
            </a:endParaRPr>
          </a:p>
        </p:txBody>
      </p:sp>
      <p:pic>
        <p:nvPicPr>
          <p:cNvPr id="76802" name="Picture 2"/>
          <p:cNvPicPr>
            <a:picLocks noChangeAspect="1" noChangeArrowheads="1"/>
          </p:cNvPicPr>
          <p:nvPr/>
        </p:nvPicPr>
        <p:blipFill>
          <a:blip r:embed="rId3"/>
          <a:srcRect/>
          <a:stretch>
            <a:fillRect/>
          </a:stretch>
        </p:blipFill>
        <p:spPr bwMode="auto">
          <a:xfrm>
            <a:off x="5333081" y="714356"/>
            <a:ext cx="4495800" cy="4995779"/>
          </a:xfrm>
          <a:prstGeom prst="rect">
            <a:avLst/>
          </a:prstGeom>
          <a:ln>
            <a:solidFill>
              <a:schemeClr val="bg1"/>
            </a:solidFill>
          </a:ln>
          <a:effectLst>
            <a:outerShdw blurRad="292100" dist="139700" dir="2700000" algn="tl" rotWithShape="0">
              <a:srgbClr val="333333">
                <a:alpha val="65000"/>
              </a:srgbClr>
            </a:outerShdw>
          </a:effectLst>
        </p:spPr>
      </p:pic>
      <p:pic>
        <p:nvPicPr>
          <p:cNvPr id="76803" name="Picture 3"/>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2133600" y="3522422"/>
            <a:ext cx="2971800" cy="218771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Imagem 2" descr="image001"/>
          <p:cNvPicPr>
            <a:picLocks noChangeAspect="1" noChangeArrowheads="1"/>
          </p:cNvPicPr>
          <p:nvPr/>
        </p:nvPicPr>
        <p:blipFill>
          <a:blip r:embed="rId3">
            <a:lum bright="20000"/>
          </a:blip>
          <a:srcRect/>
          <a:stretch>
            <a:fillRect/>
          </a:stretch>
        </p:blipFill>
        <p:spPr bwMode="auto">
          <a:xfrm>
            <a:off x="1" y="1219200"/>
            <a:ext cx="6705600" cy="5122419"/>
          </a:xfrm>
          <a:prstGeom prst="rect">
            <a:avLst/>
          </a:prstGeom>
          <a:noFill/>
          <a:ln w="9525">
            <a:noFill/>
            <a:miter lim="800000"/>
            <a:headEnd/>
            <a:tailEnd/>
          </a:ln>
        </p:spPr>
      </p:pic>
      <p:cxnSp>
        <p:nvCxnSpPr>
          <p:cNvPr id="8" name="Conector de seta reta 7"/>
          <p:cNvCxnSpPr/>
          <p:nvPr/>
        </p:nvCxnSpPr>
        <p:spPr>
          <a:xfrm rot="5400000">
            <a:off x="2971800" y="3810001"/>
            <a:ext cx="914400" cy="762000"/>
          </a:xfrm>
          <a:prstGeom prst="straightConnector1">
            <a:avLst/>
          </a:prstGeom>
          <a:ln w="19050">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9" name="Conector de seta reta 8"/>
          <p:cNvCxnSpPr/>
          <p:nvPr/>
        </p:nvCxnSpPr>
        <p:spPr>
          <a:xfrm rot="10800000">
            <a:off x="3124200" y="3257553"/>
            <a:ext cx="685800" cy="476251"/>
          </a:xfrm>
          <a:prstGeom prst="straightConnector1">
            <a:avLst/>
          </a:prstGeom>
          <a:ln w="19050">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12" name="Conector de seta reta 11"/>
          <p:cNvCxnSpPr/>
          <p:nvPr/>
        </p:nvCxnSpPr>
        <p:spPr>
          <a:xfrm rot="5400000" flipH="1" flipV="1">
            <a:off x="3429000" y="2514601"/>
            <a:ext cx="1600200" cy="838200"/>
          </a:xfrm>
          <a:prstGeom prst="straightConnector1">
            <a:avLst/>
          </a:prstGeom>
          <a:ln w="19050">
            <a:solidFill>
              <a:srgbClr val="FFFF00"/>
            </a:solidFill>
            <a:tailEnd type="arrow"/>
          </a:ln>
        </p:spPr>
        <p:style>
          <a:lnRef idx="1">
            <a:schemeClr val="accent1"/>
          </a:lnRef>
          <a:fillRef idx="0">
            <a:schemeClr val="accent1"/>
          </a:fillRef>
          <a:effectRef idx="0">
            <a:schemeClr val="accent1"/>
          </a:effectRef>
          <a:fontRef idx="minor">
            <a:schemeClr val="tx1"/>
          </a:fontRef>
        </p:style>
      </p:cxnSp>
      <p:sp>
        <p:nvSpPr>
          <p:cNvPr id="15" name="Retângulo 14"/>
          <p:cNvSpPr/>
          <p:nvPr/>
        </p:nvSpPr>
        <p:spPr>
          <a:xfrm rot="17323035">
            <a:off x="1753310" y="2797219"/>
            <a:ext cx="2085474" cy="461665"/>
          </a:xfrm>
          <a:prstGeom prst="rect">
            <a:avLst/>
          </a:prstGeom>
          <a:noFill/>
        </p:spPr>
        <p:txBody>
          <a:bodyPr wrap="square">
            <a:spAutoFit/>
          </a:bodyPr>
          <a:lstStyle/>
          <a:p>
            <a:pPr algn="ctr">
              <a:lnSpc>
                <a:spcPct val="100000"/>
              </a:lnSpc>
            </a:pPr>
            <a:r>
              <a:rPr lang="pt-BR" sz="1200" b="1" cap="small" dirty="0" smtClean="0">
                <a:solidFill>
                  <a:srgbClr val="FFFF00"/>
                </a:solidFill>
                <a:effectLst/>
                <a:latin typeface="Verdana" pitchFamily="34" charset="0"/>
                <a:ea typeface="Verdana" pitchFamily="34" charset="0"/>
                <a:cs typeface="Verdana" pitchFamily="34" charset="0"/>
              </a:rPr>
              <a:t>SP-083/Anel</a:t>
            </a:r>
          </a:p>
          <a:p>
            <a:pPr algn="ctr">
              <a:lnSpc>
                <a:spcPct val="100000"/>
              </a:lnSpc>
            </a:pPr>
            <a:r>
              <a:rPr lang="pt-BR" sz="1200" b="1" cap="small" dirty="0" smtClean="0">
                <a:solidFill>
                  <a:srgbClr val="FFFF00"/>
                </a:solidFill>
                <a:effectLst/>
                <a:latin typeface="Verdana" pitchFamily="34" charset="0"/>
                <a:ea typeface="Verdana" pitchFamily="34" charset="0"/>
                <a:cs typeface="Verdana" pitchFamily="34" charset="0"/>
              </a:rPr>
              <a:t> Viário</a:t>
            </a:r>
          </a:p>
        </p:txBody>
      </p:sp>
      <p:sp>
        <p:nvSpPr>
          <p:cNvPr id="16" name="Retângulo 15"/>
          <p:cNvSpPr/>
          <p:nvPr/>
        </p:nvSpPr>
        <p:spPr>
          <a:xfrm rot="1084070">
            <a:off x="4213655" y="1719313"/>
            <a:ext cx="1254384" cy="369332"/>
          </a:xfrm>
          <a:prstGeom prst="rect">
            <a:avLst/>
          </a:prstGeom>
          <a:noFill/>
        </p:spPr>
        <p:txBody>
          <a:bodyPr wrap="square">
            <a:spAutoFit/>
          </a:bodyPr>
          <a:lstStyle/>
          <a:p>
            <a:pPr algn="ctr">
              <a:lnSpc>
                <a:spcPct val="150000"/>
              </a:lnSpc>
            </a:pPr>
            <a:r>
              <a:rPr lang="pt-BR" sz="1200" b="1" cap="small" dirty="0" smtClean="0">
                <a:solidFill>
                  <a:srgbClr val="FFFF00"/>
                </a:solidFill>
                <a:effectLst/>
                <a:latin typeface="Verdana" pitchFamily="34" charset="0"/>
                <a:ea typeface="Verdana" pitchFamily="34" charset="0"/>
                <a:cs typeface="Verdana" pitchFamily="34" charset="0"/>
              </a:rPr>
              <a:t>Dom Pedro I</a:t>
            </a:r>
          </a:p>
        </p:txBody>
      </p:sp>
      <p:sp>
        <p:nvSpPr>
          <p:cNvPr id="17" name="Retângulo 16"/>
          <p:cNvSpPr/>
          <p:nvPr/>
        </p:nvSpPr>
        <p:spPr>
          <a:xfrm rot="3561667">
            <a:off x="2310869" y="4640611"/>
            <a:ext cx="1225078" cy="369332"/>
          </a:xfrm>
          <a:prstGeom prst="rect">
            <a:avLst/>
          </a:prstGeom>
          <a:noFill/>
        </p:spPr>
        <p:txBody>
          <a:bodyPr wrap="square">
            <a:spAutoFit/>
          </a:bodyPr>
          <a:lstStyle/>
          <a:p>
            <a:pPr algn="ctr">
              <a:lnSpc>
                <a:spcPct val="150000"/>
              </a:lnSpc>
            </a:pPr>
            <a:r>
              <a:rPr lang="pt-BR" sz="1200" b="1" cap="small" dirty="0" smtClean="0">
                <a:solidFill>
                  <a:srgbClr val="FFFF00"/>
                </a:solidFill>
                <a:effectLst/>
                <a:latin typeface="Verdana" pitchFamily="34" charset="0"/>
                <a:ea typeface="Verdana" pitchFamily="34" charset="0"/>
                <a:cs typeface="Verdana" pitchFamily="34" charset="0"/>
              </a:rPr>
              <a:t>Anhanguera</a:t>
            </a:r>
          </a:p>
        </p:txBody>
      </p:sp>
      <p:sp>
        <p:nvSpPr>
          <p:cNvPr id="18" name="Retângulo 17"/>
          <p:cNvSpPr/>
          <p:nvPr/>
        </p:nvSpPr>
        <p:spPr>
          <a:xfrm rot="18879378">
            <a:off x="685642" y="3950349"/>
            <a:ext cx="2085474" cy="369332"/>
          </a:xfrm>
          <a:prstGeom prst="rect">
            <a:avLst/>
          </a:prstGeom>
        </p:spPr>
        <p:txBody>
          <a:bodyPr wrap="square">
            <a:spAutoFit/>
          </a:bodyPr>
          <a:lstStyle/>
          <a:p>
            <a:pPr algn="ctr">
              <a:lnSpc>
                <a:spcPct val="150000"/>
              </a:lnSpc>
            </a:pPr>
            <a:r>
              <a:rPr lang="pt-BR" sz="1200" cap="small" dirty="0" smtClean="0">
                <a:solidFill>
                  <a:srgbClr val="FF0000"/>
                </a:solidFill>
                <a:effectLst/>
                <a:latin typeface="Verdana" pitchFamily="34" charset="0"/>
                <a:ea typeface="Verdana" pitchFamily="34" charset="0"/>
                <a:cs typeface="Verdana" pitchFamily="34" charset="0"/>
              </a:rPr>
              <a:t>Prolongamento</a:t>
            </a:r>
          </a:p>
        </p:txBody>
      </p:sp>
      <p:sp>
        <p:nvSpPr>
          <p:cNvPr id="19" name="Retângulo 18"/>
          <p:cNvSpPr/>
          <p:nvPr/>
        </p:nvSpPr>
        <p:spPr>
          <a:xfrm>
            <a:off x="6858001" y="1257300"/>
            <a:ext cx="2971801" cy="2113784"/>
          </a:xfrm>
          <a:prstGeom prst="rect">
            <a:avLst/>
          </a:prstGeom>
        </p:spPr>
        <p:txBody>
          <a:bodyPr wrap="square">
            <a:spAutoFit/>
          </a:bodyPr>
          <a:lstStyle/>
          <a:p>
            <a:pPr>
              <a:lnSpc>
                <a:spcPct val="150000"/>
              </a:lnSpc>
            </a:pPr>
            <a:r>
              <a:rPr lang="pt-BR" sz="1800" b="0" cap="small" dirty="0" smtClean="0">
                <a:solidFill>
                  <a:srgbClr val="FF0000"/>
                </a:solidFill>
                <a:effectLst/>
                <a:latin typeface="Verdana" pitchFamily="34" charset="0"/>
                <a:ea typeface="Verdana" pitchFamily="34" charset="0"/>
                <a:cs typeface="Verdana" pitchFamily="34" charset="0"/>
              </a:rPr>
              <a:t>- Atualmente, Valinhos tem acessos às Rodovias </a:t>
            </a:r>
            <a:r>
              <a:rPr lang="pt-BR" sz="1800" cap="small" dirty="0" smtClean="0">
                <a:solidFill>
                  <a:srgbClr val="FF0000"/>
                </a:solidFill>
                <a:effectLst/>
                <a:latin typeface="Verdana" pitchFamily="34" charset="0"/>
                <a:ea typeface="Verdana" pitchFamily="34" charset="0"/>
                <a:cs typeface="Verdana" pitchFamily="34" charset="0"/>
              </a:rPr>
              <a:t>Dom Pedro I</a:t>
            </a:r>
            <a:r>
              <a:rPr lang="pt-BR" sz="1800" b="0" cap="small" dirty="0" smtClean="0">
                <a:solidFill>
                  <a:srgbClr val="FF0000"/>
                </a:solidFill>
                <a:effectLst/>
                <a:latin typeface="Verdana" pitchFamily="34" charset="0"/>
                <a:ea typeface="Verdana" pitchFamily="34" charset="0"/>
                <a:cs typeface="Verdana" pitchFamily="34" charset="0"/>
              </a:rPr>
              <a:t>, </a:t>
            </a:r>
            <a:r>
              <a:rPr lang="pt-BR" sz="1800" cap="small" dirty="0" smtClean="0">
                <a:solidFill>
                  <a:srgbClr val="FF0000"/>
                </a:solidFill>
                <a:effectLst/>
                <a:latin typeface="Verdana" pitchFamily="34" charset="0"/>
                <a:ea typeface="Verdana" pitchFamily="34" charset="0"/>
                <a:cs typeface="Verdana" pitchFamily="34" charset="0"/>
              </a:rPr>
              <a:t>Anhanguera</a:t>
            </a:r>
            <a:r>
              <a:rPr lang="pt-BR" sz="1800" b="0" cap="small" dirty="0" smtClean="0">
                <a:solidFill>
                  <a:srgbClr val="FF0000"/>
                </a:solidFill>
                <a:effectLst/>
                <a:latin typeface="Verdana" pitchFamily="34" charset="0"/>
                <a:ea typeface="Verdana" pitchFamily="34" charset="0"/>
                <a:cs typeface="Verdana" pitchFamily="34" charset="0"/>
              </a:rPr>
              <a:t> e </a:t>
            </a:r>
            <a:r>
              <a:rPr lang="pt-BR" sz="1800" cap="small" dirty="0" smtClean="0">
                <a:solidFill>
                  <a:srgbClr val="FF0000"/>
                </a:solidFill>
                <a:effectLst/>
                <a:latin typeface="Verdana" pitchFamily="34" charset="0"/>
                <a:ea typeface="Verdana" pitchFamily="34" charset="0"/>
                <a:cs typeface="Verdana" pitchFamily="34" charset="0"/>
              </a:rPr>
              <a:t>Anel Viário de Campinas</a:t>
            </a:r>
            <a:endParaRPr lang="pt-BR" sz="1800" b="0" cap="small" dirty="0" smtClean="0">
              <a:solidFill>
                <a:srgbClr val="FF0000"/>
              </a:solidFill>
              <a:effectLst/>
              <a:latin typeface="Verdana" pitchFamily="34" charset="0"/>
              <a:ea typeface="Verdana" pitchFamily="34" charset="0"/>
              <a:cs typeface="Verdana" pitchFamily="34" charset="0"/>
            </a:endParaRPr>
          </a:p>
        </p:txBody>
      </p:sp>
      <p:sp>
        <p:nvSpPr>
          <p:cNvPr id="20" name="Retângulo 19"/>
          <p:cNvSpPr/>
          <p:nvPr/>
        </p:nvSpPr>
        <p:spPr>
          <a:xfrm>
            <a:off x="6858001" y="4114801"/>
            <a:ext cx="2971801" cy="2169825"/>
          </a:xfrm>
          <a:prstGeom prst="rect">
            <a:avLst/>
          </a:prstGeom>
        </p:spPr>
        <p:txBody>
          <a:bodyPr wrap="square">
            <a:spAutoFit/>
          </a:bodyPr>
          <a:lstStyle/>
          <a:p>
            <a:pPr>
              <a:lnSpc>
                <a:spcPct val="150000"/>
              </a:lnSpc>
            </a:pPr>
            <a:r>
              <a:rPr lang="pt-BR" sz="1800" b="0" cap="small" dirty="0" smtClean="0">
                <a:solidFill>
                  <a:srgbClr val="FF0000"/>
                </a:solidFill>
                <a:effectLst/>
                <a:latin typeface="Verdana" pitchFamily="34" charset="0"/>
                <a:ea typeface="Verdana" pitchFamily="34" charset="0"/>
                <a:cs typeface="Verdana" pitchFamily="34" charset="0"/>
              </a:rPr>
              <a:t>- Com o Prolongamento, passará a ter acesso facilitado às Rodovias: </a:t>
            </a:r>
            <a:r>
              <a:rPr lang="pt-BR" sz="1800" cap="small" dirty="0" smtClean="0">
                <a:solidFill>
                  <a:srgbClr val="FF0000"/>
                </a:solidFill>
                <a:effectLst/>
                <a:latin typeface="Verdana" pitchFamily="34" charset="0"/>
                <a:ea typeface="Verdana" pitchFamily="34" charset="0"/>
                <a:cs typeface="Verdana" pitchFamily="34" charset="0"/>
              </a:rPr>
              <a:t>Bandeirantes</a:t>
            </a:r>
            <a:r>
              <a:rPr lang="pt-BR" sz="1800" b="0" cap="small" dirty="0" smtClean="0">
                <a:solidFill>
                  <a:srgbClr val="FF0000"/>
                </a:solidFill>
                <a:effectLst/>
                <a:latin typeface="Verdana" pitchFamily="34" charset="0"/>
                <a:ea typeface="Verdana" pitchFamily="34" charset="0"/>
                <a:cs typeface="Verdana" pitchFamily="34" charset="0"/>
              </a:rPr>
              <a:t> e </a:t>
            </a:r>
            <a:r>
              <a:rPr lang="pt-BR" sz="1800" cap="small" dirty="0" smtClean="0">
                <a:solidFill>
                  <a:srgbClr val="FF0000"/>
                </a:solidFill>
                <a:effectLst/>
                <a:latin typeface="Verdana" pitchFamily="34" charset="0"/>
                <a:ea typeface="Verdana" pitchFamily="34" charset="0"/>
                <a:cs typeface="Verdana" pitchFamily="34" charset="0"/>
              </a:rPr>
              <a:t>Santos Dumont</a:t>
            </a:r>
          </a:p>
        </p:txBody>
      </p:sp>
      <p:sp>
        <p:nvSpPr>
          <p:cNvPr id="21" name="Elipse 20"/>
          <p:cNvSpPr/>
          <p:nvPr/>
        </p:nvSpPr>
        <p:spPr>
          <a:xfrm rot="2402121">
            <a:off x="506525" y="4345890"/>
            <a:ext cx="1400189" cy="335438"/>
          </a:xfrm>
          <a:prstGeom prst="ellipse">
            <a:avLst/>
          </a:prstGeom>
          <a:no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22" name="Retângulo 21"/>
          <p:cNvSpPr/>
          <p:nvPr/>
        </p:nvSpPr>
        <p:spPr>
          <a:xfrm rot="4351178">
            <a:off x="-38265" y="3078819"/>
            <a:ext cx="1492119" cy="369332"/>
          </a:xfrm>
          <a:prstGeom prst="rect">
            <a:avLst/>
          </a:prstGeom>
        </p:spPr>
        <p:txBody>
          <a:bodyPr wrap="square">
            <a:spAutoFit/>
          </a:bodyPr>
          <a:lstStyle/>
          <a:p>
            <a:pPr algn="ctr">
              <a:lnSpc>
                <a:spcPct val="150000"/>
              </a:lnSpc>
            </a:pPr>
            <a:r>
              <a:rPr lang="pt-BR" sz="1200" b="1" cap="small" dirty="0" smtClean="0">
                <a:solidFill>
                  <a:srgbClr val="FFFF00"/>
                </a:solidFill>
                <a:effectLst/>
                <a:latin typeface="Verdana" pitchFamily="34" charset="0"/>
                <a:ea typeface="Verdana" pitchFamily="34" charset="0"/>
                <a:cs typeface="Verdana" pitchFamily="34" charset="0"/>
              </a:rPr>
              <a:t>Bandeirantes</a:t>
            </a:r>
          </a:p>
        </p:txBody>
      </p:sp>
      <p:sp>
        <p:nvSpPr>
          <p:cNvPr id="24" name="Retângulo 23"/>
          <p:cNvSpPr/>
          <p:nvPr/>
        </p:nvSpPr>
        <p:spPr>
          <a:xfrm rot="18132137">
            <a:off x="-602786" y="4830141"/>
            <a:ext cx="1952874" cy="369332"/>
          </a:xfrm>
          <a:prstGeom prst="rect">
            <a:avLst/>
          </a:prstGeom>
        </p:spPr>
        <p:txBody>
          <a:bodyPr wrap="square">
            <a:spAutoFit/>
          </a:bodyPr>
          <a:lstStyle/>
          <a:p>
            <a:pPr algn="ctr">
              <a:lnSpc>
                <a:spcPct val="150000"/>
              </a:lnSpc>
            </a:pPr>
            <a:r>
              <a:rPr lang="pt-BR" sz="1200" b="1" cap="small" dirty="0" smtClean="0">
                <a:solidFill>
                  <a:srgbClr val="FFFF00"/>
                </a:solidFill>
                <a:effectLst/>
                <a:latin typeface="Verdana" pitchFamily="34" charset="0"/>
                <a:ea typeface="Verdana" pitchFamily="34" charset="0"/>
                <a:cs typeface="Verdana" pitchFamily="34" charset="0"/>
              </a:rPr>
              <a:t>Santos Dumont</a:t>
            </a:r>
          </a:p>
        </p:txBody>
      </p:sp>
      <p:sp>
        <p:nvSpPr>
          <p:cNvPr id="23" name="Retângulo 22"/>
          <p:cNvSpPr/>
          <p:nvPr/>
        </p:nvSpPr>
        <p:spPr>
          <a:xfrm>
            <a:off x="2631265" y="357167"/>
            <a:ext cx="4875644" cy="507831"/>
          </a:xfrm>
          <a:prstGeom prst="rect">
            <a:avLst/>
          </a:prstGeom>
        </p:spPr>
        <p:txBody>
          <a:bodyPr wrap="square">
            <a:spAutoFit/>
          </a:bodyPr>
          <a:lstStyle/>
          <a:p>
            <a:pPr>
              <a:lnSpc>
                <a:spcPct val="150000"/>
              </a:lnSpc>
              <a:buFont typeface="Wingdings" pitchFamily="2" charset="2"/>
              <a:buChar char="ü"/>
            </a:pPr>
            <a:r>
              <a:rPr lang="pt-BR" sz="1800" b="1" i="1" cap="small" dirty="0" smtClean="0">
                <a:solidFill>
                  <a:srgbClr val="FF0000"/>
                </a:solidFill>
                <a:effectLst/>
                <a:latin typeface="Verdana" pitchFamily="34" charset="0"/>
                <a:ea typeface="Verdana" pitchFamily="34" charset="0"/>
                <a:cs typeface="Verdana" pitchFamily="34" charset="0"/>
              </a:rPr>
              <a:t> Localização do empreendimento</a:t>
            </a:r>
          </a:p>
        </p:txBody>
      </p:sp>
    </p:spTree>
    <p:extLst>
      <p:ext uri="{BB962C8B-B14F-4D97-AF65-F5344CB8AC3E}">
        <p14:creationId xmlns="" xmlns:p14="http://schemas.microsoft.com/office/powerpoint/2010/main" val="37913131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9"/>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0"/>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1"/>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2"/>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9" grpId="0"/>
      <p:bldP spid="20" grpId="0"/>
      <p:bldP spid="21" grpId="0" animBg="1"/>
      <p:bldP spid="22" grpId="0"/>
      <p:bldP spid="2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T:\ACESSO LIVRE PROJETOS\ROTA DAS BANDEIRAS\RB08 - EIA RIMA SP-083\EIA-RIMA\APRESENTAÇÃO\Figura - VALINHOS.jpg"/>
          <p:cNvPicPr>
            <a:picLocks noChangeAspect="1" noChangeArrowheads="1"/>
          </p:cNvPicPr>
          <p:nvPr/>
        </p:nvPicPr>
        <p:blipFill>
          <a:blip r:embed="rId3" cstate="screen">
            <a:lum bright="10000"/>
          </a:blip>
          <a:srcRect l="-219"/>
          <a:stretch>
            <a:fillRect/>
          </a:stretch>
        </p:blipFill>
        <p:spPr bwMode="auto">
          <a:xfrm>
            <a:off x="2628900" y="259607"/>
            <a:ext cx="7227922" cy="6312665"/>
          </a:xfrm>
          <a:prstGeom prst="rect">
            <a:avLst/>
          </a:prstGeom>
          <a:noFill/>
        </p:spPr>
      </p:pic>
      <p:sp>
        <p:nvSpPr>
          <p:cNvPr id="10" name="Text Box 2"/>
          <p:cNvSpPr txBox="1">
            <a:spLocks noChangeArrowheads="1"/>
          </p:cNvSpPr>
          <p:nvPr/>
        </p:nvSpPr>
        <p:spPr bwMode="auto">
          <a:xfrm>
            <a:off x="0" y="1905002"/>
            <a:ext cx="2438399" cy="2859757"/>
          </a:xfrm>
          <a:prstGeom prst="rect">
            <a:avLst/>
          </a:prstGeom>
          <a:noFill/>
          <a:ln w="12700" algn="ctr">
            <a:noFill/>
            <a:miter lim="800000"/>
            <a:headEnd/>
            <a:tailEnd/>
          </a:ln>
          <a:effectLst/>
        </p:spPr>
        <p:txBody>
          <a:bodyPr wrap="square" lIns="90488" tIns="44450" rIns="90488" bIns="44450">
            <a:spAutoFit/>
          </a:bodyPr>
          <a:lstStyle/>
          <a:p>
            <a:pPr>
              <a:lnSpc>
                <a:spcPct val="100000"/>
              </a:lnSpc>
            </a:pPr>
            <a:r>
              <a:rPr lang="pt-BR" sz="2000" b="0" cap="small" dirty="0" smtClean="0">
                <a:solidFill>
                  <a:srgbClr val="FF0000"/>
                </a:solidFill>
                <a:effectLst/>
                <a:latin typeface="Verdana" pitchFamily="34" charset="0"/>
                <a:ea typeface="Verdana" pitchFamily="34" charset="0"/>
                <a:cs typeface="Verdana" pitchFamily="34" charset="0"/>
              </a:rPr>
              <a:t>- Sistema Viário do Distrito Industrial e Zona Rural de Valinhos:</a:t>
            </a:r>
          </a:p>
          <a:p>
            <a:pPr>
              <a:lnSpc>
                <a:spcPct val="100000"/>
              </a:lnSpc>
            </a:pPr>
            <a:endParaRPr lang="pt-BR" sz="2000" b="0" cap="small" dirty="0" smtClean="0">
              <a:solidFill>
                <a:srgbClr val="FF0000"/>
              </a:solidFill>
              <a:effectLst/>
              <a:latin typeface="Verdana" pitchFamily="34" charset="0"/>
              <a:ea typeface="Verdana" pitchFamily="34" charset="0"/>
              <a:cs typeface="Verdana" pitchFamily="34" charset="0"/>
            </a:endParaRPr>
          </a:p>
          <a:p>
            <a:pPr>
              <a:lnSpc>
                <a:spcPct val="100000"/>
              </a:lnSpc>
            </a:pPr>
            <a:r>
              <a:rPr lang="pt-BR" sz="2000" i="1" cap="small" dirty="0" smtClean="0">
                <a:solidFill>
                  <a:srgbClr val="FF0000"/>
                </a:solidFill>
                <a:effectLst/>
                <a:latin typeface="Verdana" pitchFamily="34" charset="0"/>
                <a:ea typeface="Verdana" pitchFamily="34" charset="0"/>
                <a:cs typeface="Verdana" pitchFamily="34" charset="0"/>
              </a:rPr>
              <a:t>Serão mantidos os mesmos fluxos atuais</a:t>
            </a:r>
          </a:p>
        </p:txBody>
      </p:sp>
      <p:sp>
        <p:nvSpPr>
          <p:cNvPr id="11" name="Elipse 10"/>
          <p:cNvSpPr/>
          <p:nvPr/>
        </p:nvSpPr>
        <p:spPr>
          <a:xfrm>
            <a:off x="5894422" y="737920"/>
            <a:ext cx="304800" cy="228600"/>
          </a:xfrm>
          <a:prstGeom prst="ellipse">
            <a:avLst/>
          </a:prstGeom>
          <a:no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2" name="Forma livre 11"/>
          <p:cNvSpPr/>
          <p:nvPr/>
        </p:nvSpPr>
        <p:spPr>
          <a:xfrm>
            <a:off x="4510428" y="637851"/>
            <a:ext cx="4180596" cy="1403732"/>
          </a:xfrm>
          <a:custGeom>
            <a:avLst/>
            <a:gdLst>
              <a:gd name="connsiteX0" fmla="*/ 2069336 w 4779486"/>
              <a:gd name="connsiteY0" fmla="*/ 269913 h 1173296"/>
              <a:gd name="connsiteX1" fmla="*/ 4305760 w 4779486"/>
              <a:gd name="connsiteY1" fmla="*/ 192795 h 1173296"/>
              <a:gd name="connsiteX2" fmla="*/ 4162541 w 4779486"/>
              <a:gd name="connsiteY2" fmla="*/ 5508 h 1173296"/>
              <a:gd name="connsiteX3" fmla="*/ 604092 w 4779486"/>
              <a:gd name="connsiteY3" fmla="*/ 225846 h 1173296"/>
              <a:gd name="connsiteX4" fmla="*/ 537991 w 4779486"/>
              <a:gd name="connsiteY4" fmla="*/ 1173296 h 1173296"/>
              <a:gd name="connsiteX0" fmla="*/ 2120748 w 4830898"/>
              <a:gd name="connsiteY0" fmla="*/ 269913 h 1173296"/>
              <a:gd name="connsiteX1" fmla="*/ 4357172 w 4830898"/>
              <a:gd name="connsiteY1" fmla="*/ 192795 h 1173296"/>
              <a:gd name="connsiteX2" fmla="*/ 4213953 w 4830898"/>
              <a:gd name="connsiteY2" fmla="*/ 5508 h 1173296"/>
              <a:gd name="connsiteX3" fmla="*/ 655504 w 4830898"/>
              <a:gd name="connsiteY3" fmla="*/ 225846 h 1173296"/>
              <a:gd name="connsiteX4" fmla="*/ 280931 w 4830898"/>
              <a:gd name="connsiteY4" fmla="*/ 556352 h 1173296"/>
              <a:gd name="connsiteX5" fmla="*/ 589403 w 4830898"/>
              <a:gd name="connsiteY5" fmla="*/ 1173296 h 1173296"/>
              <a:gd name="connsiteX0" fmla="*/ 2120748 w 4830898"/>
              <a:gd name="connsiteY0" fmla="*/ 269913 h 1173296"/>
              <a:gd name="connsiteX1" fmla="*/ 4357172 w 4830898"/>
              <a:gd name="connsiteY1" fmla="*/ 192795 h 1173296"/>
              <a:gd name="connsiteX2" fmla="*/ 4213953 w 4830898"/>
              <a:gd name="connsiteY2" fmla="*/ 5508 h 1173296"/>
              <a:gd name="connsiteX3" fmla="*/ 655504 w 4830898"/>
              <a:gd name="connsiteY3" fmla="*/ 225846 h 1173296"/>
              <a:gd name="connsiteX4" fmla="*/ 280931 w 4830898"/>
              <a:gd name="connsiteY4" fmla="*/ 556352 h 1173296"/>
              <a:gd name="connsiteX5" fmla="*/ 596748 w 4830898"/>
              <a:gd name="connsiteY5" fmla="*/ 806985 h 1173296"/>
              <a:gd name="connsiteX6" fmla="*/ 589403 w 4830898"/>
              <a:gd name="connsiteY6" fmla="*/ 1173296 h 1173296"/>
              <a:gd name="connsiteX0" fmla="*/ 2120748 w 4830898"/>
              <a:gd name="connsiteY0" fmla="*/ 269913 h 1173296"/>
              <a:gd name="connsiteX1" fmla="*/ 4357172 w 4830898"/>
              <a:gd name="connsiteY1" fmla="*/ 192795 h 1173296"/>
              <a:gd name="connsiteX2" fmla="*/ 4213953 w 4830898"/>
              <a:gd name="connsiteY2" fmla="*/ 5508 h 1173296"/>
              <a:gd name="connsiteX3" fmla="*/ 655504 w 4830898"/>
              <a:gd name="connsiteY3" fmla="*/ 225846 h 1173296"/>
              <a:gd name="connsiteX4" fmla="*/ 280931 w 4830898"/>
              <a:gd name="connsiteY4" fmla="*/ 556352 h 1173296"/>
              <a:gd name="connsiteX5" fmla="*/ 563697 w 4830898"/>
              <a:gd name="connsiteY5" fmla="*/ 567368 h 1173296"/>
              <a:gd name="connsiteX6" fmla="*/ 596748 w 4830898"/>
              <a:gd name="connsiteY6" fmla="*/ 806985 h 1173296"/>
              <a:gd name="connsiteX7" fmla="*/ 589403 w 4830898"/>
              <a:gd name="connsiteY7" fmla="*/ 1173296 h 1173296"/>
              <a:gd name="connsiteX0" fmla="*/ 1944018 w 4565268"/>
              <a:gd name="connsiteY0" fmla="*/ 271750 h 1175133"/>
              <a:gd name="connsiteX1" fmla="*/ 4180442 w 4565268"/>
              <a:gd name="connsiteY1" fmla="*/ 194632 h 1175133"/>
              <a:gd name="connsiteX2" fmla="*/ 4037223 w 4565268"/>
              <a:gd name="connsiteY2" fmla="*/ 7345 h 1175133"/>
              <a:gd name="connsiteX3" fmla="*/ 1012174 w 4565268"/>
              <a:gd name="connsiteY3" fmla="*/ 238700 h 1175133"/>
              <a:gd name="connsiteX4" fmla="*/ 104201 w 4565268"/>
              <a:gd name="connsiteY4" fmla="*/ 558189 h 1175133"/>
              <a:gd name="connsiteX5" fmla="*/ 386967 w 4565268"/>
              <a:gd name="connsiteY5" fmla="*/ 569205 h 1175133"/>
              <a:gd name="connsiteX6" fmla="*/ 420018 w 4565268"/>
              <a:gd name="connsiteY6" fmla="*/ 808822 h 1175133"/>
              <a:gd name="connsiteX7" fmla="*/ 412673 w 4565268"/>
              <a:gd name="connsiteY7" fmla="*/ 1175133 h 1175133"/>
              <a:gd name="connsiteX0" fmla="*/ 1940346 w 4561596"/>
              <a:gd name="connsiteY0" fmla="*/ 271750 h 1175133"/>
              <a:gd name="connsiteX1" fmla="*/ 4176770 w 4561596"/>
              <a:gd name="connsiteY1" fmla="*/ 194632 h 1175133"/>
              <a:gd name="connsiteX2" fmla="*/ 4033551 w 4561596"/>
              <a:gd name="connsiteY2" fmla="*/ 7345 h 1175133"/>
              <a:gd name="connsiteX3" fmla="*/ 1008502 w 4561596"/>
              <a:gd name="connsiteY3" fmla="*/ 238700 h 1175133"/>
              <a:gd name="connsiteX4" fmla="*/ 100529 w 4561596"/>
              <a:gd name="connsiteY4" fmla="*/ 558189 h 1175133"/>
              <a:gd name="connsiteX5" fmla="*/ 405329 w 4561596"/>
              <a:gd name="connsiteY5" fmla="*/ 569206 h 1175133"/>
              <a:gd name="connsiteX6" fmla="*/ 383295 w 4561596"/>
              <a:gd name="connsiteY6" fmla="*/ 569205 h 1175133"/>
              <a:gd name="connsiteX7" fmla="*/ 416346 w 4561596"/>
              <a:gd name="connsiteY7" fmla="*/ 808822 h 1175133"/>
              <a:gd name="connsiteX8" fmla="*/ 409001 w 4561596"/>
              <a:gd name="connsiteY8" fmla="*/ 1175133 h 1175133"/>
              <a:gd name="connsiteX0" fmla="*/ 1579084 w 4200334"/>
              <a:gd name="connsiteY0" fmla="*/ 271750 h 1175133"/>
              <a:gd name="connsiteX1" fmla="*/ 3815508 w 4200334"/>
              <a:gd name="connsiteY1" fmla="*/ 194632 h 1175133"/>
              <a:gd name="connsiteX2" fmla="*/ 3672289 w 4200334"/>
              <a:gd name="connsiteY2" fmla="*/ 7345 h 1175133"/>
              <a:gd name="connsiteX3" fmla="*/ 647240 w 4200334"/>
              <a:gd name="connsiteY3" fmla="*/ 238700 h 1175133"/>
              <a:gd name="connsiteX4" fmla="*/ 120267 w 4200334"/>
              <a:gd name="connsiteY4" fmla="*/ 329589 h 1175133"/>
              <a:gd name="connsiteX5" fmla="*/ 44067 w 4200334"/>
              <a:gd name="connsiteY5" fmla="*/ 569206 h 1175133"/>
              <a:gd name="connsiteX6" fmla="*/ 22033 w 4200334"/>
              <a:gd name="connsiteY6" fmla="*/ 569205 h 1175133"/>
              <a:gd name="connsiteX7" fmla="*/ 55084 w 4200334"/>
              <a:gd name="connsiteY7" fmla="*/ 808822 h 1175133"/>
              <a:gd name="connsiteX8" fmla="*/ 47739 w 4200334"/>
              <a:gd name="connsiteY8" fmla="*/ 1175133 h 1175133"/>
              <a:gd name="connsiteX0" fmla="*/ 1579084 w 4200334"/>
              <a:gd name="connsiteY0" fmla="*/ 271750 h 1403733"/>
              <a:gd name="connsiteX1" fmla="*/ 3815508 w 4200334"/>
              <a:gd name="connsiteY1" fmla="*/ 194632 h 1403733"/>
              <a:gd name="connsiteX2" fmla="*/ 3672289 w 4200334"/>
              <a:gd name="connsiteY2" fmla="*/ 7345 h 1403733"/>
              <a:gd name="connsiteX3" fmla="*/ 647240 w 4200334"/>
              <a:gd name="connsiteY3" fmla="*/ 238700 h 1403733"/>
              <a:gd name="connsiteX4" fmla="*/ 120267 w 4200334"/>
              <a:gd name="connsiteY4" fmla="*/ 329589 h 1403733"/>
              <a:gd name="connsiteX5" fmla="*/ 44067 w 4200334"/>
              <a:gd name="connsiteY5" fmla="*/ 569206 h 1403733"/>
              <a:gd name="connsiteX6" fmla="*/ 22033 w 4200334"/>
              <a:gd name="connsiteY6" fmla="*/ 569205 h 1403733"/>
              <a:gd name="connsiteX7" fmla="*/ 55084 w 4200334"/>
              <a:gd name="connsiteY7" fmla="*/ 808822 h 1403733"/>
              <a:gd name="connsiteX8" fmla="*/ 47739 w 4200334"/>
              <a:gd name="connsiteY8" fmla="*/ 1403733 h 1403733"/>
              <a:gd name="connsiteX0" fmla="*/ 1579084 w 4238434"/>
              <a:gd name="connsiteY0" fmla="*/ 273586 h 1405569"/>
              <a:gd name="connsiteX1" fmla="*/ 3815508 w 4238434"/>
              <a:gd name="connsiteY1" fmla="*/ 196468 h 1405569"/>
              <a:gd name="connsiteX2" fmla="*/ 4044108 w 4238434"/>
              <a:gd name="connsiteY2" fmla="*/ 185452 h 1405569"/>
              <a:gd name="connsiteX3" fmla="*/ 3672289 w 4238434"/>
              <a:gd name="connsiteY3" fmla="*/ 9181 h 1405569"/>
              <a:gd name="connsiteX4" fmla="*/ 647240 w 4238434"/>
              <a:gd name="connsiteY4" fmla="*/ 240536 h 1405569"/>
              <a:gd name="connsiteX5" fmla="*/ 120267 w 4238434"/>
              <a:gd name="connsiteY5" fmla="*/ 331425 h 1405569"/>
              <a:gd name="connsiteX6" fmla="*/ 44067 w 4238434"/>
              <a:gd name="connsiteY6" fmla="*/ 571042 h 1405569"/>
              <a:gd name="connsiteX7" fmla="*/ 22033 w 4238434"/>
              <a:gd name="connsiteY7" fmla="*/ 571041 h 1405569"/>
              <a:gd name="connsiteX8" fmla="*/ 55084 w 4238434"/>
              <a:gd name="connsiteY8" fmla="*/ 810658 h 1405569"/>
              <a:gd name="connsiteX9" fmla="*/ 47739 w 4238434"/>
              <a:gd name="connsiteY9" fmla="*/ 1405569 h 1405569"/>
              <a:gd name="connsiteX0" fmla="*/ 1579084 w 4238434"/>
              <a:gd name="connsiteY0" fmla="*/ 273586 h 1405569"/>
              <a:gd name="connsiteX1" fmla="*/ 3358308 w 4238434"/>
              <a:gd name="connsiteY1" fmla="*/ 207485 h 1405569"/>
              <a:gd name="connsiteX2" fmla="*/ 4044108 w 4238434"/>
              <a:gd name="connsiteY2" fmla="*/ 185452 h 1405569"/>
              <a:gd name="connsiteX3" fmla="*/ 3672289 w 4238434"/>
              <a:gd name="connsiteY3" fmla="*/ 9181 h 1405569"/>
              <a:gd name="connsiteX4" fmla="*/ 647240 w 4238434"/>
              <a:gd name="connsiteY4" fmla="*/ 240536 h 1405569"/>
              <a:gd name="connsiteX5" fmla="*/ 120267 w 4238434"/>
              <a:gd name="connsiteY5" fmla="*/ 331425 h 1405569"/>
              <a:gd name="connsiteX6" fmla="*/ 44067 w 4238434"/>
              <a:gd name="connsiteY6" fmla="*/ 571042 h 1405569"/>
              <a:gd name="connsiteX7" fmla="*/ 22033 w 4238434"/>
              <a:gd name="connsiteY7" fmla="*/ 571041 h 1405569"/>
              <a:gd name="connsiteX8" fmla="*/ 55084 w 4238434"/>
              <a:gd name="connsiteY8" fmla="*/ 810658 h 1405569"/>
              <a:gd name="connsiteX9" fmla="*/ 47739 w 4238434"/>
              <a:gd name="connsiteY9" fmla="*/ 1405569 h 1405569"/>
              <a:gd name="connsiteX0" fmla="*/ 1579084 w 4238434"/>
              <a:gd name="connsiteY0" fmla="*/ 273586 h 1405569"/>
              <a:gd name="connsiteX1" fmla="*/ 2901108 w 4238434"/>
              <a:gd name="connsiteY1" fmla="*/ 218502 h 1405569"/>
              <a:gd name="connsiteX2" fmla="*/ 4044108 w 4238434"/>
              <a:gd name="connsiteY2" fmla="*/ 185452 h 1405569"/>
              <a:gd name="connsiteX3" fmla="*/ 3672289 w 4238434"/>
              <a:gd name="connsiteY3" fmla="*/ 9181 h 1405569"/>
              <a:gd name="connsiteX4" fmla="*/ 647240 w 4238434"/>
              <a:gd name="connsiteY4" fmla="*/ 240536 h 1405569"/>
              <a:gd name="connsiteX5" fmla="*/ 120267 w 4238434"/>
              <a:gd name="connsiteY5" fmla="*/ 331425 h 1405569"/>
              <a:gd name="connsiteX6" fmla="*/ 44067 w 4238434"/>
              <a:gd name="connsiteY6" fmla="*/ 571042 h 1405569"/>
              <a:gd name="connsiteX7" fmla="*/ 22033 w 4238434"/>
              <a:gd name="connsiteY7" fmla="*/ 571041 h 1405569"/>
              <a:gd name="connsiteX8" fmla="*/ 55084 w 4238434"/>
              <a:gd name="connsiteY8" fmla="*/ 810658 h 1405569"/>
              <a:gd name="connsiteX9" fmla="*/ 47739 w 4238434"/>
              <a:gd name="connsiteY9" fmla="*/ 1405569 h 1405569"/>
              <a:gd name="connsiteX0" fmla="*/ 1579084 w 4200334"/>
              <a:gd name="connsiteY0" fmla="*/ 271749 h 1403732"/>
              <a:gd name="connsiteX1" fmla="*/ 2901108 w 4200334"/>
              <a:gd name="connsiteY1" fmla="*/ 216665 h 1403732"/>
              <a:gd name="connsiteX2" fmla="*/ 3815508 w 4200334"/>
              <a:gd name="connsiteY2" fmla="*/ 194632 h 1403732"/>
              <a:gd name="connsiteX3" fmla="*/ 3672289 w 4200334"/>
              <a:gd name="connsiteY3" fmla="*/ 7344 h 1403732"/>
              <a:gd name="connsiteX4" fmla="*/ 647240 w 4200334"/>
              <a:gd name="connsiteY4" fmla="*/ 238699 h 1403732"/>
              <a:gd name="connsiteX5" fmla="*/ 120267 w 4200334"/>
              <a:gd name="connsiteY5" fmla="*/ 329588 h 1403732"/>
              <a:gd name="connsiteX6" fmla="*/ 44067 w 4200334"/>
              <a:gd name="connsiteY6" fmla="*/ 569205 h 1403732"/>
              <a:gd name="connsiteX7" fmla="*/ 22033 w 4200334"/>
              <a:gd name="connsiteY7" fmla="*/ 569204 h 1403732"/>
              <a:gd name="connsiteX8" fmla="*/ 55084 w 4200334"/>
              <a:gd name="connsiteY8" fmla="*/ 808821 h 1403732"/>
              <a:gd name="connsiteX9" fmla="*/ 47739 w 4200334"/>
              <a:gd name="connsiteY9" fmla="*/ 1403732 h 1403732"/>
              <a:gd name="connsiteX0" fmla="*/ 1559346 w 4180596"/>
              <a:gd name="connsiteY0" fmla="*/ 271749 h 1403732"/>
              <a:gd name="connsiteX1" fmla="*/ 2881370 w 4180596"/>
              <a:gd name="connsiteY1" fmla="*/ 216665 h 1403732"/>
              <a:gd name="connsiteX2" fmla="*/ 3795770 w 4180596"/>
              <a:gd name="connsiteY2" fmla="*/ 194632 h 1403732"/>
              <a:gd name="connsiteX3" fmla="*/ 3652551 w 4180596"/>
              <a:gd name="connsiteY3" fmla="*/ 7344 h 1403732"/>
              <a:gd name="connsiteX4" fmla="*/ 627502 w 4180596"/>
              <a:gd name="connsiteY4" fmla="*/ 238699 h 1403732"/>
              <a:gd name="connsiteX5" fmla="*/ 100529 w 4180596"/>
              <a:gd name="connsiteY5" fmla="*/ 329588 h 1403732"/>
              <a:gd name="connsiteX6" fmla="*/ 24329 w 4180596"/>
              <a:gd name="connsiteY6" fmla="*/ 569205 h 1403732"/>
              <a:gd name="connsiteX7" fmla="*/ 35346 w 4180596"/>
              <a:gd name="connsiteY7" fmla="*/ 808821 h 1403732"/>
              <a:gd name="connsiteX8" fmla="*/ 28001 w 4180596"/>
              <a:gd name="connsiteY8" fmla="*/ 1403732 h 1403732"/>
              <a:gd name="connsiteX0" fmla="*/ 1559346 w 4180596"/>
              <a:gd name="connsiteY0" fmla="*/ 271749 h 1403732"/>
              <a:gd name="connsiteX1" fmla="*/ 2881370 w 4180596"/>
              <a:gd name="connsiteY1" fmla="*/ 216665 h 1403732"/>
              <a:gd name="connsiteX2" fmla="*/ 3795770 w 4180596"/>
              <a:gd name="connsiteY2" fmla="*/ 194632 h 1403732"/>
              <a:gd name="connsiteX3" fmla="*/ 3652551 w 4180596"/>
              <a:gd name="connsiteY3" fmla="*/ 7344 h 1403732"/>
              <a:gd name="connsiteX4" fmla="*/ 627502 w 4180596"/>
              <a:gd name="connsiteY4" fmla="*/ 238699 h 1403732"/>
              <a:gd name="connsiteX5" fmla="*/ 100529 w 4180596"/>
              <a:gd name="connsiteY5" fmla="*/ 329588 h 1403732"/>
              <a:gd name="connsiteX6" fmla="*/ 24329 w 4180596"/>
              <a:gd name="connsiteY6" fmla="*/ 569205 h 1403732"/>
              <a:gd name="connsiteX7" fmla="*/ 35346 w 4180596"/>
              <a:gd name="connsiteY7" fmla="*/ 808821 h 1403732"/>
              <a:gd name="connsiteX8" fmla="*/ 28001 w 4180596"/>
              <a:gd name="connsiteY8" fmla="*/ 1403732 h 1403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80596" h="1403732">
                <a:moveTo>
                  <a:pt x="1559346" y="271749"/>
                </a:moveTo>
                <a:cubicBezTo>
                  <a:pt x="2503124" y="255223"/>
                  <a:pt x="2532503" y="260732"/>
                  <a:pt x="2881370" y="216665"/>
                </a:cubicBezTo>
                <a:cubicBezTo>
                  <a:pt x="3254107" y="201976"/>
                  <a:pt x="3667240" y="229519"/>
                  <a:pt x="3795770" y="194632"/>
                </a:cubicBezTo>
                <a:cubicBezTo>
                  <a:pt x="3924300" y="159745"/>
                  <a:pt x="4180596" y="0"/>
                  <a:pt x="3652551" y="7344"/>
                </a:cubicBezTo>
                <a:cubicBezTo>
                  <a:pt x="3124506" y="14689"/>
                  <a:pt x="1219506" y="184992"/>
                  <a:pt x="627502" y="238699"/>
                </a:cubicBezTo>
                <a:cubicBezTo>
                  <a:pt x="35498" y="292406"/>
                  <a:pt x="201058" y="274504"/>
                  <a:pt x="100529" y="329588"/>
                </a:cubicBezTo>
                <a:cubicBezTo>
                  <a:pt x="0" y="384672"/>
                  <a:pt x="35193" y="489333"/>
                  <a:pt x="24329" y="569205"/>
                </a:cubicBezTo>
                <a:cubicBezTo>
                  <a:pt x="13465" y="649077"/>
                  <a:pt x="34734" y="669733"/>
                  <a:pt x="35346" y="808821"/>
                </a:cubicBezTo>
                <a:cubicBezTo>
                  <a:pt x="32898" y="1007125"/>
                  <a:pt x="30449" y="1205428"/>
                  <a:pt x="28001" y="1403732"/>
                </a:cubicBezTo>
              </a:path>
            </a:pathLst>
          </a:custGeom>
          <a:ln w="25400">
            <a:solidFill>
              <a:srgbClr val="FFFF00"/>
            </a:solidFill>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pt-BR"/>
          </a:p>
        </p:txBody>
      </p:sp>
      <p:cxnSp>
        <p:nvCxnSpPr>
          <p:cNvPr id="15" name="Conector de seta reta 14"/>
          <p:cNvCxnSpPr/>
          <p:nvPr/>
        </p:nvCxnSpPr>
        <p:spPr>
          <a:xfrm flipV="1">
            <a:off x="6059522" y="1044116"/>
            <a:ext cx="0" cy="1350480"/>
          </a:xfrm>
          <a:prstGeom prst="straightConnector1">
            <a:avLst/>
          </a:prstGeom>
          <a:ln w="19050">
            <a:solidFill>
              <a:srgbClr val="FFFF00"/>
            </a:solidFill>
            <a:tailEnd type="triangle"/>
          </a:ln>
        </p:spPr>
        <p:style>
          <a:lnRef idx="1">
            <a:schemeClr val="accent1"/>
          </a:lnRef>
          <a:fillRef idx="0">
            <a:schemeClr val="accent1"/>
          </a:fillRef>
          <a:effectRef idx="0">
            <a:schemeClr val="accent1"/>
          </a:effectRef>
          <a:fontRef idx="minor">
            <a:schemeClr val="tx1"/>
          </a:fontRef>
        </p:style>
      </p:cxnSp>
      <p:cxnSp>
        <p:nvCxnSpPr>
          <p:cNvPr id="26" name="Conector de seta reta 25"/>
          <p:cNvCxnSpPr/>
          <p:nvPr/>
        </p:nvCxnSpPr>
        <p:spPr>
          <a:xfrm flipV="1">
            <a:off x="3981619" y="2795321"/>
            <a:ext cx="1099853" cy="152400"/>
          </a:xfrm>
          <a:prstGeom prst="straightConnector1">
            <a:avLst/>
          </a:prstGeom>
          <a:ln w="19050">
            <a:solidFill>
              <a:srgbClr val="F026D3"/>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8" name="Conector de seta reta 27"/>
          <p:cNvCxnSpPr/>
          <p:nvPr/>
        </p:nvCxnSpPr>
        <p:spPr>
          <a:xfrm flipV="1">
            <a:off x="4218022" y="3791890"/>
            <a:ext cx="1295402" cy="342898"/>
          </a:xfrm>
          <a:prstGeom prst="straightConnector1">
            <a:avLst/>
          </a:prstGeom>
          <a:ln w="19050">
            <a:solidFill>
              <a:srgbClr val="F026D3"/>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37" name="Forma livre 36"/>
          <p:cNvSpPr/>
          <p:nvPr/>
        </p:nvSpPr>
        <p:spPr>
          <a:xfrm>
            <a:off x="3930666" y="5096012"/>
            <a:ext cx="1125557" cy="1443209"/>
          </a:xfrm>
          <a:custGeom>
            <a:avLst/>
            <a:gdLst>
              <a:gd name="connsiteX0" fmla="*/ 0 w 1277957"/>
              <a:gd name="connsiteY0" fmla="*/ 0 h 1454226"/>
              <a:gd name="connsiteX1" fmla="*/ 583894 w 1277957"/>
              <a:gd name="connsiteY1" fmla="*/ 209320 h 1454226"/>
              <a:gd name="connsiteX2" fmla="*/ 616945 w 1277957"/>
              <a:gd name="connsiteY2" fmla="*/ 264405 h 1454226"/>
              <a:gd name="connsiteX3" fmla="*/ 605928 w 1277957"/>
              <a:gd name="connsiteY3" fmla="*/ 484742 h 1454226"/>
              <a:gd name="connsiteX4" fmla="*/ 638979 w 1277957"/>
              <a:gd name="connsiteY4" fmla="*/ 627961 h 1454226"/>
              <a:gd name="connsiteX5" fmla="*/ 936434 w 1277957"/>
              <a:gd name="connsiteY5" fmla="*/ 870332 h 1454226"/>
              <a:gd name="connsiteX6" fmla="*/ 1024569 w 1277957"/>
              <a:gd name="connsiteY6" fmla="*/ 1112703 h 1454226"/>
              <a:gd name="connsiteX7" fmla="*/ 1178805 w 1277957"/>
              <a:gd name="connsiteY7" fmla="*/ 1266940 h 1454226"/>
              <a:gd name="connsiteX8" fmla="*/ 1277957 w 1277957"/>
              <a:gd name="connsiteY8" fmla="*/ 1454226 h 1454226"/>
              <a:gd name="connsiteX0" fmla="*/ 0 w 1125557"/>
              <a:gd name="connsiteY0" fmla="*/ 0 h 1443209"/>
              <a:gd name="connsiteX1" fmla="*/ 431494 w 1125557"/>
              <a:gd name="connsiteY1" fmla="*/ 198303 h 1443209"/>
              <a:gd name="connsiteX2" fmla="*/ 464545 w 1125557"/>
              <a:gd name="connsiteY2" fmla="*/ 253388 h 1443209"/>
              <a:gd name="connsiteX3" fmla="*/ 453528 w 1125557"/>
              <a:gd name="connsiteY3" fmla="*/ 473725 h 1443209"/>
              <a:gd name="connsiteX4" fmla="*/ 486579 w 1125557"/>
              <a:gd name="connsiteY4" fmla="*/ 616944 h 1443209"/>
              <a:gd name="connsiteX5" fmla="*/ 784034 w 1125557"/>
              <a:gd name="connsiteY5" fmla="*/ 859315 h 1443209"/>
              <a:gd name="connsiteX6" fmla="*/ 872169 w 1125557"/>
              <a:gd name="connsiteY6" fmla="*/ 1101686 h 1443209"/>
              <a:gd name="connsiteX7" fmla="*/ 1026405 w 1125557"/>
              <a:gd name="connsiteY7" fmla="*/ 1255923 h 1443209"/>
              <a:gd name="connsiteX8" fmla="*/ 1125557 w 1125557"/>
              <a:gd name="connsiteY8" fmla="*/ 1443209 h 1443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25557" h="1443209">
                <a:moveTo>
                  <a:pt x="0" y="0"/>
                </a:moveTo>
                <a:cubicBezTo>
                  <a:pt x="240535" y="82626"/>
                  <a:pt x="354070" y="156072"/>
                  <a:pt x="431494" y="198303"/>
                </a:cubicBezTo>
                <a:cubicBezTo>
                  <a:pt x="508918" y="240534"/>
                  <a:pt x="460873" y="207484"/>
                  <a:pt x="464545" y="253388"/>
                </a:cubicBezTo>
                <a:cubicBezTo>
                  <a:pt x="468217" y="299292"/>
                  <a:pt x="449856" y="413132"/>
                  <a:pt x="453528" y="473725"/>
                </a:cubicBezTo>
                <a:cubicBezTo>
                  <a:pt x="457200" y="534318"/>
                  <a:pt x="431495" y="552679"/>
                  <a:pt x="486579" y="616944"/>
                </a:cubicBezTo>
                <a:cubicBezTo>
                  <a:pt x="541663" y="681209"/>
                  <a:pt x="719769" y="778525"/>
                  <a:pt x="784034" y="859315"/>
                </a:cubicBezTo>
                <a:cubicBezTo>
                  <a:pt x="848299" y="940105"/>
                  <a:pt x="831774" y="1035585"/>
                  <a:pt x="872169" y="1101686"/>
                </a:cubicBezTo>
                <a:cubicBezTo>
                  <a:pt x="912564" y="1167787"/>
                  <a:pt x="984174" y="1199003"/>
                  <a:pt x="1026405" y="1255923"/>
                </a:cubicBezTo>
                <a:cubicBezTo>
                  <a:pt x="1068636" y="1312843"/>
                  <a:pt x="1097096" y="1378026"/>
                  <a:pt x="1125557" y="1443209"/>
                </a:cubicBezTo>
              </a:path>
            </a:pathLst>
          </a:custGeom>
          <a:ln w="31750">
            <a:solidFill>
              <a:srgbClr val="F026D3"/>
            </a:solidFill>
            <a:headEnd type="arrow"/>
            <a:tailEnd type="arrow"/>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pt-BR"/>
          </a:p>
        </p:txBody>
      </p:sp>
      <p:sp>
        <p:nvSpPr>
          <p:cNvPr id="38" name="Text Box 2"/>
          <p:cNvSpPr txBox="1">
            <a:spLocks noChangeArrowheads="1"/>
          </p:cNvSpPr>
          <p:nvPr/>
        </p:nvSpPr>
        <p:spPr bwMode="auto">
          <a:xfrm>
            <a:off x="8691024" y="472129"/>
            <a:ext cx="1165798" cy="274434"/>
          </a:xfrm>
          <a:prstGeom prst="rect">
            <a:avLst/>
          </a:prstGeom>
          <a:solidFill>
            <a:schemeClr val="bg1"/>
          </a:solidFill>
          <a:ln w="12700" algn="ctr">
            <a:noFill/>
            <a:miter lim="800000"/>
            <a:headEnd/>
            <a:tailEnd/>
          </a:ln>
          <a:effectLst/>
        </p:spPr>
        <p:txBody>
          <a:bodyPr wrap="square" lIns="90488" tIns="44450" rIns="90488" bIns="44450">
            <a:spAutoFit/>
          </a:bodyPr>
          <a:lstStyle/>
          <a:p>
            <a:pPr algn="ctr">
              <a:lnSpc>
                <a:spcPct val="100000"/>
              </a:lnSpc>
            </a:pPr>
            <a:r>
              <a:rPr lang="pt-BR" sz="1200" b="0" cap="small" dirty="0" smtClean="0">
                <a:solidFill>
                  <a:schemeClr val="tx1"/>
                </a:solidFill>
                <a:effectLst/>
                <a:latin typeface="Verdana" pitchFamily="34" charset="0"/>
                <a:ea typeface="Verdana" pitchFamily="34" charset="0"/>
                <a:cs typeface="Verdana" pitchFamily="34" charset="0"/>
              </a:rPr>
              <a:t>Anhanguera</a:t>
            </a:r>
            <a:endParaRPr lang="pt-BR" sz="1200" i="1" cap="small" dirty="0" smtClean="0">
              <a:solidFill>
                <a:schemeClr val="tx1"/>
              </a:solidFill>
              <a:effectLst/>
              <a:latin typeface="Verdana" pitchFamily="34" charset="0"/>
              <a:ea typeface="Verdana" pitchFamily="34" charset="0"/>
              <a:cs typeface="Verdana" pitchFamily="34" charset="0"/>
            </a:endParaRPr>
          </a:p>
        </p:txBody>
      </p:sp>
      <p:sp>
        <p:nvSpPr>
          <p:cNvPr id="39" name="Text Box 2"/>
          <p:cNvSpPr txBox="1">
            <a:spLocks noChangeArrowheads="1"/>
          </p:cNvSpPr>
          <p:nvPr/>
        </p:nvSpPr>
        <p:spPr bwMode="auto">
          <a:xfrm>
            <a:off x="7826125" y="5658788"/>
            <a:ext cx="1311579" cy="274434"/>
          </a:xfrm>
          <a:prstGeom prst="rect">
            <a:avLst/>
          </a:prstGeom>
          <a:solidFill>
            <a:schemeClr val="bg1"/>
          </a:solidFill>
          <a:ln w="12700" algn="ctr">
            <a:noFill/>
            <a:miter lim="800000"/>
            <a:headEnd/>
            <a:tailEnd/>
          </a:ln>
          <a:effectLst/>
        </p:spPr>
        <p:txBody>
          <a:bodyPr wrap="square" lIns="90488" tIns="44450" rIns="90488" bIns="44450">
            <a:spAutoFit/>
          </a:bodyPr>
          <a:lstStyle/>
          <a:p>
            <a:pPr algn="ctr">
              <a:lnSpc>
                <a:spcPct val="100000"/>
              </a:lnSpc>
            </a:pPr>
            <a:r>
              <a:rPr lang="pt-BR" sz="1200" b="0" cap="small" dirty="0" smtClean="0">
                <a:solidFill>
                  <a:schemeClr val="tx1"/>
                </a:solidFill>
                <a:effectLst/>
                <a:latin typeface="Verdana" pitchFamily="34" charset="0"/>
                <a:ea typeface="Verdana" pitchFamily="34" charset="0"/>
                <a:cs typeface="Verdana" pitchFamily="34" charset="0"/>
              </a:rPr>
              <a:t>bandeirantes</a:t>
            </a:r>
            <a:endParaRPr lang="pt-BR" sz="1200" i="1" cap="small" dirty="0" smtClean="0">
              <a:solidFill>
                <a:schemeClr val="tx1"/>
              </a:solidFill>
              <a:effectLst/>
              <a:latin typeface="Verdana" pitchFamily="34" charset="0"/>
              <a:ea typeface="Verdana" pitchFamily="34" charset="0"/>
              <a:cs typeface="Verdana" pitchFamily="34" charset="0"/>
            </a:endParaRPr>
          </a:p>
        </p:txBody>
      </p:sp>
      <p:sp>
        <p:nvSpPr>
          <p:cNvPr id="40" name="Text Box 2"/>
          <p:cNvSpPr txBox="1">
            <a:spLocks noChangeArrowheads="1"/>
          </p:cNvSpPr>
          <p:nvPr/>
        </p:nvSpPr>
        <p:spPr bwMode="auto">
          <a:xfrm rot="3051172">
            <a:off x="4260569" y="5796005"/>
            <a:ext cx="1165798" cy="274434"/>
          </a:xfrm>
          <a:prstGeom prst="rect">
            <a:avLst/>
          </a:prstGeom>
          <a:solidFill>
            <a:schemeClr val="bg1"/>
          </a:solidFill>
          <a:ln w="12700" algn="ctr">
            <a:noFill/>
            <a:miter lim="800000"/>
            <a:headEnd/>
            <a:tailEnd/>
          </a:ln>
          <a:effectLst/>
        </p:spPr>
        <p:txBody>
          <a:bodyPr wrap="square" lIns="90488" tIns="44450" rIns="90488" bIns="44450">
            <a:spAutoFit/>
          </a:bodyPr>
          <a:lstStyle/>
          <a:p>
            <a:pPr algn="ctr">
              <a:lnSpc>
                <a:spcPct val="100000"/>
              </a:lnSpc>
            </a:pPr>
            <a:r>
              <a:rPr lang="pt-BR" sz="1200" b="0" cap="small" dirty="0" smtClean="0">
                <a:solidFill>
                  <a:schemeClr val="tx1"/>
                </a:solidFill>
                <a:effectLst/>
                <a:latin typeface="Verdana" pitchFamily="34" charset="0"/>
                <a:ea typeface="Verdana" pitchFamily="34" charset="0"/>
                <a:cs typeface="Verdana" pitchFamily="34" charset="0"/>
              </a:rPr>
              <a:t>Lix da Cunha</a:t>
            </a:r>
            <a:endParaRPr lang="pt-BR" sz="1200" i="1" cap="small" dirty="0" smtClean="0">
              <a:solidFill>
                <a:schemeClr val="tx1"/>
              </a:solidFill>
              <a:effectLst/>
              <a:latin typeface="Verdana" pitchFamily="34" charset="0"/>
              <a:ea typeface="Verdana" pitchFamily="34" charset="0"/>
              <a:cs typeface="Verdana" pitchFamily="34" charset="0"/>
            </a:endParaRPr>
          </a:p>
        </p:txBody>
      </p:sp>
      <p:cxnSp>
        <p:nvCxnSpPr>
          <p:cNvPr id="41" name="Conector de seta reta 40"/>
          <p:cNvCxnSpPr/>
          <p:nvPr/>
        </p:nvCxnSpPr>
        <p:spPr>
          <a:xfrm flipV="1">
            <a:off x="4843689" y="5223091"/>
            <a:ext cx="1295402" cy="342898"/>
          </a:xfrm>
          <a:prstGeom prst="straightConnector1">
            <a:avLst/>
          </a:prstGeom>
          <a:ln w="19050">
            <a:solidFill>
              <a:srgbClr val="F026D3"/>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6" name="Text Box 2"/>
          <p:cNvSpPr txBox="1">
            <a:spLocks noChangeArrowheads="1"/>
          </p:cNvSpPr>
          <p:nvPr/>
        </p:nvSpPr>
        <p:spPr bwMode="auto">
          <a:xfrm>
            <a:off x="6506404" y="1034382"/>
            <a:ext cx="1311579" cy="459100"/>
          </a:xfrm>
          <a:prstGeom prst="rect">
            <a:avLst/>
          </a:prstGeom>
          <a:solidFill>
            <a:schemeClr val="bg1"/>
          </a:solidFill>
          <a:ln w="12700" algn="ctr">
            <a:noFill/>
            <a:miter lim="800000"/>
            <a:headEnd/>
            <a:tailEnd/>
          </a:ln>
          <a:effectLst/>
        </p:spPr>
        <p:txBody>
          <a:bodyPr wrap="square" lIns="90488" tIns="44450" rIns="90488" bIns="44450">
            <a:spAutoFit/>
          </a:bodyPr>
          <a:lstStyle/>
          <a:p>
            <a:pPr algn="ctr">
              <a:lnSpc>
                <a:spcPct val="100000"/>
              </a:lnSpc>
            </a:pPr>
            <a:r>
              <a:rPr lang="pt-BR" sz="1200" b="0" cap="small" dirty="0" smtClean="0">
                <a:solidFill>
                  <a:schemeClr val="tx1"/>
                </a:solidFill>
                <a:effectLst/>
                <a:latin typeface="Verdana" pitchFamily="34" charset="0"/>
                <a:ea typeface="Verdana" pitchFamily="34" charset="0"/>
                <a:cs typeface="Verdana" pitchFamily="34" charset="0"/>
              </a:rPr>
              <a:t>Distrito Industrial</a:t>
            </a:r>
            <a:endParaRPr lang="pt-BR" sz="1200" i="1" cap="small" dirty="0" smtClean="0">
              <a:solidFill>
                <a:schemeClr val="tx1"/>
              </a:solidFill>
              <a:effectLst/>
              <a:latin typeface="Verdana" pitchFamily="34" charset="0"/>
              <a:ea typeface="Verdana" pitchFamily="34" charset="0"/>
              <a:cs typeface="Verdana" pitchFamily="34" charset="0"/>
            </a:endParaRPr>
          </a:p>
        </p:txBody>
      </p:sp>
      <p:sp>
        <p:nvSpPr>
          <p:cNvPr id="18" name="Text Box 2"/>
          <p:cNvSpPr txBox="1">
            <a:spLocks noChangeArrowheads="1"/>
          </p:cNvSpPr>
          <p:nvPr/>
        </p:nvSpPr>
        <p:spPr bwMode="auto">
          <a:xfrm>
            <a:off x="6738578" y="3820464"/>
            <a:ext cx="1311579" cy="274434"/>
          </a:xfrm>
          <a:prstGeom prst="rect">
            <a:avLst/>
          </a:prstGeom>
          <a:solidFill>
            <a:schemeClr val="bg1"/>
          </a:solidFill>
          <a:ln w="12700" algn="ctr">
            <a:noFill/>
            <a:miter lim="800000"/>
            <a:headEnd/>
            <a:tailEnd/>
          </a:ln>
          <a:effectLst/>
        </p:spPr>
        <p:txBody>
          <a:bodyPr wrap="square" lIns="90488" tIns="44450" rIns="90488" bIns="44450">
            <a:spAutoFit/>
          </a:bodyPr>
          <a:lstStyle/>
          <a:p>
            <a:pPr algn="ctr">
              <a:lnSpc>
                <a:spcPct val="100000"/>
              </a:lnSpc>
            </a:pPr>
            <a:r>
              <a:rPr lang="pt-BR" sz="1200" b="0" cap="small" dirty="0" smtClean="0">
                <a:solidFill>
                  <a:schemeClr val="tx1"/>
                </a:solidFill>
                <a:effectLst/>
                <a:latin typeface="Verdana" pitchFamily="34" charset="0"/>
                <a:ea typeface="Verdana" pitchFamily="34" charset="0"/>
                <a:cs typeface="Verdana" pitchFamily="34" charset="0"/>
              </a:rPr>
              <a:t>Área Rural</a:t>
            </a:r>
            <a:endParaRPr lang="pt-BR" sz="1200" i="1" cap="small" dirty="0" smtClean="0">
              <a:solidFill>
                <a:schemeClr val="tx1"/>
              </a:solidFill>
              <a:effectLst/>
              <a:latin typeface="Verdana" pitchFamily="34" charset="0"/>
              <a:ea typeface="Verdana" pitchFamily="34" charset="0"/>
              <a:cs typeface="Verdana" pitchFamily="34" charset="0"/>
            </a:endParaRPr>
          </a:p>
        </p:txBody>
      </p:sp>
    </p:spTree>
    <p:extLst>
      <p:ext uri="{BB962C8B-B14F-4D97-AF65-F5344CB8AC3E}">
        <p14:creationId xmlns="" xmlns:p14="http://schemas.microsoft.com/office/powerpoint/2010/main" val="12730696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0"/>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8"/>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6"/>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37" grpId="0" animBg="1"/>
      <p:bldP spid="40" grpId="0" animBg="1"/>
      <p:bldP spid="16" grpId="0" animBg="1"/>
      <p:bldP spid="1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ext Box 2"/>
          <p:cNvSpPr txBox="1">
            <a:spLocks noChangeArrowheads="1"/>
          </p:cNvSpPr>
          <p:nvPr/>
        </p:nvSpPr>
        <p:spPr bwMode="auto">
          <a:xfrm>
            <a:off x="0" y="928670"/>
            <a:ext cx="9906000" cy="335989"/>
          </a:xfrm>
          <a:prstGeom prst="rect">
            <a:avLst/>
          </a:prstGeom>
          <a:noFill/>
          <a:ln w="12700" algn="ctr">
            <a:noFill/>
            <a:miter lim="800000"/>
            <a:headEnd/>
            <a:tailEnd/>
          </a:ln>
          <a:effectLst/>
        </p:spPr>
        <p:txBody>
          <a:bodyPr wrap="square" lIns="90488" tIns="44450" rIns="90488" bIns="44450">
            <a:spAutoFit/>
          </a:bodyPr>
          <a:lstStyle/>
          <a:p>
            <a:pPr>
              <a:lnSpc>
                <a:spcPct val="100000"/>
              </a:lnSpc>
            </a:pPr>
            <a:r>
              <a:rPr lang="pt-BR" sz="1600" dirty="0" smtClean="0">
                <a:solidFill>
                  <a:srgbClr val="0000FF"/>
                </a:solidFill>
                <a:latin typeface="Verdana" pitchFamily="34" charset="0"/>
                <a:ea typeface="Verdana" pitchFamily="34" charset="0"/>
                <a:cs typeface="Verdana" pitchFamily="34" charset="0"/>
              </a:rPr>
              <a:t>&gt;&gt; </a:t>
            </a:r>
            <a:r>
              <a:rPr lang="pt-BR" sz="1600" dirty="0" smtClean="0">
                <a:solidFill>
                  <a:srgbClr val="0000FF"/>
                </a:solidFill>
                <a:effectLst/>
                <a:latin typeface="Verdana" pitchFamily="34" charset="0"/>
                <a:ea typeface="Verdana" pitchFamily="34" charset="0"/>
                <a:cs typeface="Verdana" pitchFamily="34" charset="0"/>
              </a:rPr>
              <a:t>PLANOS E PROGRAMAS GOVERNAMENTAIS NO ÂMBITO MUNICIPAL</a:t>
            </a:r>
          </a:p>
        </p:txBody>
      </p:sp>
      <p:sp>
        <p:nvSpPr>
          <p:cNvPr id="9" name="Retângulo 8"/>
          <p:cNvSpPr/>
          <p:nvPr/>
        </p:nvSpPr>
        <p:spPr>
          <a:xfrm>
            <a:off x="0" y="1364434"/>
            <a:ext cx="9906000" cy="584775"/>
          </a:xfrm>
          <a:prstGeom prst="rect">
            <a:avLst/>
          </a:prstGeom>
        </p:spPr>
        <p:txBody>
          <a:bodyPr wrap="square">
            <a:spAutoFit/>
          </a:bodyPr>
          <a:lstStyle/>
          <a:p>
            <a:pPr>
              <a:lnSpc>
                <a:spcPct val="100000"/>
              </a:lnSpc>
            </a:pPr>
            <a:r>
              <a:rPr lang="pt-BR" sz="3200" cap="small" dirty="0" smtClean="0">
                <a:effectLst/>
                <a:latin typeface="Verdana" pitchFamily="34" charset="0"/>
                <a:ea typeface="Verdana" pitchFamily="34" charset="0"/>
                <a:cs typeface="Verdana" pitchFamily="34" charset="0"/>
              </a:rPr>
              <a:t>Campinas</a:t>
            </a:r>
            <a:r>
              <a:rPr lang="pt-BR" sz="2000" cap="small" dirty="0" smtClean="0">
                <a:effectLst/>
                <a:latin typeface="Verdana" pitchFamily="34" charset="0"/>
                <a:ea typeface="Verdana" pitchFamily="34" charset="0"/>
                <a:cs typeface="Verdana" pitchFamily="34" charset="0"/>
              </a:rPr>
              <a:t>: Plano Diretor – </a:t>
            </a:r>
            <a:r>
              <a:rPr lang="pt-BR" sz="2000" cap="small" dirty="0" err="1" smtClean="0">
                <a:effectLst/>
                <a:latin typeface="Verdana" pitchFamily="34" charset="0"/>
                <a:ea typeface="Verdana" pitchFamily="34" charset="0"/>
                <a:cs typeface="Verdana" pitchFamily="34" charset="0"/>
              </a:rPr>
              <a:t>PD</a:t>
            </a:r>
            <a:r>
              <a:rPr lang="pt-BR" sz="2000" cap="small" dirty="0" smtClean="0">
                <a:effectLst/>
                <a:latin typeface="Verdana" pitchFamily="34" charset="0"/>
                <a:ea typeface="Verdana" pitchFamily="34" charset="0"/>
                <a:cs typeface="Verdana" pitchFamily="34" charset="0"/>
              </a:rPr>
              <a:t> </a:t>
            </a:r>
            <a:r>
              <a:rPr lang="pt-BR" sz="1800" cap="small" dirty="0" smtClean="0">
                <a:effectLst/>
                <a:latin typeface="Verdana" pitchFamily="34" charset="0"/>
                <a:ea typeface="Verdana" pitchFamily="34" charset="0"/>
                <a:cs typeface="Verdana" pitchFamily="34" charset="0"/>
              </a:rPr>
              <a:t>(Lei Complementar n° 15, 27/12/06)</a:t>
            </a:r>
            <a:endParaRPr lang="pt-BR" sz="2000" cap="small" dirty="0">
              <a:effectLst/>
              <a:latin typeface="Verdana" pitchFamily="34" charset="0"/>
              <a:ea typeface="Verdana" pitchFamily="34" charset="0"/>
              <a:cs typeface="Verdana" pitchFamily="34" charset="0"/>
            </a:endParaRPr>
          </a:p>
        </p:txBody>
      </p:sp>
      <p:pic>
        <p:nvPicPr>
          <p:cNvPr id="74754" name="Picture 2"/>
          <p:cNvPicPr>
            <a:picLocks noChangeAspect="1" noChangeArrowheads="1"/>
          </p:cNvPicPr>
          <p:nvPr/>
        </p:nvPicPr>
        <p:blipFill>
          <a:blip r:embed="rId3"/>
          <a:srcRect/>
          <a:stretch>
            <a:fillRect/>
          </a:stretch>
        </p:blipFill>
        <p:spPr bwMode="auto">
          <a:xfrm>
            <a:off x="152399" y="2062454"/>
            <a:ext cx="5218207" cy="3804943"/>
          </a:xfrm>
          <a:prstGeom prst="rect">
            <a:avLst/>
          </a:prstGeom>
          <a:ln>
            <a:noFill/>
          </a:ln>
          <a:effectLst>
            <a:outerShdw blurRad="292100" dist="139700" dir="2700000" algn="tl" rotWithShape="0">
              <a:srgbClr val="333333">
                <a:alpha val="65000"/>
              </a:srgbClr>
            </a:outerShdw>
          </a:effectLst>
        </p:spPr>
      </p:pic>
      <p:pic>
        <p:nvPicPr>
          <p:cNvPr id="74755" name="Picture 3"/>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6153184" y="2767006"/>
            <a:ext cx="3657600" cy="3056829"/>
          </a:xfrm>
          <a:prstGeom prst="rect">
            <a:avLst/>
          </a:prstGeom>
          <a:noFill/>
          <a:ln w="9525">
            <a:noFill/>
            <a:miter lim="800000"/>
            <a:headEnd/>
            <a:tailEnd/>
          </a:ln>
          <a:effectLst/>
        </p:spPr>
      </p:pic>
      <p:cxnSp>
        <p:nvCxnSpPr>
          <p:cNvPr id="11" name="Conector de seta reta 10"/>
          <p:cNvCxnSpPr/>
          <p:nvPr/>
        </p:nvCxnSpPr>
        <p:spPr>
          <a:xfrm>
            <a:off x="5619784" y="3745523"/>
            <a:ext cx="5334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4" name="Conector de seta reta 13"/>
          <p:cNvCxnSpPr/>
          <p:nvPr/>
        </p:nvCxnSpPr>
        <p:spPr>
          <a:xfrm>
            <a:off x="5618291" y="4174151"/>
            <a:ext cx="5334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5" name="Conector de seta reta 14"/>
          <p:cNvCxnSpPr/>
          <p:nvPr/>
        </p:nvCxnSpPr>
        <p:spPr>
          <a:xfrm>
            <a:off x="5619784" y="4458315"/>
            <a:ext cx="5334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ext Box 2"/>
          <p:cNvSpPr txBox="1">
            <a:spLocks noChangeArrowheads="1"/>
          </p:cNvSpPr>
          <p:nvPr/>
        </p:nvSpPr>
        <p:spPr bwMode="auto">
          <a:xfrm>
            <a:off x="-66102" y="770948"/>
            <a:ext cx="8763000" cy="1013098"/>
          </a:xfrm>
          <a:prstGeom prst="rect">
            <a:avLst/>
          </a:prstGeom>
          <a:noFill/>
          <a:ln w="12700" algn="ctr">
            <a:noFill/>
            <a:miter lim="800000"/>
            <a:headEnd/>
            <a:tailEnd/>
          </a:ln>
          <a:effectLst/>
        </p:spPr>
        <p:txBody>
          <a:bodyPr wrap="square" lIns="90488" tIns="44450" rIns="90488" bIns="44450">
            <a:spAutoFit/>
          </a:bodyPr>
          <a:lstStyle/>
          <a:p>
            <a:pPr>
              <a:lnSpc>
                <a:spcPct val="100000"/>
              </a:lnSpc>
              <a:buFont typeface="Wingdings" pitchFamily="2" charset="2"/>
              <a:buChar char="ü"/>
            </a:pPr>
            <a:r>
              <a:rPr lang="pt-BR" sz="2000" b="0" cap="small" dirty="0" smtClean="0">
                <a:solidFill>
                  <a:srgbClr val="FF0000"/>
                </a:solidFill>
                <a:effectLst/>
                <a:latin typeface="Verdana" pitchFamily="34" charset="0"/>
                <a:ea typeface="Verdana" pitchFamily="34" charset="0"/>
                <a:cs typeface="Verdana" pitchFamily="34" charset="0"/>
              </a:rPr>
              <a:t>Políticas Públicas, Planos,</a:t>
            </a:r>
          </a:p>
          <a:p>
            <a:pPr>
              <a:lnSpc>
                <a:spcPct val="100000"/>
              </a:lnSpc>
            </a:pPr>
            <a:r>
              <a:rPr lang="pt-BR" sz="2000" b="0" cap="small" dirty="0" smtClean="0">
                <a:solidFill>
                  <a:srgbClr val="FF0000"/>
                </a:solidFill>
                <a:effectLst/>
                <a:latin typeface="Verdana" pitchFamily="34" charset="0"/>
                <a:ea typeface="Verdana" pitchFamily="34" charset="0"/>
                <a:cs typeface="Verdana" pitchFamily="34" charset="0"/>
              </a:rPr>
              <a:t>Programas e Projetos</a:t>
            </a:r>
          </a:p>
          <a:p>
            <a:pPr>
              <a:lnSpc>
                <a:spcPct val="100000"/>
              </a:lnSpc>
            </a:pPr>
            <a:r>
              <a:rPr lang="pt-BR" sz="2000" b="0" cap="small" dirty="0" smtClean="0">
                <a:solidFill>
                  <a:srgbClr val="FF0000"/>
                </a:solidFill>
                <a:effectLst/>
                <a:latin typeface="Verdana" pitchFamily="34" charset="0"/>
                <a:ea typeface="Verdana" pitchFamily="34" charset="0"/>
                <a:cs typeface="Verdana" pitchFamily="34" charset="0"/>
              </a:rPr>
              <a:t>Colocalizados</a:t>
            </a:r>
          </a:p>
        </p:txBody>
      </p:sp>
      <p:sp>
        <p:nvSpPr>
          <p:cNvPr id="9" name="Retângulo 8"/>
          <p:cNvSpPr/>
          <p:nvPr/>
        </p:nvSpPr>
        <p:spPr>
          <a:xfrm>
            <a:off x="0" y="2153123"/>
            <a:ext cx="3886200" cy="400110"/>
          </a:xfrm>
          <a:prstGeom prst="rect">
            <a:avLst/>
          </a:prstGeom>
        </p:spPr>
        <p:txBody>
          <a:bodyPr wrap="square">
            <a:spAutoFit/>
          </a:bodyPr>
          <a:lstStyle/>
          <a:p>
            <a:pPr>
              <a:lnSpc>
                <a:spcPct val="100000"/>
              </a:lnSpc>
            </a:pPr>
            <a:r>
              <a:rPr lang="pt-BR" sz="2000" cap="small" dirty="0" smtClean="0">
                <a:effectLst/>
                <a:latin typeface="Verdana" pitchFamily="34" charset="0"/>
                <a:ea typeface="Verdana" pitchFamily="34" charset="0"/>
                <a:cs typeface="Verdana" pitchFamily="34" charset="0"/>
              </a:rPr>
              <a:t>Campinas: Plano Diretor</a:t>
            </a:r>
            <a:endParaRPr lang="pt-BR" sz="2000" cap="small" dirty="0">
              <a:effectLst/>
              <a:latin typeface="Verdana" pitchFamily="34" charset="0"/>
              <a:ea typeface="Verdana" pitchFamily="34" charset="0"/>
              <a:cs typeface="Verdana" pitchFamily="34" charset="0"/>
            </a:endParaRPr>
          </a:p>
        </p:txBody>
      </p:sp>
      <p:sp>
        <p:nvSpPr>
          <p:cNvPr id="12" name="Retângulo 11"/>
          <p:cNvSpPr/>
          <p:nvPr/>
        </p:nvSpPr>
        <p:spPr>
          <a:xfrm>
            <a:off x="0" y="2601156"/>
            <a:ext cx="3886200" cy="3200876"/>
          </a:xfrm>
          <a:prstGeom prst="rect">
            <a:avLst/>
          </a:prstGeom>
        </p:spPr>
        <p:txBody>
          <a:bodyPr wrap="square">
            <a:spAutoFit/>
          </a:bodyPr>
          <a:lstStyle/>
          <a:p>
            <a:r>
              <a:rPr lang="pt-BR" sz="1400" i="1" u="sng" dirty="0" smtClean="0">
                <a:effectLst/>
                <a:latin typeface="Verdana" pitchFamily="34" charset="0"/>
                <a:ea typeface="Verdana" pitchFamily="34" charset="0"/>
                <a:cs typeface="Verdana" pitchFamily="34" charset="0"/>
              </a:rPr>
              <a:t>Diretrizes Viárias:</a:t>
            </a:r>
          </a:p>
          <a:p>
            <a:pPr>
              <a:lnSpc>
                <a:spcPct val="150000"/>
              </a:lnSpc>
            </a:pPr>
            <a:r>
              <a:rPr lang="pt-BR" sz="1200" i="1" dirty="0" smtClean="0">
                <a:latin typeface="Verdana" pitchFamily="34" charset="0"/>
                <a:ea typeface="Verdana" pitchFamily="34" charset="0"/>
                <a:cs typeface="Verdana" pitchFamily="34" charset="0"/>
              </a:rPr>
              <a:t>“Anel Rodoviário Externo de Contorno de Campinas:</a:t>
            </a:r>
            <a:r>
              <a:rPr lang="pt-BR" sz="1200" i="1" dirty="0" smtClean="0">
                <a:effectLst/>
                <a:latin typeface="Verdana" pitchFamily="34" charset="0"/>
                <a:ea typeface="Verdana" pitchFamily="34" charset="0"/>
                <a:cs typeface="Verdana" pitchFamily="34" charset="0"/>
              </a:rPr>
              <a:t> de competência do Estado de São Paulo, sendo necessária sua conclusão para eliminação do trânsito de passagem de veículos de carga pela malha urbana do município, como também acesso direto da Região Metropolitana de Campinas (segundo o Plano Diretor de Campinas, 2006)”</a:t>
            </a:r>
            <a:endParaRPr lang="pt-BR" sz="1200" i="1" dirty="0">
              <a:effectLst/>
              <a:latin typeface="Verdana" pitchFamily="34" charset="0"/>
              <a:ea typeface="Verdana" pitchFamily="34" charset="0"/>
              <a:cs typeface="Verdana" pitchFamily="34" charset="0"/>
            </a:endParaRPr>
          </a:p>
        </p:txBody>
      </p:sp>
      <p:pic>
        <p:nvPicPr>
          <p:cNvPr id="75778" name="Picture 2"/>
          <p:cNvPicPr>
            <a:picLocks noChangeAspect="1" noChangeArrowheads="1"/>
          </p:cNvPicPr>
          <p:nvPr/>
        </p:nvPicPr>
        <p:blipFill>
          <a:blip r:embed="rId3"/>
          <a:srcRect/>
          <a:stretch>
            <a:fillRect/>
          </a:stretch>
        </p:blipFill>
        <p:spPr bwMode="auto">
          <a:xfrm>
            <a:off x="3776030" y="714356"/>
            <a:ext cx="6019800" cy="5267877"/>
          </a:xfrm>
          <a:prstGeom prst="rect">
            <a:avLst/>
          </a:prstGeom>
          <a:ln>
            <a:solidFill>
              <a:schemeClr val="accent1"/>
            </a:solidFill>
          </a:ln>
          <a:effectLst>
            <a:outerShdw blurRad="292100" dist="139700" dir="2700000" algn="tl" rotWithShape="0">
              <a:srgbClr val="333333">
                <a:alpha val="65000"/>
              </a:srgbClr>
            </a:outerShdw>
          </a:effectLst>
        </p:spPr>
      </p:pic>
      <p:sp>
        <p:nvSpPr>
          <p:cNvPr id="13" name="Retângulo 12"/>
          <p:cNvSpPr/>
          <p:nvPr/>
        </p:nvSpPr>
        <p:spPr>
          <a:xfrm>
            <a:off x="7467600" y="5399917"/>
            <a:ext cx="2438400" cy="577915"/>
          </a:xfrm>
          <a:prstGeom prst="rect">
            <a:avLst/>
          </a:prstGeom>
        </p:spPr>
        <p:txBody>
          <a:bodyPr wrap="square">
            <a:spAutoFit/>
          </a:bodyPr>
          <a:lstStyle/>
          <a:p>
            <a:pPr algn="r"/>
            <a:r>
              <a:rPr lang="pt-BR" sz="900" b="0" i="1" dirty="0" smtClean="0">
                <a:solidFill>
                  <a:schemeClr val="tx1"/>
                </a:solidFill>
                <a:effectLst/>
                <a:latin typeface="Verdana" pitchFamily="34" charset="0"/>
                <a:ea typeface="Verdana" pitchFamily="34" charset="0"/>
                <a:cs typeface="Verdana" pitchFamily="34" charset="0"/>
              </a:rPr>
              <a:t>Adaptado do </a:t>
            </a:r>
            <a:r>
              <a:rPr lang="pt-BR" sz="900" b="0" i="1" dirty="0" err="1" smtClean="0">
                <a:solidFill>
                  <a:schemeClr val="tx1"/>
                </a:solidFill>
                <a:effectLst/>
                <a:latin typeface="Verdana" pitchFamily="34" charset="0"/>
                <a:ea typeface="Verdana" pitchFamily="34" charset="0"/>
                <a:cs typeface="Verdana" pitchFamily="34" charset="0"/>
              </a:rPr>
              <a:t>PD</a:t>
            </a:r>
            <a:r>
              <a:rPr lang="pt-BR" sz="900" b="0" i="1" dirty="0" smtClean="0">
                <a:solidFill>
                  <a:schemeClr val="tx1"/>
                </a:solidFill>
                <a:effectLst/>
                <a:latin typeface="Verdana" pitchFamily="34" charset="0"/>
                <a:ea typeface="Verdana" pitchFamily="34" charset="0"/>
                <a:cs typeface="Verdana" pitchFamily="34" charset="0"/>
              </a:rPr>
              <a:t> de Campinas, 2006</a:t>
            </a:r>
            <a:endParaRPr lang="pt-BR" sz="800" b="0" i="1" dirty="0">
              <a:solidFill>
                <a:schemeClr val="tx1"/>
              </a:solidFill>
              <a:effectLst/>
              <a:latin typeface="Verdana" pitchFamily="34" charset="0"/>
              <a:ea typeface="Verdana" pitchFamily="34" charset="0"/>
              <a:cs typeface="Verdana" pitchFamily="34" charset="0"/>
            </a:endParaRPr>
          </a:p>
        </p:txBody>
      </p:sp>
      <p:cxnSp>
        <p:nvCxnSpPr>
          <p:cNvPr id="8" name="Conector reto 7"/>
          <p:cNvCxnSpPr/>
          <p:nvPr/>
        </p:nvCxnSpPr>
        <p:spPr>
          <a:xfrm>
            <a:off x="7086600" y="5610751"/>
            <a:ext cx="304800" cy="158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ext Box 2"/>
          <p:cNvSpPr txBox="1">
            <a:spLocks noChangeArrowheads="1"/>
          </p:cNvSpPr>
          <p:nvPr/>
        </p:nvSpPr>
        <p:spPr bwMode="auto">
          <a:xfrm>
            <a:off x="-66102" y="71414"/>
            <a:ext cx="8763000" cy="397545"/>
          </a:xfrm>
          <a:prstGeom prst="rect">
            <a:avLst/>
          </a:prstGeom>
          <a:noFill/>
          <a:ln w="12700" algn="ctr">
            <a:noFill/>
            <a:miter lim="800000"/>
            <a:headEnd/>
            <a:tailEnd/>
          </a:ln>
          <a:effectLst/>
        </p:spPr>
        <p:txBody>
          <a:bodyPr wrap="square" lIns="90488" tIns="44450" rIns="90488" bIns="44450">
            <a:spAutoFit/>
          </a:bodyPr>
          <a:lstStyle/>
          <a:p>
            <a:pPr>
              <a:lnSpc>
                <a:spcPct val="100000"/>
              </a:lnSpc>
              <a:buFont typeface="Wingdings" pitchFamily="2" charset="2"/>
              <a:buChar char="ü"/>
            </a:pPr>
            <a:r>
              <a:rPr lang="pt-BR" sz="2000" b="0" cap="small" dirty="0" smtClean="0">
                <a:solidFill>
                  <a:srgbClr val="0000FF"/>
                </a:solidFill>
                <a:effectLst/>
                <a:latin typeface="Verdana" pitchFamily="34" charset="0"/>
                <a:ea typeface="Verdana" pitchFamily="34" charset="0"/>
                <a:cs typeface="Verdana" pitchFamily="34" charset="0"/>
              </a:rPr>
              <a:t>Políticas Públicas, Planos, Programas e Projetos Colocalizados</a:t>
            </a:r>
          </a:p>
        </p:txBody>
      </p:sp>
      <p:sp>
        <p:nvSpPr>
          <p:cNvPr id="9" name="Retângulo 8"/>
          <p:cNvSpPr/>
          <p:nvPr/>
        </p:nvSpPr>
        <p:spPr>
          <a:xfrm>
            <a:off x="0" y="1249040"/>
            <a:ext cx="8882090" cy="400110"/>
          </a:xfrm>
          <a:prstGeom prst="rect">
            <a:avLst/>
          </a:prstGeom>
        </p:spPr>
        <p:txBody>
          <a:bodyPr wrap="square">
            <a:spAutoFit/>
          </a:bodyPr>
          <a:lstStyle/>
          <a:p>
            <a:pPr>
              <a:lnSpc>
                <a:spcPct val="100000"/>
              </a:lnSpc>
              <a:buFont typeface="Wingdings" pitchFamily="2" charset="2"/>
              <a:buChar char="Ø"/>
            </a:pPr>
            <a:r>
              <a:rPr lang="pt-BR" sz="2000" i="1" dirty="0" smtClean="0">
                <a:solidFill>
                  <a:srgbClr val="0000FF"/>
                </a:solidFill>
                <a:effectLst/>
                <a:latin typeface="Verdana" pitchFamily="34" charset="0"/>
                <a:ea typeface="Verdana" pitchFamily="34" charset="0"/>
                <a:cs typeface="Verdana" pitchFamily="34" charset="0"/>
              </a:rPr>
              <a:t> Comitê de Bacias Hidrográfica</a:t>
            </a:r>
            <a:endParaRPr lang="pt-BR" sz="2000" i="1" cap="small" dirty="0">
              <a:solidFill>
                <a:srgbClr val="0000FF"/>
              </a:solidFill>
              <a:effectLst/>
              <a:latin typeface="Verdana" pitchFamily="34" charset="0"/>
              <a:ea typeface="Verdana" pitchFamily="34" charset="0"/>
              <a:cs typeface="Verdana" pitchFamily="34" charset="0"/>
            </a:endParaRPr>
          </a:p>
        </p:txBody>
      </p:sp>
      <p:sp>
        <p:nvSpPr>
          <p:cNvPr id="12" name="Retângulo 11"/>
          <p:cNvSpPr/>
          <p:nvPr/>
        </p:nvSpPr>
        <p:spPr>
          <a:xfrm>
            <a:off x="0" y="2354491"/>
            <a:ext cx="9906000" cy="1217385"/>
          </a:xfrm>
          <a:prstGeom prst="rect">
            <a:avLst/>
          </a:prstGeom>
        </p:spPr>
        <p:txBody>
          <a:bodyPr wrap="square">
            <a:spAutoFit/>
          </a:bodyPr>
          <a:lstStyle/>
          <a:p>
            <a:pPr>
              <a:buFontTx/>
              <a:buChar char="-"/>
            </a:pPr>
            <a:r>
              <a:rPr lang="pt-BR" sz="1800" b="0" dirty="0" smtClean="0">
                <a:solidFill>
                  <a:srgbClr val="0000FF"/>
                </a:solidFill>
                <a:effectLst/>
                <a:latin typeface="Verdana" pitchFamily="34" charset="0"/>
                <a:ea typeface="Verdana" pitchFamily="34" charset="0"/>
                <a:cs typeface="Verdana" pitchFamily="34" charset="0"/>
              </a:rPr>
              <a:t> A área de estudo está totalmente inserida na área de atuação do Comitê de Bacias Hidrográfica dos Rios Piracicaba, Capivari e Jundiaí - </a:t>
            </a:r>
            <a:r>
              <a:rPr lang="pt-BR" sz="1800" dirty="0" smtClean="0">
                <a:solidFill>
                  <a:srgbClr val="0000FF"/>
                </a:solidFill>
                <a:effectLst/>
                <a:latin typeface="Verdana" pitchFamily="34" charset="0"/>
                <a:ea typeface="Verdana" pitchFamily="34" charset="0"/>
                <a:cs typeface="Verdana" pitchFamily="34" charset="0"/>
              </a:rPr>
              <a:t>UGRHI-05/</a:t>
            </a:r>
            <a:r>
              <a:rPr lang="pt-BR" sz="1800" dirty="0" err="1" smtClean="0">
                <a:solidFill>
                  <a:srgbClr val="0000FF"/>
                </a:solidFill>
                <a:effectLst/>
                <a:latin typeface="Verdana" pitchFamily="34" charset="0"/>
                <a:ea typeface="Verdana" pitchFamily="34" charset="0"/>
                <a:cs typeface="Verdana" pitchFamily="34" charset="0"/>
              </a:rPr>
              <a:t>PCJ</a:t>
            </a:r>
            <a:endParaRPr lang="pt-BR" sz="1800" dirty="0" smtClean="0">
              <a:solidFill>
                <a:srgbClr val="0000FF"/>
              </a:solidFill>
              <a:effectLst/>
              <a:latin typeface="Verdana" pitchFamily="34" charset="0"/>
              <a:ea typeface="Verdana" pitchFamily="34" charset="0"/>
              <a:cs typeface="Verdana" pitchFamily="34" charset="0"/>
            </a:endParaRPr>
          </a:p>
        </p:txBody>
      </p:sp>
      <p:cxnSp>
        <p:nvCxnSpPr>
          <p:cNvPr id="8" name="Conector reto 7"/>
          <p:cNvCxnSpPr/>
          <p:nvPr/>
        </p:nvCxnSpPr>
        <p:spPr>
          <a:xfrm>
            <a:off x="7086600" y="5610751"/>
            <a:ext cx="304800" cy="158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Retângulo 9"/>
          <p:cNvSpPr/>
          <p:nvPr/>
        </p:nvSpPr>
        <p:spPr>
          <a:xfrm>
            <a:off x="-23778" y="4239268"/>
            <a:ext cx="9906000" cy="1832938"/>
          </a:xfrm>
          <a:prstGeom prst="rect">
            <a:avLst/>
          </a:prstGeom>
        </p:spPr>
        <p:txBody>
          <a:bodyPr wrap="square">
            <a:spAutoFit/>
          </a:bodyPr>
          <a:lstStyle/>
          <a:p>
            <a:pPr>
              <a:buFontTx/>
              <a:buChar char="-"/>
            </a:pPr>
            <a:r>
              <a:rPr lang="pt-BR" sz="1800" b="0" i="1" dirty="0" smtClean="0">
                <a:solidFill>
                  <a:srgbClr val="0000FF"/>
                </a:solidFill>
                <a:effectLst/>
                <a:latin typeface="Verdana" pitchFamily="34" charset="0"/>
                <a:ea typeface="Verdana" pitchFamily="34" charset="0"/>
                <a:cs typeface="Verdana" pitchFamily="34" charset="0"/>
              </a:rPr>
              <a:t> </a:t>
            </a:r>
            <a:r>
              <a:rPr lang="pt-BR" sz="1800" i="1" dirty="0" smtClean="0">
                <a:solidFill>
                  <a:srgbClr val="0000FF"/>
                </a:solidFill>
                <a:effectLst/>
                <a:latin typeface="Verdana" pitchFamily="34" charset="0"/>
                <a:ea typeface="Verdana" pitchFamily="34" charset="0"/>
                <a:cs typeface="Verdana" pitchFamily="34" charset="0"/>
              </a:rPr>
              <a:t>Relatório de Situação/2010</a:t>
            </a:r>
            <a:r>
              <a:rPr lang="pt-BR" sz="1800" b="0" i="1" dirty="0" smtClean="0">
                <a:solidFill>
                  <a:srgbClr val="0000FF"/>
                </a:solidFill>
                <a:effectLst/>
                <a:latin typeface="Verdana" pitchFamily="34" charset="0"/>
                <a:ea typeface="Verdana" pitchFamily="34" charset="0"/>
                <a:cs typeface="Verdana" pitchFamily="34" charset="0"/>
              </a:rPr>
              <a:t>: as Bacias do </a:t>
            </a:r>
            <a:r>
              <a:rPr lang="pt-BR" sz="1800" b="0" i="1" dirty="0" err="1" smtClean="0">
                <a:solidFill>
                  <a:srgbClr val="0000FF"/>
                </a:solidFill>
                <a:effectLst/>
                <a:latin typeface="Verdana" pitchFamily="34" charset="0"/>
                <a:ea typeface="Verdana" pitchFamily="34" charset="0"/>
                <a:cs typeface="Verdana" pitchFamily="34" charset="0"/>
              </a:rPr>
              <a:t>PCJ</a:t>
            </a:r>
            <a:r>
              <a:rPr lang="pt-BR" sz="1800" b="0" i="1" dirty="0" smtClean="0">
                <a:solidFill>
                  <a:srgbClr val="0000FF"/>
                </a:solidFill>
                <a:effectLst/>
                <a:latin typeface="Verdana" pitchFamily="34" charset="0"/>
                <a:ea typeface="Verdana" pitchFamily="34" charset="0"/>
                <a:cs typeface="Verdana" pitchFamily="34" charset="0"/>
              </a:rPr>
              <a:t> encontram-se em situação crítica, tanto em relação ao comprometimento de sua oferta hídrica, quanto em razão da severidade do estado de poluição de suas águas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ext Box 2"/>
          <p:cNvSpPr txBox="1">
            <a:spLocks noChangeArrowheads="1"/>
          </p:cNvSpPr>
          <p:nvPr/>
        </p:nvSpPr>
        <p:spPr bwMode="auto">
          <a:xfrm>
            <a:off x="-66102" y="71414"/>
            <a:ext cx="8763000" cy="397545"/>
          </a:xfrm>
          <a:prstGeom prst="rect">
            <a:avLst/>
          </a:prstGeom>
          <a:noFill/>
          <a:ln w="12700" algn="ctr">
            <a:noFill/>
            <a:miter lim="800000"/>
            <a:headEnd/>
            <a:tailEnd/>
          </a:ln>
          <a:effectLst/>
        </p:spPr>
        <p:txBody>
          <a:bodyPr wrap="square" lIns="90488" tIns="44450" rIns="90488" bIns="44450">
            <a:spAutoFit/>
          </a:bodyPr>
          <a:lstStyle/>
          <a:p>
            <a:pPr>
              <a:lnSpc>
                <a:spcPct val="100000"/>
              </a:lnSpc>
              <a:buFont typeface="Wingdings" pitchFamily="2" charset="2"/>
              <a:buChar char="ü"/>
            </a:pPr>
            <a:r>
              <a:rPr lang="pt-BR" sz="2000" b="0" cap="small" dirty="0" smtClean="0">
                <a:solidFill>
                  <a:srgbClr val="0000FF"/>
                </a:solidFill>
                <a:effectLst/>
                <a:latin typeface="Verdana" pitchFamily="34" charset="0"/>
                <a:ea typeface="Verdana" pitchFamily="34" charset="0"/>
                <a:cs typeface="Verdana" pitchFamily="34" charset="0"/>
              </a:rPr>
              <a:t>Políticas Públicas, Planos, Programas e Projetos Colocalizados</a:t>
            </a:r>
          </a:p>
        </p:txBody>
      </p:sp>
      <p:sp>
        <p:nvSpPr>
          <p:cNvPr id="9" name="Retângulo 8"/>
          <p:cNvSpPr/>
          <p:nvPr/>
        </p:nvSpPr>
        <p:spPr>
          <a:xfrm>
            <a:off x="0" y="894789"/>
            <a:ext cx="8882090" cy="400110"/>
          </a:xfrm>
          <a:prstGeom prst="rect">
            <a:avLst/>
          </a:prstGeom>
        </p:spPr>
        <p:txBody>
          <a:bodyPr wrap="square">
            <a:spAutoFit/>
          </a:bodyPr>
          <a:lstStyle/>
          <a:p>
            <a:pPr>
              <a:lnSpc>
                <a:spcPct val="100000"/>
              </a:lnSpc>
              <a:buFont typeface="Wingdings" pitchFamily="2" charset="2"/>
              <a:buChar char="Ø"/>
            </a:pPr>
            <a:r>
              <a:rPr lang="pt-BR" sz="2000" b="0" i="1" dirty="0" smtClean="0">
                <a:solidFill>
                  <a:srgbClr val="0000FF"/>
                </a:solidFill>
                <a:effectLst/>
                <a:latin typeface="Verdana" pitchFamily="34" charset="0"/>
                <a:ea typeface="Verdana" pitchFamily="34" charset="0"/>
                <a:cs typeface="Verdana" pitchFamily="34" charset="0"/>
              </a:rPr>
              <a:t>Comitê de Bacias Hidrográfica</a:t>
            </a:r>
            <a:endParaRPr lang="pt-BR" sz="2000" i="1" cap="small" dirty="0">
              <a:solidFill>
                <a:srgbClr val="0000FF"/>
              </a:solidFill>
              <a:effectLst/>
              <a:latin typeface="Verdana" pitchFamily="34" charset="0"/>
              <a:ea typeface="Verdana" pitchFamily="34" charset="0"/>
              <a:cs typeface="Verdana" pitchFamily="34" charset="0"/>
            </a:endParaRPr>
          </a:p>
        </p:txBody>
      </p:sp>
      <p:cxnSp>
        <p:nvCxnSpPr>
          <p:cNvPr id="8" name="Conector reto 7"/>
          <p:cNvCxnSpPr/>
          <p:nvPr/>
        </p:nvCxnSpPr>
        <p:spPr>
          <a:xfrm>
            <a:off x="7086600" y="5610751"/>
            <a:ext cx="304800" cy="158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1026" name="Picture 2"/>
          <p:cNvPicPr>
            <a:picLocks noChangeAspect="1" noChangeArrowheads="1"/>
          </p:cNvPicPr>
          <p:nvPr/>
        </p:nvPicPr>
        <p:blipFill>
          <a:blip r:embed="rId3"/>
          <a:srcRect/>
          <a:stretch>
            <a:fillRect/>
          </a:stretch>
        </p:blipFill>
        <p:spPr bwMode="auto">
          <a:xfrm>
            <a:off x="597442" y="2999837"/>
            <a:ext cx="8638662" cy="3820063"/>
          </a:xfrm>
          <a:prstGeom prst="rect">
            <a:avLst/>
          </a:prstGeom>
          <a:noFill/>
          <a:ln w="9525">
            <a:noFill/>
            <a:miter lim="800000"/>
            <a:headEnd/>
            <a:tailEnd/>
          </a:ln>
          <a:effectLst/>
        </p:spPr>
      </p:pic>
      <p:sp>
        <p:nvSpPr>
          <p:cNvPr id="7" name="Retângulo 6"/>
          <p:cNvSpPr/>
          <p:nvPr/>
        </p:nvSpPr>
        <p:spPr>
          <a:xfrm>
            <a:off x="0" y="1357298"/>
            <a:ext cx="9906000" cy="1550809"/>
          </a:xfrm>
          <a:prstGeom prst="rect">
            <a:avLst/>
          </a:prstGeom>
        </p:spPr>
        <p:txBody>
          <a:bodyPr wrap="square">
            <a:spAutoFit/>
          </a:bodyPr>
          <a:lstStyle/>
          <a:p>
            <a:pPr>
              <a:lnSpc>
                <a:spcPts val="4000"/>
              </a:lnSpc>
              <a:buFontTx/>
              <a:buChar char="-"/>
            </a:pPr>
            <a:r>
              <a:rPr lang="pt-BR" sz="1800" b="0" i="1" dirty="0" smtClean="0">
                <a:solidFill>
                  <a:srgbClr val="0000FF"/>
                </a:solidFill>
                <a:effectLst/>
                <a:latin typeface="Verdana" pitchFamily="34" charset="0"/>
                <a:ea typeface="Verdana" pitchFamily="34" charset="0"/>
                <a:cs typeface="Verdana" pitchFamily="34" charset="0"/>
              </a:rPr>
              <a:t> </a:t>
            </a:r>
            <a:r>
              <a:rPr lang="pt-BR" sz="1800" i="1" dirty="0" smtClean="0">
                <a:solidFill>
                  <a:srgbClr val="0000FF"/>
                </a:solidFill>
                <a:effectLst/>
                <a:latin typeface="Verdana" pitchFamily="34" charset="0"/>
                <a:ea typeface="Verdana" pitchFamily="34" charset="0"/>
                <a:cs typeface="Verdana" pitchFamily="34" charset="0"/>
              </a:rPr>
              <a:t>Plano das Bacias </a:t>
            </a:r>
            <a:r>
              <a:rPr lang="pt-BR" sz="1800" i="1" dirty="0" err="1" smtClean="0">
                <a:solidFill>
                  <a:srgbClr val="0000FF"/>
                </a:solidFill>
                <a:effectLst/>
                <a:latin typeface="Verdana" pitchFamily="34" charset="0"/>
                <a:ea typeface="Verdana" pitchFamily="34" charset="0"/>
                <a:cs typeface="Verdana" pitchFamily="34" charset="0"/>
              </a:rPr>
              <a:t>PCJ</a:t>
            </a:r>
            <a:r>
              <a:rPr lang="pt-BR" sz="1800" i="1" dirty="0" smtClean="0">
                <a:solidFill>
                  <a:srgbClr val="0000FF"/>
                </a:solidFill>
                <a:effectLst/>
                <a:latin typeface="Verdana" pitchFamily="34" charset="0"/>
                <a:ea typeface="Verdana" pitchFamily="34" charset="0"/>
                <a:cs typeface="Verdana" pitchFamily="34" charset="0"/>
              </a:rPr>
              <a:t> 2010 a 2020/</a:t>
            </a:r>
            <a:r>
              <a:rPr lang="pt-BR" sz="1800" b="0" i="1" dirty="0" smtClean="0">
                <a:solidFill>
                  <a:srgbClr val="0000FF"/>
                </a:solidFill>
                <a:effectLst/>
                <a:latin typeface="Verdana" pitchFamily="34" charset="0"/>
                <a:ea typeface="Verdana" pitchFamily="34" charset="0"/>
                <a:cs typeface="Verdana" pitchFamily="34" charset="0"/>
              </a:rPr>
              <a:t>Identificação das Áreas Críticas: o empreendimento não está inserido em trecho crítico com relação à quantidade, mas a qualidade é crítica</a:t>
            </a:r>
            <a:endParaRPr lang="pt-BR" sz="1800" b="0" i="1" dirty="0">
              <a:solidFill>
                <a:srgbClr val="0000FF"/>
              </a:solidFill>
              <a:effectLst/>
              <a:latin typeface="Verdana" pitchFamily="34" charset="0"/>
              <a:ea typeface="Verdana" pitchFamily="34" charset="0"/>
              <a:cs typeface="Verdana"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ext Box 2"/>
          <p:cNvSpPr txBox="1">
            <a:spLocks noChangeArrowheads="1"/>
          </p:cNvSpPr>
          <p:nvPr/>
        </p:nvSpPr>
        <p:spPr bwMode="auto">
          <a:xfrm>
            <a:off x="152400" y="1785926"/>
            <a:ext cx="3215093" cy="1013098"/>
          </a:xfrm>
          <a:prstGeom prst="rect">
            <a:avLst/>
          </a:prstGeom>
          <a:noFill/>
          <a:ln w="12700" algn="ctr">
            <a:noFill/>
            <a:miter lim="800000"/>
            <a:headEnd/>
            <a:tailEnd/>
          </a:ln>
          <a:effectLst/>
        </p:spPr>
        <p:txBody>
          <a:bodyPr wrap="square" lIns="90488" tIns="44450" rIns="90488" bIns="44450">
            <a:spAutoFit/>
          </a:bodyPr>
          <a:lstStyle/>
          <a:p>
            <a:pPr algn="ctr">
              <a:lnSpc>
                <a:spcPct val="100000"/>
              </a:lnSpc>
            </a:pPr>
            <a:r>
              <a:rPr lang="pt-BR" sz="2000" i="1" u="sng" cap="small" dirty="0" smtClean="0">
                <a:solidFill>
                  <a:srgbClr val="FF0000"/>
                </a:solidFill>
                <a:effectLst/>
                <a:latin typeface="Verdana" pitchFamily="34" charset="0"/>
                <a:ea typeface="Verdana" pitchFamily="34" charset="0"/>
                <a:cs typeface="Verdana" pitchFamily="34" charset="0"/>
              </a:rPr>
              <a:t>limites da área geográfica a ser afetada</a:t>
            </a:r>
            <a:endParaRPr lang="pt-BR" sz="2000" cap="small" dirty="0" smtClean="0">
              <a:solidFill>
                <a:srgbClr val="0000FF"/>
              </a:solidFill>
              <a:effectLst/>
              <a:latin typeface="Verdana" pitchFamily="34" charset="0"/>
              <a:ea typeface="Verdana" pitchFamily="34" charset="0"/>
              <a:cs typeface="Verdana" pitchFamily="34" charset="0"/>
            </a:endParaRPr>
          </a:p>
        </p:txBody>
      </p:sp>
      <p:sp>
        <p:nvSpPr>
          <p:cNvPr id="9" name="Text Box 2"/>
          <p:cNvSpPr txBox="1">
            <a:spLocks noChangeArrowheads="1"/>
          </p:cNvSpPr>
          <p:nvPr/>
        </p:nvSpPr>
        <p:spPr bwMode="auto">
          <a:xfrm>
            <a:off x="6925930" y="1906243"/>
            <a:ext cx="2980070" cy="705321"/>
          </a:xfrm>
          <a:prstGeom prst="rect">
            <a:avLst/>
          </a:prstGeom>
          <a:noFill/>
          <a:ln w="12700" algn="ctr">
            <a:noFill/>
            <a:miter lim="800000"/>
            <a:headEnd/>
            <a:tailEnd/>
          </a:ln>
          <a:effectLst/>
        </p:spPr>
        <p:txBody>
          <a:bodyPr wrap="square" lIns="90488" tIns="44450" rIns="90488" bIns="44450">
            <a:spAutoFit/>
          </a:bodyPr>
          <a:lstStyle/>
          <a:p>
            <a:pPr>
              <a:lnSpc>
                <a:spcPct val="100000"/>
              </a:lnSpc>
            </a:pPr>
            <a:r>
              <a:rPr lang="pt-BR" sz="2000" i="1" u="sng" cap="small" dirty="0" smtClean="0">
                <a:solidFill>
                  <a:srgbClr val="FF0000"/>
                </a:solidFill>
                <a:effectLst/>
                <a:latin typeface="Verdana" pitchFamily="34" charset="0"/>
                <a:ea typeface="Verdana" pitchFamily="34" charset="0"/>
                <a:cs typeface="Verdana" pitchFamily="34" charset="0"/>
              </a:rPr>
              <a:t>Aspectos considerados</a:t>
            </a:r>
            <a:endParaRPr lang="pt-BR" sz="2000" cap="small" dirty="0" smtClean="0">
              <a:solidFill>
                <a:srgbClr val="006600"/>
              </a:solidFill>
              <a:effectLst/>
              <a:latin typeface="Verdana" pitchFamily="34" charset="0"/>
              <a:ea typeface="Verdana" pitchFamily="34" charset="0"/>
              <a:cs typeface="Verdana" pitchFamily="34" charset="0"/>
            </a:endParaRPr>
          </a:p>
        </p:txBody>
      </p:sp>
      <p:sp>
        <p:nvSpPr>
          <p:cNvPr id="11" name="Triângulo isósceles 10"/>
          <p:cNvSpPr/>
          <p:nvPr/>
        </p:nvSpPr>
        <p:spPr>
          <a:xfrm rot="10800000">
            <a:off x="4374442" y="3445486"/>
            <a:ext cx="2286000" cy="2418879"/>
          </a:xfrm>
          <a:prstGeom prst="triangle">
            <a:avLst/>
          </a:prstGeom>
          <a:gradFill>
            <a:gsLst>
              <a:gs pos="0">
                <a:schemeClr val="accent2">
                  <a:lumMod val="50000"/>
                </a:schemeClr>
              </a:gs>
              <a:gs pos="50000">
                <a:schemeClr val="accent2">
                  <a:lumMod val="75000"/>
                </a:schemeClr>
              </a:gs>
              <a:gs pos="100000">
                <a:schemeClr val="accent2">
                  <a:lumMod val="60000"/>
                  <a:lumOff val="4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2" name="Text Box 2"/>
          <p:cNvSpPr txBox="1">
            <a:spLocks noChangeArrowheads="1"/>
          </p:cNvSpPr>
          <p:nvPr/>
        </p:nvSpPr>
        <p:spPr bwMode="auto">
          <a:xfrm>
            <a:off x="5136443" y="3229728"/>
            <a:ext cx="762000" cy="884858"/>
          </a:xfrm>
          <a:prstGeom prst="rect">
            <a:avLst/>
          </a:prstGeom>
          <a:noFill/>
          <a:ln w="12700" algn="ctr">
            <a:noFill/>
            <a:miter lim="800000"/>
            <a:headEnd/>
            <a:tailEnd/>
          </a:ln>
          <a:effectLst/>
        </p:spPr>
        <p:txBody>
          <a:bodyPr wrap="square" lIns="90488" tIns="44450" rIns="90488" bIns="44450">
            <a:spAutoFit/>
          </a:bodyPr>
          <a:lstStyle/>
          <a:p>
            <a:pPr algn="ctr">
              <a:lnSpc>
                <a:spcPts val="6200"/>
              </a:lnSpc>
            </a:pPr>
            <a:r>
              <a:rPr lang="pt-BR" sz="1800" cap="small" dirty="0" smtClean="0">
                <a:solidFill>
                  <a:srgbClr val="FFFF00"/>
                </a:solidFill>
                <a:effectLst/>
                <a:latin typeface="Verdana" pitchFamily="34" charset="0"/>
                <a:ea typeface="Verdana" pitchFamily="34" charset="0"/>
                <a:cs typeface="Verdana" pitchFamily="34" charset="0"/>
              </a:rPr>
              <a:t>AII</a:t>
            </a:r>
            <a:endParaRPr lang="pt-BR" sz="1400" cap="small" dirty="0" smtClean="0">
              <a:solidFill>
                <a:srgbClr val="FFFF00"/>
              </a:solidFill>
              <a:effectLst/>
              <a:latin typeface="Verdana" pitchFamily="34" charset="0"/>
              <a:ea typeface="Verdana" pitchFamily="34" charset="0"/>
              <a:cs typeface="Verdana" pitchFamily="34" charset="0"/>
            </a:endParaRPr>
          </a:p>
        </p:txBody>
      </p:sp>
      <p:sp>
        <p:nvSpPr>
          <p:cNvPr id="13" name="Text Box 2"/>
          <p:cNvSpPr txBox="1">
            <a:spLocks noChangeArrowheads="1"/>
          </p:cNvSpPr>
          <p:nvPr/>
        </p:nvSpPr>
        <p:spPr bwMode="auto">
          <a:xfrm>
            <a:off x="6925931" y="3358314"/>
            <a:ext cx="3147153" cy="828432"/>
          </a:xfrm>
          <a:prstGeom prst="rect">
            <a:avLst/>
          </a:prstGeom>
          <a:noFill/>
          <a:ln w="12700" algn="ctr">
            <a:noFill/>
            <a:miter lim="800000"/>
            <a:headEnd/>
            <a:tailEnd/>
          </a:ln>
          <a:effectLst/>
        </p:spPr>
        <p:txBody>
          <a:bodyPr wrap="square" lIns="90488" tIns="44450" rIns="90488" bIns="44450">
            <a:spAutoFit/>
          </a:bodyPr>
          <a:lstStyle/>
          <a:p>
            <a:pPr>
              <a:lnSpc>
                <a:spcPct val="100000"/>
              </a:lnSpc>
            </a:pPr>
            <a:r>
              <a:rPr lang="pt-BR" sz="1600" cap="small" dirty="0" smtClean="0">
                <a:solidFill>
                  <a:srgbClr val="006600"/>
                </a:solidFill>
                <a:effectLst/>
                <a:latin typeface="Verdana" pitchFamily="34" charset="0"/>
                <a:ea typeface="Verdana" pitchFamily="34" charset="0"/>
                <a:cs typeface="Verdana" pitchFamily="34" charset="0"/>
              </a:rPr>
              <a:t>&gt;&gt; Meio Físico</a:t>
            </a:r>
          </a:p>
          <a:p>
            <a:pPr>
              <a:lnSpc>
                <a:spcPct val="100000"/>
              </a:lnSpc>
            </a:pPr>
            <a:r>
              <a:rPr lang="pt-BR" sz="1600" cap="small" dirty="0" smtClean="0">
                <a:solidFill>
                  <a:srgbClr val="006600"/>
                </a:solidFill>
                <a:effectLst/>
                <a:latin typeface="Verdana" pitchFamily="34" charset="0"/>
                <a:ea typeface="Verdana" pitchFamily="34" charset="0"/>
                <a:cs typeface="Verdana" pitchFamily="34" charset="0"/>
              </a:rPr>
              <a:t>&gt;&gt; Meio Biótico</a:t>
            </a:r>
          </a:p>
          <a:p>
            <a:pPr>
              <a:lnSpc>
                <a:spcPct val="100000"/>
              </a:lnSpc>
            </a:pPr>
            <a:r>
              <a:rPr lang="pt-BR" sz="1600" cap="small" dirty="0" smtClean="0">
                <a:solidFill>
                  <a:srgbClr val="006600"/>
                </a:solidFill>
                <a:effectLst/>
                <a:latin typeface="Verdana" pitchFamily="34" charset="0"/>
                <a:ea typeface="Verdana" pitchFamily="34" charset="0"/>
                <a:cs typeface="Verdana" pitchFamily="34" charset="0"/>
              </a:rPr>
              <a:t>&gt;&gt; Meio Socioeconômico</a:t>
            </a:r>
          </a:p>
        </p:txBody>
      </p:sp>
      <p:cxnSp>
        <p:nvCxnSpPr>
          <p:cNvPr id="14" name="Conector reto 13"/>
          <p:cNvCxnSpPr/>
          <p:nvPr/>
        </p:nvCxnSpPr>
        <p:spPr>
          <a:xfrm rot="10800000" flipH="1" flipV="1">
            <a:off x="4683125" y="4139184"/>
            <a:ext cx="5040000" cy="0"/>
          </a:xfrm>
          <a:prstGeom prst="line">
            <a:avLst/>
          </a:prstGeom>
          <a:ln>
            <a:solidFill>
              <a:srgbClr val="FFFF00"/>
            </a:solidFill>
            <a:prstDash val="sysDash"/>
          </a:ln>
        </p:spPr>
        <p:style>
          <a:lnRef idx="1">
            <a:schemeClr val="accent1"/>
          </a:lnRef>
          <a:fillRef idx="0">
            <a:schemeClr val="accent1"/>
          </a:fillRef>
          <a:effectRef idx="0">
            <a:schemeClr val="accent1"/>
          </a:effectRef>
          <a:fontRef idx="minor">
            <a:schemeClr val="tx1"/>
          </a:fontRef>
        </p:style>
      </p:cxnSp>
      <p:cxnSp>
        <p:nvCxnSpPr>
          <p:cNvPr id="15" name="Conector reto 14"/>
          <p:cNvCxnSpPr/>
          <p:nvPr/>
        </p:nvCxnSpPr>
        <p:spPr>
          <a:xfrm rot="10800000" flipH="1" flipV="1">
            <a:off x="5073648" y="4958456"/>
            <a:ext cx="3960000" cy="0"/>
          </a:xfrm>
          <a:prstGeom prst="line">
            <a:avLst/>
          </a:prstGeom>
          <a:ln>
            <a:solidFill>
              <a:srgbClr val="FFFF00"/>
            </a:solidFill>
            <a:prstDash val="sysDash"/>
          </a:ln>
        </p:spPr>
        <p:style>
          <a:lnRef idx="1">
            <a:schemeClr val="accent1"/>
          </a:lnRef>
          <a:fillRef idx="0">
            <a:schemeClr val="accent1"/>
          </a:fillRef>
          <a:effectRef idx="0">
            <a:schemeClr val="accent1"/>
          </a:effectRef>
          <a:fontRef idx="minor">
            <a:schemeClr val="tx1"/>
          </a:fontRef>
        </p:style>
      </p:cxnSp>
      <p:sp>
        <p:nvSpPr>
          <p:cNvPr id="16" name="Text Box 2"/>
          <p:cNvSpPr txBox="1">
            <a:spLocks noChangeArrowheads="1"/>
          </p:cNvSpPr>
          <p:nvPr/>
        </p:nvSpPr>
        <p:spPr bwMode="auto">
          <a:xfrm>
            <a:off x="6524734" y="4182006"/>
            <a:ext cx="3581400" cy="736099"/>
          </a:xfrm>
          <a:prstGeom prst="rect">
            <a:avLst/>
          </a:prstGeom>
          <a:noFill/>
          <a:ln w="12700" algn="ctr">
            <a:noFill/>
            <a:miter lim="800000"/>
            <a:headEnd/>
            <a:tailEnd/>
          </a:ln>
          <a:effectLst/>
        </p:spPr>
        <p:txBody>
          <a:bodyPr wrap="square" lIns="90488" tIns="44450" rIns="90488" bIns="44450">
            <a:spAutoFit/>
          </a:bodyPr>
          <a:lstStyle/>
          <a:p>
            <a:pPr>
              <a:lnSpc>
                <a:spcPct val="100000"/>
              </a:lnSpc>
            </a:pPr>
            <a:r>
              <a:rPr lang="pt-BR" sz="1400" cap="small" dirty="0" smtClean="0">
                <a:solidFill>
                  <a:srgbClr val="006600"/>
                </a:solidFill>
                <a:effectLst/>
                <a:latin typeface="Verdana" pitchFamily="34" charset="0"/>
                <a:ea typeface="Verdana" pitchFamily="34" charset="0"/>
                <a:cs typeface="Verdana" pitchFamily="34" charset="0"/>
              </a:rPr>
              <a:t>&gt;&gt; Meio Físico</a:t>
            </a:r>
          </a:p>
          <a:p>
            <a:pPr>
              <a:lnSpc>
                <a:spcPct val="100000"/>
              </a:lnSpc>
            </a:pPr>
            <a:r>
              <a:rPr lang="pt-BR" sz="1400" cap="small" dirty="0" smtClean="0">
                <a:solidFill>
                  <a:srgbClr val="006600"/>
                </a:solidFill>
                <a:effectLst/>
                <a:latin typeface="Verdana" pitchFamily="34" charset="0"/>
                <a:ea typeface="Verdana" pitchFamily="34" charset="0"/>
                <a:cs typeface="Verdana" pitchFamily="34" charset="0"/>
              </a:rPr>
              <a:t>&gt;&gt; Meio Biótico</a:t>
            </a:r>
          </a:p>
          <a:p>
            <a:pPr>
              <a:lnSpc>
                <a:spcPct val="100000"/>
              </a:lnSpc>
            </a:pPr>
            <a:r>
              <a:rPr lang="pt-BR" sz="1400" cap="small" dirty="0" smtClean="0">
                <a:solidFill>
                  <a:srgbClr val="006600"/>
                </a:solidFill>
                <a:effectLst/>
                <a:latin typeface="Verdana" pitchFamily="34" charset="0"/>
                <a:ea typeface="Verdana" pitchFamily="34" charset="0"/>
                <a:cs typeface="Verdana" pitchFamily="34" charset="0"/>
              </a:rPr>
              <a:t>&gt;&gt; Meio Socioeconômico</a:t>
            </a:r>
          </a:p>
        </p:txBody>
      </p:sp>
      <p:sp>
        <p:nvSpPr>
          <p:cNvPr id="17" name="Text Box 2"/>
          <p:cNvSpPr txBox="1">
            <a:spLocks noChangeArrowheads="1"/>
          </p:cNvSpPr>
          <p:nvPr/>
        </p:nvSpPr>
        <p:spPr bwMode="auto">
          <a:xfrm>
            <a:off x="6138231" y="5032469"/>
            <a:ext cx="3581400" cy="643766"/>
          </a:xfrm>
          <a:prstGeom prst="rect">
            <a:avLst/>
          </a:prstGeom>
          <a:noFill/>
          <a:ln w="12700" algn="ctr">
            <a:noFill/>
            <a:miter lim="800000"/>
            <a:headEnd/>
            <a:tailEnd/>
          </a:ln>
          <a:effectLst/>
        </p:spPr>
        <p:txBody>
          <a:bodyPr wrap="square" lIns="90488" tIns="44450" rIns="90488" bIns="44450">
            <a:spAutoFit/>
          </a:bodyPr>
          <a:lstStyle/>
          <a:p>
            <a:pPr>
              <a:lnSpc>
                <a:spcPct val="100000"/>
              </a:lnSpc>
            </a:pPr>
            <a:r>
              <a:rPr lang="pt-BR" sz="1200" cap="small" dirty="0" smtClean="0">
                <a:solidFill>
                  <a:srgbClr val="006600"/>
                </a:solidFill>
                <a:effectLst/>
                <a:latin typeface="Verdana" pitchFamily="34" charset="0"/>
                <a:ea typeface="Verdana" pitchFamily="34" charset="0"/>
                <a:cs typeface="Verdana" pitchFamily="34" charset="0"/>
              </a:rPr>
              <a:t>&gt;&gt; Meio Físico</a:t>
            </a:r>
          </a:p>
          <a:p>
            <a:pPr>
              <a:lnSpc>
                <a:spcPct val="100000"/>
              </a:lnSpc>
            </a:pPr>
            <a:r>
              <a:rPr lang="pt-BR" sz="1200" cap="small" dirty="0" smtClean="0">
                <a:solidFill>
                  <a:srgbClr val="006600"/>
                </a:solidFill>
                <a:effectLst/>
                <a:latin typeface="Verdana" pitchFamily="34" charset="0"/>
                <a:ea typeface="Verdana" pitchFamily="34" charset="0"/>
                <a:cs typeface="Verdana" pitchFamily="34" charset="0"/>
              </a:rPr>
              <a:t>&gt;&gt; Meio Biótico</a:t>
            </a:r>
          </a:p>
          <a:p>
            <a:pPr>
              <a:lnSpc>
                <a:spcPct val="100000"/>
              </a:lnSpc>
            </a:pPr>
            <a:r>
              <a:rPr lang="pt-BR" sz="1200" cap="small" dirty="0" smtClean="0">
                <a:solidFill>
                  <a:srgbClr val="006600"/>
                </a:solidFill>
                <a:effectLst/>
                <a:latin typeface="Verdana" pitchFamily="34" charset="0"/>
                <a:ea typeface="Verdana" pitchFamily="34" charset="0"/>
                <a:cs typeface="Verdana" pitchFamily="34" charset="0"/>
              </a:rPr>
              <a:t>&gt;&gt; Meio Socioeconômico</a:t>
            </a:r>
          </a:p>
        </p:txBody>
      </p:sp>
      <p:sp>
        <p:nvSpPr>
          <p:cNvPr id="18" name="Text Box 2"/>
          <p:cNvSpPr txBox="1">
            <a:spLocks noChangeArrowheads="1"/>
          </p:cNvSpPr>
          <p:nvPr/>
        </p:nvSpPr>
        <p:spPr bwMode="auto">
          <a:xfrm>
            <a:off x="152401" y="571480"/>
            <a:ext cx="6629401" cy="397545"/>
          </a:xfrm>
          <a:prstGeom prst="rect">
            <a:avLst/>
          </a:prstGeom>
          <a:noFill/>
          <a:ln w="12700" algn="ctr">
            <a:noFill/>
            <a:miter lim="800000"/>
            <a:headEnd/>
            <a:tailEnd/>
          </a:ln>
          <a:effectLst/>
        </p:spPr>
        <p:txBody>
          <a:bodyPr wrap="square" lIns="90488" tIns="44450" rIns="90488" bIns="44450">
            <a:spAutoFit/>
          </a:bodyPr>
          <a:lstStyle/>
          <a:p>
            <a:pPr>
              <a:lnSpc>
                <a:spcPct val="100000"/>
              </a:lnSpc>
              <a:buFont typeface="Wingdings" pitchFamily="2" charset="2"/>
              <a:buChar char="ü"/>
            </a:pPr>
            <a:r>
              <a:rPr lang="pt-BR" sz="2000" cap="small" dirty="0" smtClean="0">
                <a:solidFill>
                  <a:srgbClr val="FF0000"/>
                </a:solidFill>
                <a:effectLst/>
                <a:latin typeface="Verdana" pitchFamily="34" charset="0"/>
                <a:ea typeface="Verdana" pitchFamily="34" charset="0"/>
                <a:cs typeface="Verdana" pitchFamily="34" charset="0"/>
              </a:rPr>
              <a:t> Identificação dos impactos ambientais</a:t>
            </a:r>
            <a:endParaRPr lang="pt-BR" sz="2000" cap="small" dirty="0" smtClean="0">
              <a:solidFill>
                <a:srgbClr val="0000FF"/>
              </a:solidFill>
              <a:effectLst/>
              <a:latin typeface="Verdana" pitchFamily="34" charset="0"/>
              <a:ea typeface="Verdana" pitchFamily="34" charset="0"/>
              <a:cs typeface="Verdana" pitchFamily="34" charset="0"/>
            </a:endParaRPr>
          </a:p>
        </p:txBody>
      </p:sp>
      <p:sp>
        <p:nvSpPr>
          <p:cNvPr id="19" name="Text Box 2"/>
          <p:cNvSpPr txBox="1">
            <a:spLocks noChangeArrowheads="1"/>
          </p:cNvSpPr>
          <p:nvPr/>
        </p:nvSpPr>
        <p:spPr bwMode="auto">
          <a:xfrm>
            <a:off x="5136443" y="3953222"/>
            <a:ext cx="762000" cy="884858"/>
          </a:xfrm>
          <a:prstGeom prst="rect">
            <a:avLst/>
          </a:prstGeom>
          <a:noFill/>
          <a:ln w="12700" algn="ctr">
            <a:noFill/>
            <a:miter lim="800000"/>
            <a:headEnd/>
            <a:tailEnd/>
          </a:ln>
          <a:effectLst/>
        </p:spPr>
        <p:txBody>
          <a:bodyPr wrap="square" lIns="90488" tIns="44450" rIns="90488" bIns="44450">
            <a:spAutoFit/>
          </a:bodyPr>
          <a:lstStyle/>
          <a:p>
            <a:pPr algn="ctr">
              <a:lnSpc>
                <a:spcPts val="6200"/>
              </a:lnSpc>
            </a:pPr>
            <a:r>
              <a:rPr lang="pt-BR" sz="1600" cap="small" dirty="0" smtClean="0">
                <a:solidFill>
                  <a:srgbClr val="FFFF00"/>
                </a:solidFill>
                <a:effectLst/>
                <a:latin typeface="Verdana" pitchFamily="34" charset="0"/>
                <a:ea typeface="Verdana" pitchFamily="34" charset="0"/>
                <a:cs typeface="Verdana" pitchFamily="34" charset="0"/>
              </a:rPr>
              <a:t>AID</a:t>
            </a:r>
            <a:endParaRPr lang="pt-BR" sz="1400" cap="small" dirty="0" smtClean="0">
              <a:solidFill>
                <a:srgbClr val="FFFF00"/>
              </a:solidFill>
              <a:effectLst/>
              <a:latin typeface="Verdana" pitchFamily="34" charset="0"/>
              <a:ea typeface="Verdana" pitchFamily="34" charset="0"/>
              <a:cs typeface="Verdana" pitchFamily="34" charset="0"/>
            </a:endParaRPr>
          </a:p>
        </p:txBody>
      </p:sp>
      <p:sp>
        <p:nvSpPr>
          <p:cNvPr id="20" name="Text Box 2"/>
          <p:cNvSpPr txBox="1">
            <a:spLocks noChangeArrowheads="1"/>
          </p:cNvSpPr>
          <p:nvPr/>
        </p:nvSpPr>
        <p:spPr bwMode="auto">
          <a:xfrm>
            <a:off x="5136443" y="4743783"/>
            <a:ext cx="762000" cy="884858"/>
          </a:xfrm>
          <a:prstGeom prst="rect">
            <a:avLst/>
          </a:prstGeom>
          <a:noFill/>
          <a:ln w="12700" algn="ctr">
            <a:noFill/>
            <a:miter lim="800000"/>
            <a:headEnd/>
            <a:tailEnd/>
          </a:ln>
          <a:effectLst/>
        </p:spPr>
        <p:txBody>
          <a:bodyPr wrap="square" lIns="90488" tIns="44450" rIns="90488" bIns="44450">
            <a:spAutoFit/>
          </a:bodyPr>
          <a:lstStyle/>
          <a:p>
            <a:pPr algn="ctr">
              <a:lnSpc>
                <a:spcPts val="6200"/>
              </a:lnSpc>
            </a:pPr>
            <a:r>
              <a:rPr lang="pt-BR" sz="1400" cap="small" dirty="0" smtClean="0">
                <a:solidFill>
                  <a:srgbClr val="FFFF00"/>
                </a:solidFill>
                <a:effectLst/>
                <a:latin typeface="Verdana" pitchFamily="34" charset="0"/>
                <a:ea typeface="Verdana" pitchFamily="34" charset="0"/>
                <a:cs typeface="Verdana" pitchFamily="34" charset="0"/>
              </a:rPr>
              <a:t>ADA</a:t>
            </a:r>
          </a:p>
        </p:txBody>
      </p:sp>
      <p:sp>
        <p:nvSpPr>
          <p:cNvPr id="21" name="Text Box 2"/>
          <p:cNvSpPr txBox="1">
            <a:spLocks noChangeArrowheads="1"/>
          </p:cNvSpPr>
          <p:nvPr/>
        </p:nvSpPr>
        <p:spPr bwMode="auto">
          <a:xfrm>
            <a:off x="0" y="3607065"/>
            <a:ext cx="4495800" cy="2305759"/>
          </a:xfrm>
          <a:prstGeom prst="rect">
            <a:avLst/>
          </a:prstGeom>
          <a:noFill/>
          <a:ln w="12700" algn="ctr">
            <a:noFill/>
            <a:miter lim="800000"/>
            <a:headEnd/>
            <a:tailEnd/>
          </a:ln>
          <a:effectLst/>
        </p:spPr>
        <p:txBody>
          <a:bodyPr wrap="square" lIns="90488" tIns="44450" rIns="90488" bIns="44450">
            <a:spAutoFit/>
          </a:bodyPr>
          <a:lstStyle/>
          <a:p>
            <a:pPr>
              <a:lnSpc>
                <a:spcPct val="100000"/>
              </a:lnSpc>
              <a:buFontTx/>
              <a:buChar char="-"/>
            </a:pPr>
            <a:r>
              <a:rPr lang="pt-BR" sz="1800" cap="small" dirty="0" smtClean="0">
                <a:solidFill>
                  <a:srgbClr val="0000FF"/>
                </a:solidFill>
                <a:effectLst/>
                <a:latin typeface="Verdana" pitchFamily="34" charset="0"/>
                <a:ea typeface="Verdana" pitchFamily="34" charset="0"/>
                <a:cs typeface="Verdana" pitchFamily="34" charset="0"/>
              </a:rPr>
              <a:t> AII: Área de influência Indireta</a:t>
            </a:r>
          </a:p>
          <a:p>
            <a:pPr>
              <a:lnSpc>
                <a:spcPct val="100000"/>
              </a:lnSpc>
              <a:buFontTx/>
              <a:buChar char="-"/>
            </a:pPr>
            <a:endParaRPr lang="pt-BR" sz="1600" cap="small" dirty="0" smtClean="0">
              <a:solidFill>
                <a:srgbClr val="0000FF"/>
              </a:solidFill>
              <a:effectLst/>
              <a:latin typeface="Verdana" pitchFamily="34" charset="0"/>
              <a:ea typeface="Verdana" pitchFamily="34" charset="0"/>
              <a:cs typeface="Verdana" pitchFamily="34" charset="0"/>
            </a:endParaRPr>
          </a:p>
          <a:p>
            <a:pPr>
              <a:lnSpc>
                <a:spcPct val="100000"/>
              </a:lnSpc>
              <a:buFontTx/>
              <a:buChar char="-"/>
            </a:pPr>
            <a:endParaRPr lang="pt-BR" sz="1600" cap="small" dirty="0" smtClean="0">
              <a:solidFill>
                <a:srgbClr val="0000FF"/>
              </a:solidFill>
              <a:effectLst/>
              <a:latin typeface="Verdana" pitchFamily="34" charset="0"/>
              <a:ea typeface="Verdana" pitchFamily="34" charset="0"/>
              <a:cs typeface="Verdana" pitchFamily="34" charset="0"/>
            </a:endParaRPr>
          </a:p>
          <a:p>
            <a:pPr>
              <a:lnSpc>
                <a:spcPct val="100000"/>
              </a:lnSpc>
              <a:buFontTx/>
              <a:buChar char="-"/>
            </a:pPr>
            <a:r>
              <a:rPr lang="pt-BR" sz="1600" cap="small" dirty="0" smtClean="0">
                <a:solidFill>
                  <a:srgbClr val="0000FF"/>
                </a:solidFill>
                <a:effectLst/>
                <a:latin typeface="Verdana" pitchFamily="34" charset="0"/>
                <a:ea typeface="Verdana" pitchFamily="34" charset="0"/>
                <a:cs typeface="Verdana" pitchFamily="34" charset="0"/>
              </a:rPr>
              <a:t> AID: Área de Influência Direta</a:t>
            </a:r>
          </a:p>
          <a:p>
            <a:pPr>
              <a:lnSpc>
                <a:spcPct val="100000"/>
              </a:lnSpc>
              <a:buFontTx/>
              <a:buChar char="-"/>
            </a:pPr>
            <a:endParaRPr lang="pt-BR" sz="1600" cap="small" dirty="0" smtClean="0">
              <a:solidFill>
                <a:srgbClr val="0000FF"/>
              </a:solidFill>
              <a:effectLst/>
              <a:latin typeface="Verdana" pitchFamily="34" charset="0"/>
              <a:ea typeface="Verdana" pitchFamily="34" charset="0"/>
              <a:cs typeface="Verdana" pitchFamily="34" charset="0"/>
            </a:endParaRPr>
          </a:p>
          <a:p>
            <a:pPr>
              <a:lnSpc>
                <a:spcPct val="100000"/>
              </a:lnSpc>
              <a:buFontTx/>
              <a:buChar char="-"/>
            </a:pPr>
            <a:endParaRPr lang="pt-BR" sz="1600" cap="small" dirty="0" smtClean="0">
              <a:solidFill>
                <a:srgbClr val="0000FF"/>
              </a:solidFill>
              <a:effectLst/>
              <a:latin typeface="Verdana" pitchFamily="34" charset="0"/>
              <a:ea typeface="Verdana" pitchFamily="34" charset="0"/>
              <a:cs typeface="Verdana" pitchFamily="34" charset="0"/>
            </a:endParaRPr>
          </a:p>
          <a:p>
            <a:pPr>
              <a:lnSpc>
                <a:spcPct val="100000"/>
              </a:lnSpc>
              <a:buFontTx/>
              <a:buChar char="-"/>
            </a:pPr>
            <a:r>
              <a:rPr lang="pt-BR" sz="1400" cap="small" dirty="0" smtClean="0">
                <a:solidFill>
                  <a:srgbClr val="0000FF"/>
                </a:solidFill>
                <a:effectLst/>
                <a:latin typeface="Verdana" pitchFamily="34" charset="0"/>
                <a:ea typeface="Verdana" pitchFamily="34" charset="0"/>
                <a:cs typeface="Verdana" pitchFamily="34" charset="0"/>
              </a:rPr>
              <a:t> ADA: Área Diretamente Afetada</a:t>
            </a:r>
          </a:p>
          <a:p>
            <a:pPr>
              <a:lnSpc>
                <a:spcPct val="100000"/>
              </a:lnSpc>
              <a:buFontTx/>
              <a:buChar char="-"/>
            </a:pPr>
            <a:endParaRPr lang="pt-BR" sz="1600" cap="small" dirty="0" smtClean="0">
              <a:solidFill>
                <a:srgbClr val="0000FF"/>
              </a:solidFill>
              <a:effectLst/>
              <a:latin typeface="Verdana" pitchFamily="34" charset="0"/>
              <a:ea typeface="Verdana" pitchFamily="34" charset="0"/>
              <a:cs typeface="Verdana" pitchFamily="34" charset="0"/>
            </a:endParaRPr>
          </a:p>
          <a:p>
            <a:pPr>
              <a:lnSpc>
                <a:spcPct val="100000"/>
              </a:lnSpc>
              <a:buFontTx/>
              <a:buChar char="-"/>
            </a:pPr>
            <a:endParaRPr lang="pt-BR" sz="1600" cap="small" dirty="0" smtClean="0">
              <a:solidFill>
                <a:srgbClr val="0000FF"/>
              </a:solidFill>
              <a:effectLst/>
              <a:latin typeface="Verdana" pitchFamily="34" charset="0"/>
              <a:ea typeface="Verdana" pitchFamily="34" charset="0"/>
              <a:cs typeface="Verdana"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animBg="1"/>
      <p:bldP spid="12" grpId="0"/>
      <p:bldP spid="13" grpId="0"/>
      <p:bldP spid="16" grpId="0"/>
      <p:bldP spid="17" grpId="0"/>
      <p:bldP spid="19" grpId="0"/>
      <p:bldP spid="20"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ext Box 2"/>
          <p:cNvSpPr txBox="1">
            <a:spLocks noChangeArrowheads="1"/>
          </p:cNvSpPr>
          <p:nvPr/>
        </p:nvSpPr>
        <p:spPr bwMode="auto">
          <a:xfrm>
            <a:off x="0" y="2020019"/>
            <a:ext cx="3276600" cy="3321422"/>
          </a:xfrm>
          <a:prstGeom prst="rect">
            <a:avLst/>
          </a:prstGeom>
          <a:noFill/>
          <a:ln w="12700" algn="ctr">
            <a:noFill/>
            <a:miter lim="800000"/>
            <a:headEnd/>
            <a:tailEnd/>
          </a:ln>
          <a:effectLst/>
        </p:spPr>
        <p:txBody>
          <a:bodyPr wrap="square" lIns="90488" tIns="44450" rIns="90488" bIns="44450">
            <a:spAutoFit/>
          </a:bodyPr>
          <a:lstStyle/>
          <a:p>
            <a:pPr>
              <a:lnSpc>
                <a:spcPct val="100000"/>
              </a:lnSpc>
              <a:buFont typeface="Wingdings" pitchFamily="2" charset="2"/>
              <a:buChar char="ü"/>
            </a:pPr>
            <a:r>
              <a:rPr lang="pt-BR" sz="2000" cap="small" dirty="0" smtClean="0">
                <a:solidFill>
                  <a:srgbClr val="FF0000"/>
                </a:solidFill>
                <a:effectLst/>
                <a:latin typeface="Verdana" pitchFamily="34" charset="0"/>
                <a:ea typeface="Verdana" pitchFamily="34" charset="0"/>
                <a:cs typeface="Verdana" pitchFamily="34" charset="0"/>
              </a:rPr>
              <a:t> Estudo de Alternativas</a:t>
            </a:r>
          </a:p>
          <a:p>
            <a:pPr>
              <a:lnSpc>
                <a:spcPct val="100000"/>
              </a:lnSpc>
            </a:pPr>
            <a:endParaRPr lang="pt-BR" sz="2000" b="0" cap="small" dirty="0" smtClean="0">
              <a:solidFill>
                <a:srgbClr val="0000FF"/>
              </a:solidFill>
              <a:effectLst/>
              <a:latin typeface="Verdana" pitchFamily="34" charset="0"/>
              <a:ea typeface="Verdana" pitchFamily="34" charset="0"/>
              <a:cs typeface="Verdana" pitchFamily="34" charset="0"/>
            </a:endParaRPr>
          </a:p>
          <a:p>
            <a:pPr>
              <a:lnSpc>
                <a:spcPct val="150000"/>
              </a:lnSpc>
            </a:pPr>
            <a:r>
              <a:rPr lang="pt-BR" sz="2000" cap="small" dirty="0" smtClean="0">
                <a:solidFill>
                  <a:srgbClr val="0000FF"/>
                </a:solidFill>
                <a:effectLst/>
                <a:latin typeface="Verdana" pitchFamily="34" charset="0"/>
                <a:ea typeface="Verdana" pitchFamily="34" charset="0"/>
                <a:cs typeface="Verdana" pitchFamily="34" charset="0"/>
              </a:rPr>
              <a:t>Ligação entre a Anhanguera/ Bandeirantes/ Miguel Melhado Campos (ARTESP)</a:t>
            </a:r>
            <a:endParaRPr lang="pt-BR" sz="2000" b="0" cap="small" dirty="0" smtClean="0">
              <a:solidFill>
                <a:srgbClr val="0000FF"/>
              </a:solidFill>
              <a:effectLst/>
              <a:latin typeface="Verdana" pitchFamily="34" charset="0"/>
              <a:ea typeface="Verdana" pitchFamily="34" charset="0"/>
              <a:cs typeface="Verdana" pitchFamily="34" charset="0"/>
            </a:endParaRPr>
          </a:p>
        </p:txBody>
      </p:sp>
      <p:pic>
        <p:nvPicPr>
          <p:cNvPr id="3" name="Imagem 2"/>
          <p:cNvPicPr>
            <a:picLocks noChangeAspect="1"/>
          </p:cNvPicPr>
          <p:nvPr/>
        </p:nvPicPr>
        <p:blipFill>
          <a:blip r:embed="rId3" cstate="screen">
            <a:extLst>
              <a:ext uri="{28A0092B-C50C-407E-A947-70E740481C1C}">
                <a14:useLocalDpi xmlns="" xmlns:a14="http://schemas.microsoft.com/office/drawing/2010/main" val="0"/>
              </a:ext>
            </a:extLst>
          </a:blip>
          <a:srcRect/>
          <a:stretch>
            <a:fillRect/>
          </a:stretch>
        </p:blipFill>
        <p:spPr>
          <a:xfrm>
            <a:off x="3200400" y="1189822"/>
            <a:ext cx="6629400" cy="4982378"/>
          </a:xfrm>
          <a:prstGeom prst="rect">
            <a:avLst/>
          </a:prstGeom>
          <a:ln>
            <a:solidFill>
              <a:schemeClr val="bg1">
                <a:lumMod val="50000"/>
              </a:schemeClr>
            </a:solid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descr="Z:\Figura 6-1 - Delimitação das Áreas de Influência.jpg"/>
          <p:cNvPicPr>
            <a:picLocks noChangeAspect="1" noChangeArrowheads="1"/>
          </p:cNvPicPr>
          <p:nvPr/>
        </p:nvPicPr>
        <p:blipFill>
          <a:blip r:embed="rId3" cstate="screen">
            <a:lum bright="20000"/>
          </a:blip>
          <a:srcRect/>
          <a:stretch>
            <a:fillRect/>
          </a:stretch>
        </p:blipFill>
        <p:spPr bwMode="auto">
          <a:xfrm>
            <a:off x="0" y="253161"/>
            <a:ext cx="9906000" cy="6059278"/>
          </a:xfrm>
          <a:prstGeom prst="rect">
            <a:avLst/>
          </a:prstGeom>
          <a:noFill/>
          <a:ln>
            <a:noFill/>
          </a:ln>
        </p:spPr>
      </p:pic>
      <p:sp>
        <p:nvSpPr>
          <p:cNvPr id="3" name="Text Box 2"/>
          <p:cNvSpPr txBox="1">
            <a:spLocks noChangeArrowheads="1"/>
          </p:cNvSpPr>
          <p:nvPr/>
        </p:nvSpPr>
        <p:spPr bwMode="auto">
          <a:xfrm>
            <a:off x="0" y="6174727"/>
            <a:ext cx="9906000" cy="397545"/>
          </a:xfrm>
          <a:prstGeom prst="rect">
            <a:avLst/>
          </a:prstGeom>
          <a:noFill/>
          <a:ln w="12700" algn="ctr">
            <a:noFill/>
            <a:miter lim="800000"/>
            <a:headEnd/>
            <a:tailEnd/>
          </a:ln>
          <a:effectLst/>
        </p:spPr>
        <p:txBody>
          <a:bodyPr wrap="square" lIns="90488" tIns="44450" rIns="90488" bIns="44450">
            <a:spAutoFit/>
          </a:bodyPr>
          <a:lstStyle/>
          <a:p>
            <a:pPr>
              <a:lnSpc>
                <a:spcPct val="100000"/>
              </a:lnSpc>
              <a:buFont typeface="Wingdings" pitchFamily="2" charset="2"/>
              <a:buChar char="ü"/>
            </a:pPr>
            <a:r>
              <a:rPr lang="pt-BR" sz="2000" cap="small" dirty="0" smtClean="0">
                <a:solidFill>
                  <a:srgbClr val="FF0000"/>
                </a:solidFill>
                <a:effectLst/>
                <a:latin typeface="Verdana" pitchFamily="34" charset="0"/>
                <a:ea typeface="Verdana" pitchFamily="34" charset="0"/>
                <a:cs typeface="Verdana" pitchFamily="34" charset="0"/>
              </a:rPr>
              <a:t>Delimitação das Áreas de Influência</a:t>
            </a:r>
          </a:p>
        </p:txBody>
      </p:sp>
      <p:cxnSp>
        <p:nvCxnSpPr>
          <p:cNvPr id="4" name="Conector de seta reta 3"/>
          <p:cNvCxnSpPr>
            <a:endCxn id="5" idx="1"/>
          </p:cNvCxnSpPr>
          <p:nvPr/>
        </p:nvCxnSpPr>
        <p:spPr>
          <a:xfrm flipV="1">
            <a:off x="7010400" y="486558"/>
            <a:ext cx="675699" cy="231809"/>
          </a:xfrm>
          <a:prstGeom prst="straightConnector1">
            <a:avLst/>
          </a:prstGeom>
          <a:ln w="31750">
            <a:solidFill>
              <a:srgbClr val="1BF965"/>
            </a:solidFill>
            <a:tailEnd type="arrow"/>
          </a:ln>
        </p:spPr>
        <p:style>
          <a:lnRef idx="1">
            <a:schemeClr val="accent1"/>
          </a:lnRef>
          <a:fillRef idx="0">
            <a:schemeClr val="accent1"/>
          </a:fillRef>
          <a:effectRef idx="0">
            <a:schemeClr val="accent1"/>
          </a:effectRef>
          <a:fontRef idx="minor">
            <a:schemeClr val="tx1"/>
          </a:fontRef>
        </p:style>
      </p:cxnSp>
      <p:sp>
        <p:nvSpPr>
          <p:cNvPr id="5" name="Text Box 2"/>
          <p:cNvSpPr txBox="1">
            <a:spLocks noChangeArrowheads="1"/>
          </p:cNvSpPr>
          <p:nvPr/>
        </p:nvSpPr>
        <p:spPr bwMode="auto">
          <a:xfrm>
            <a:off x="7686099" y="253161"/>
            <a:ext cx="2205210" cy="466794"/>
          </a:xfrm>
          <a:prstGeom prst="rect">
            <a:avLst/>
          </a:prstGeom>
          <a:solidFill>
            <a:srgbClr val="1BF965"/>
          </a:solidFill>
          <a:ln w="12700" algn="ctr">
            <a:noFill/>
            <a:miter lim="800000"/>
            <a:headEnd/>
            <a:tailEnd/>
          </a:ln>
          <a:effectLst/>
        </p:spPr>
        <p:txBody>
          <a:bodyPr wrap="square" lIns="90488" tIns="44450" rIns="90488" bIns="44450">
            <a:spAutoFit/>
          </a:bodyPr>
          <a:lstStyle/>
          <a:p>
            <a:pPr algn="ctr">
              <a:lnSpc>
                <a:spcPct val="100000"/>
              </a:lnSpc>
            </a:pPr>
            <a:r>
              <a:rPr lang="pt-BR" sz="1400" cap="small" dirty="0" smtClean="0">
                <a:solidFill>
                  <a:schemeClr val="tx1">
                    <a:lumMod val="95000"/>
                    <a:lumOff val="5000"/>
                  </a:schemeClr>
                </a:solidFill>
                <a:effectLst/>
                <a:latin typeface="Verdana" pitchFamily="34" charset="0"/>
                <a:ea typeface="Verdana" pitchFamily="34" charset="0"/>
                <a:cs typeface="Verdana" pitchFamily="34" charset="0"/>
              </a:rPr>
              <a:t>AII/Socioeconômico</a:t>
            </a:r>
          </a:p>
          <a:p>
            <a:pPr algn="ctr">
              <a:lnSpc>
                <a:spcPct val="100000"/>
              </a:lnSpc>
            </a:pPr>
            <a:r>
              <a:rPr lang="pt-BR" sz="1050" b="0" cap="small" dirty="0" smtClean="0">
                <a:solidFill>
                  <a:schemeClr val="tx1">
                    <a:lumMod val="95000"/>
                    <a:lumOff val="5000"/>
                  </a:schemeClr>
                </a:solidFill>
                <a:effectLst/>
                <a:latin typeface="Verdana" pitchFamily="34" charset="0"/>
                <a:ea typeface="Verdana" pitchFamily="34" charset="0"/>
                <a:cs typeface="Verdana" pitchFamily="34" charset="0"/>
              </a:rPr>
              <a:t>(Campinas e Valinhos)</a:t>
            </a:r>
          </a:p>
        </p:txBody>
      </p:sp>
      <p:cxnSp>
        <p:nvCxnSpPr>
          <p:cNvPr id="6" name="Conector de seta reta 5"/>
          <p:cNvCxnSpPr>
            <a:endCxn id="7" idx="1"/>
          </p:cNvCxnSpPr>
          <p:nvPr/>
        </p:nvCxnSpPr>
        <p:spPr>
          <a:xfrm flipV="1">
            <a:off x="6433851" y="2827088"/>
            <a:ext cx="510447" cy="235374"/>
          </a:xfrm>
          <a:prstGeom prst="straightConnector1">
            <a:avLst/>
          </a:prstGeom>
          <a:ln w="31750">
            <a:solidFill>
              <a:srgbClr val="1BF965"/>
            </a:solidFill>
            <a:tailEnd type="arrow"/>
          </a:ln>
        </p:spPr>
        <p:style>
          <a:lnRef idx="1">
            <a:schemeClr val="accent1"/>
          </a:lnRef>
          <a:fillRef idx="0">
            <a:schemeClr val="accent1"/>
          </a:fillRef>
          <a:effectRef idx="0">
            <a:schemeClr val="accent1"/>
          </a:effectRef>
          <a:fontRef idx="minor">
            <a:schemeClr val="tx1"/>
          </a:fontRef>
        </p:style>
      </p:cxnSp>
      <p:sp>
        <p:nvSpPr>
          <p:cNvPr id="7" name="Text Box 2"/>
          <p:cNvSpPr txBox="1">
            <a:spLocks noChangeArrowheads="1"/>
          </p:cNvSpPr>
          <p:nvPr/>
        </p:nvSpPr>
        <p:spPr bwMode="auto">
          <a:xfrm>
            <a:off x="6944298" y="2512899"/>
            <a:ext cx="2362200" cy="628377"/>
          </a:xfrm>
          <a:prstGeom prst="rect">
            <a:avLst/>
          </a:prstGeom>
          <a:solidFill>
            <a:srgbClr val="1BF965"/>
          </a:solidFill>
          <a:ln w="12700" algn="ctr">
            <a:noFill/>
            <a:miter lim="800000"/>
            <a:headEnd/>
            <a:tailEnd/>
          </a:ln>
          <a:effectLst/>
        </p:spPr>
        <p:txBody>
          <a:bodyPr wrap="square" lIns="90488" tIns="44450" rIns="90488" bIns="44450">
            <a:spAutoFit/>
          </a:bodyPr>
          <a:lstStyle/>
          <a:p>
            <a:pPr algn="ctr">
              <a:lnSpc>
                <a:spcPct val="100000"/>
              </a:lnSpc>
            </a:pPr>
            <a:r>
              <a:rPr lang="pt-BR" sz="1400" cap="small" dirty="0" smtClean="0">
                <a:solidFill>
                  <a:schemeClr val="tx1">
                    <a:lumMod val="95000"/>
                    <a:lumOff val="5000"/>
                  </a:schemeClr>
                </a:solidFill>
                <a:effectLst/>
                <a:latin typeface="Verdana" pitchFamily="34" charset="0"/>
                <a:ea typeface="Verdana" pitchFamily="34" charset="0"/>
                <a:cs typeface="Verdana" pitchFamily="34" charset="0"/>
              </a:rPr>
              <a:t>AII/Físico e Biótico</a:t>
            </a:r>
          </a:p>
          <a:p>
            <a:pPr algn="ctr">
              <a:lnSpc>
                <a:spcPct val="100000"/>
              </a:lnSpc>
            </a:pPr>
            <a:r>
              <a:rPr lang="pt-BR" sz="1050" b="0" cap="small" dirty="0" smtClean="0">
                <a:solidFill>
                  <a:schemeClr val="tx1">
                    <a:lumMod val="95000"/>
                    <a:lumOff val="5000"/>
                  </a:schemeClr>
                </a:solidFill>
                <a:effectLst/>
                <a:latin typeface="Verdana" pitchFamily="34" charset="0"/>
                <a:ea typeface="Verdana" pitchFamily="34" charset="0"/>
                <a:cs typeface="Verdana" pitchFamily="34" charset="0"/>
              </a:rPr>
              <a:t>(Zonas 28, 29 e 30 da sub-bacia do Rio Capivari)</a:t>
            </a:r>
          </a:p>
        </p:txBody>
      </p:sp>
      <p:cxnSp>
        <p:nvCxnSpPr>
          <p:cNvPr id="8" name="Conector de seta reta 7"/>
          <p:cNvCxnSpPr/>
          <p:nvPr/>
        </p:nvCxnSpPr>
        <p:spPr>
          <a:xfrm flipV="1">
            <a:off x="2133600" y="916927"/>
            <a:ext cx="1371600" cy="479234"/>
          </a:xfrm>
          <a:prstGeom prst="straightConnector1">
            <a:avLst/>
          </a:prstGeom>
          <a:ln w="31750">
            <a:solidFill>
              <a:srgbClr val="1BF965"/>
            </a:solidFill>
            <a:tailEnd type="arrow"/>
          </a:ln>
        </p:spPr>
        <p:style>
          <a:lnRef idx="1">
            <a:schemeClr val="accent1"/>
          </a:lnRef>
          <a:fillRef idx="0">
            <a:schemeClr val="accent1"/>
          </a:fillRef>
          <a:effectRef idx="0">
            <a:schemeClr val="accent1"/>
          </a:effectRef>
          <a:fontRef idx="minor">
            <a:schemeClr val="tx1"/>
          </a:fontRef>
        </p:style>
      </p:cxnSp>
      <p:sp>
        <p:nvSpPr>
          <p:cNvPr id="9" name="Text Box 2"/>
          <p:cNvSpPr txBox="1">
            <a:spLocks noChangeArrowheads="1"/>
          </p:cNvSpPr>
          <p:nvPr/>
        </p:nvSpPr>
        <p:spPr bwMode="auto">
          <a:xfrm>
            <a:off x="3505200" y="719955"/>
            <a:ext cx="2438400" cy="628377"/>
          </a:xfrm>
          <a:prstGeom prst="rect">
            <a:avLst/>
          </a:prstGeom>
          <a:solidFill>
            <a:srgbClr val="1BF965"/>
          </a:solidFill>
          <a:ln w="12700" algn="ctr">
            <a:noFill/>
            <a:miter lim="800000"/>
            <a:headEnd/>
            <a:tailEnd/>
          </a:ln>
          <a:effectLst/>
        </p:spPr>
        <p:txBody>
          <a:bodyPr wrap="square" lIns="90488" tIns="44450" rIns="90488" bIns="44450">
            <a:spAutoFit/>
          </a:bodyPr>
          <a:lstStyle/>
          <a:p>
            <a:pPr algn="ctr">
              <a:lnSpc>
                <a:spcPct val="100000"/>
              </a:lnSpc>
            </a:pPr>
            <a:r>
              <a:rPr lang="pt-BR" sz="1400" cap="small" dirty="0" smtClean="0">
                <a:solidFill>
                  <a:schemeClr val="tx1">
                    <a:lumMod val="95000"/>
                    <a:lumOff val="5000"/>
                  </a:schemeClr>
                </a:solidFill>
                <a:effectLst/>
                <a:latin typeface="Verdana" pitchFamily="34" charset="0"/>
                <a:ea typeface="Verdana" pitchFamily="34" charset="0"/>
                <a:cs typeface="Verdana" pitchFamily="34" charset="0"/>
              </a:rPr>
              <a:t>AID/Físico e Biótico</a:t>
            </a:r>
          </a:p>
          <a:p>
            <a:pPr algn="ctr">
              <a:lnSpc>
                <a:spcPct val="100000"/>
              </a:lnSpc>
            </a:pPr>
            <a:r>
              <a:rPr lang="pt-BR" sz="1050" b="0" cap="small" dirty="0" smtClean="0">
                <a:solidFill>
                  <a:schemeClr val="tx1">
                    <a:lumMod val="95000"/>
                    <a:lumOff val="5000"/>
                  </a:schemeClr>
                </a:solidFill>
                <a:effectLst/>
                <a:latin typeface="Verdana" pitchFamily="34" charset="0"/>
                <a:ea typeface="Verdana" pitchFamily="34" charset="0"/>
                <a:cs typeface="Verdana" pitchFamily="34" charset="0"/>
              </a:rPr>
              <a:t>(500 metros do entorno das obras)</a:t>
            </a:r>
          </a:p>
        </p:txBody>
      </p:sp>
      <p:cxnSp>
        <p:nvCxnSpPr>
          <p:cNvPr id="10" name="Conector de seta reta 9"/>
          <p:cNvCxnSpPr/>
          <p:nvPr/>
        </p:nvCxnSpPr>
        <p:spPr>
          <a:xfrm rot="10800000" flipV="1">
            <a:off x="5460696" y="5260327"/>
            <a:ext cx="636893" cy="447606"/>
          </a:xfrm>
          <a:prstGeom prst="straightConnector1">
            <a:avLst/>
          </a:prstGeom>
          <a:ln w="31750">
            <a:solidFill>
              <a:srgbClr val="1BF965"/>
            </a:solidFill>
            <a:tailEnd type="arrow"/>
          </a:ln>
        </p:spPr>
        <p:style>
          <a:lnRef idx="1">
            <a:schemeClr val="accent1"/>
          </a:lnRef>
          <a:fillRef idx="0">
            <a:schemeClr val="accent1"/>
          </a:fillRef>
          <a:effectRef idx="0">
            <a:schemeClr val="accent1"/>
          </a:effectRef>
          <a:fontRef idx="minor">
            <a:schemeClr val="tx1"/>
          </a:fontRef>
        </p:style>
      </p:cxnSp>
      <p:sp>
        <p:nvSpPr>
          <p:cNvPr id="11" name="Text Box 2"/>
          <p:cNvSpPr txBox="1">
            <a:spLocks noChangeArrowheads="1"/>
          </p:cNvSpPr>
          <p:nvPr/>
        </p:nvSpPr>
        <p:spPr bwMode="auto">
          <a:xfrm>
            <a:off x="4267200" y="5729967"/>
            <a:ext cx="2241942" cy="466794"/>
          </a:xfrm>
          <a:prstGeom prst="rect">
            <a:avLst/>
          </a:prstGeom>
          <a:solidFill>
            <a:srgbClr val="1BF965"/>
          </a:solidFill>
          <a:ln w="12700" algn="ctr">
            <a:noFill/>
            <a:miter lim="800000"/>
            <a:headEnd/>
            <a:tailEnd/>
          </a:ln>
          <a:effectLst/>
        </p:spPr>
        <p:txBody>
          <a:bodyPr wrap="square" lIns="90488" tIns="44450" rIns="90488" bIns="44450">
            <a:spAutoFit/>
          </a:bodyPr>
          <a:lstStyle/>
          <a:p>
            <a:pPr algn="ctr">
              <a:lnSpc>
                <a:spcPct val="100000"/>
              </a:lnSpc>
            </a:pPr>
            <a:r>
              <a:rPr lang="pt-BR" sz="1400" cap="small" dirty="0" smtClean="0">
                <a:solidFill>
                  <a:schemeClr val="tx1">
                    <a:lumMod val="95000"/>
                    <a:lumOff val="5000"/>
                  </a:schemeClr>
                </a:solidFill>
                <a:effectLst/>
                <a:latin typeface="Verdana" pitchFamily="34" charset="0"/>
                <a:ea typeface="Verdana" pitchFamily="34" charset="0"/>
                <a:cs typeface="Verdana" pitchFamily="34" charset="0"/>
              </a:rPr>
              <a:t>AID/Socioeconômico</a:t>
            </a:r>
          </a:p>
          <a:p>
            <a:pPr algn="ctr">
              <a:lnSpc>
                <a:spcPct val="100000"/>
              </a:lnSpc>
            </a:pPr>
            <a:r>
              <a:rPr lang="pt-BR" sz="1050" b="0" cap="small" dirty="0" smtClean="0">
                <a:solidFill>
                  <a:schemeClr val="tx1">
                    <a:lumMod val="95000"/>
                    <a:lumOff val="5000"/>
                  </a:schemeClr>
                </a:solidFill>
                <a:effectLst/>
                <a:latin typeface="Verdana" pitchFamily="34" charset="0"/>
                <a:ea typeface="Verdana" pitchFamily="34" charset="0"/>
                <a:cs typeface="Verdana" pitchFamily="34" charset="0"/>
              </a:rPr>
              <a:t>(setores censitários do IBGE)</a:t>
            </a:r>
          </a:p>
        </p:txBody>
      </p:sp>
      <p:cxnSp>
        <p:nvCxnSpPr>
          <p:cNvPr id="12" name="Conector de seta reta 11"/>
          <p:cNvCxnSpPr>
            <a:stCxn id="13" idx="3"/>
          </p:cNvCxnSpPr>
          <p:nvPr/>
        </p:nvCxnSpPr>
        <p:spPr>
          <a:xfrm>
            <a:off x="1197169" y="1348332"/>
            <a:ext cx="457200" cy="204324"/>
          </a:xfrm>
          <a:prstGeom prst="straightConnector1">
            <a:avLst/>
          </a:prstGeom>
          <a:ln w="31750">
            <a:solidFill>
              <a:srgbClr val="1BF965"/>
            </a:solidFill>
            <a:tailEnd type="arrow"/>
          </a:ln>
        </p:spPr>
        <p:style>
          <a:lnRef idx="1">
            <a:schemeClr val="accent1"/>
          </a:lnRef>
          <a:fillRef idx="0">
            <a:schemeClr val="accent1"/>
          </a:fillRef>
          <a:effectRef idx="0">
            <a:schemeClr val="accent1"/>
          </a:effectRef>
          <a:fontRef idx="minor">
            <a:schemeClr val="tx1"/>
          </a:fontRef>
        </p:style>
      </p:cxnSp>
      <p:sp>
        <p:nvSpPr>
          <p:cNvPr id="13" name="Text Box 2"/>
          <p:cNvSpPr txBox="1">
            <a:spLocks noChangeArrowheads="1"/>
          </p:cNvSpPr>
          <p:nvPr/>
        </p:nvSpPr>
        <p:spPr bwMode="auto">
          <a:xfrm>
            <a:off x="452614" y="1195726"/>
            <a:ext cx="744555" cy="305212"/>
          </a:xfrm>
          <a:prstGeom prst="rect">
            <a:avLst/>
          </a:prstGeom>
          <a:solidFill>
            <a:srgbClr val="1BF965"/>
          </a:solidFill>
          <a:ln w="12700" algn="ctr">
            <a:noFill/>
            <a:miter lim="800000"/>
            <a:headEnd/>
            <a:tailEnd/>
          </a:ln>
          <a:effectLst/>
        </p:spPr>
        <p:txBody>
          <a:bodyPr wrap="square" lIns="90488" tIns="44450" rIns="90488" bIns="44450">
            <a:spAutoFit/>
          </a:bodyPr>
          <a:lstStyle/>
          <a:p>
            <a:pPr algn="ctr">
              <a:lnSpc>
                <a:spcPct val="100000"/>
              </a:lnSpc>
            </a:pPr>
            <a:r>
              <a:rPr lang="pt-BR" sz="1400" cap="small" dirty="0" smtClean="0">
                <a:solidFill>
                  <a:schemeClr val="tx1">
                    <a:lumMod val="95000"/>
                    <a:lumOff val="5000"/>
                  </a:schemeClr>
                </a:solidFill>
                <a:effectLst/>
                <a:latin typeface="Verdana" pitchFamily="34" charset="0"/>
                <a:ea typeface="Verdana" pitchFamily="34" charset="0"/>
                <a:cs typeface="Verdana" pitchFamily="34" charset="0"/>
              </a:rPr>
              <a:t>ADA</a:t>
            </a:r>
            <a:endParaRPr lang="pt-BR" sz="1050" b="0" cap="small" dirty="0" smtClean="0">
              <a:solidFill>
                <a:schemeClr val="tx1">
                  <a:lumMod val="95000"/>
                  <a:lumOff val="5000"/>
                </a:schemeClr>
              </a:solidFill>
              <a:effectLst/>
              <a:latin typeface="Verdana" pitchFamily="34" charset="0"/>
              <a:ea typeface="Verdana" pitchFamily="34" charset="0"/>
              <a:cs typeface="Verdana" pitchFamily="34" charset="0"/>
            </a:endParaRPr>
          </a:p>
        </p:txBody>
      </p:sp>
      <p:sp>
        <p:nvSpPr>
          <p:cNvPr id="22" name="Retângulo 21"/>
          <p:cNvSpPr/>
          <p:nvPr/>
        </p:nvSpPr>
        <p:spPr>
          <a:xfrm>
            <a:off x="452614" y="3964927"/>
            <a:ext cx="2671586" cy="1981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9" grpId="0" animBg="1"/>
      <p:bldP spid="11" grpId="0" animBg="1"/>
      <p:bldP spid="1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1" descr="C:\Documents and Settings\gabriel.silva\Desktop\Figuras EIA\AII - UGRHI 05 e SUB-Bacias.jpg"/>
          <p:cNvPicPr>
            <a:picLocks noChangeAspect="1"/>
          </p:cNvPicPr>
          <p:nvPr/>
        </p:nvPicPr>
        <p:blipFill>
          <a:blip r:embed="rId2" cstate="print"/>
          <a:srcRect/>
          <a:stretch>
            <a:fillRect/>
          </a:stretch>
        </p:blipFill>
        <p:spPr bwMode="auto">
          <a:xfrm>
            <a:off x="595282" y="214290"/>
            <a:ext cx="9000000" cy="6226428"/>
          </a:xfrm>
          <a:prstGeom prst="rect">
            <a:avLst/>
          </a:prstGeom>
          <a:noFill/>
          <a:ln w="9525">
            <a:noFill/>
            <a:miter lim="800000"/>
            <a:headEnd/>
            <a:tailEnd/>
          </a:ln>
        </p:spPr>
      </p:pic>
      <p:sp>
        <p:nvSpPr>
          <p:cNvPr id="3" name="Text Box 2"/>
          <p:cNvSpPr txBox="1">
            <a:spLocks noChangeArrowheads="1"/>
          </p:cNvSpPr>
          <p:nvPr/>
        </p:nvSpPr>
        <p:spPr bwMode="auto">
          <a:xfrm>
            <a:off x="2805112" y="5085357"/>
            <a:ext cx="2362200" cy="305212"/>
          </a:xfrm>
          <a:prstGeom prst="rect">
            <a:avLst/>
          </a:prstGeom>
          <a:solidFill>
            <a:srgbClr val="1BF965"/>
          </a:solidFill>
          <a:ln w="12700" algn="ctr">
            <a:noFill/>
            <a:miter lim="800000"/>
            <a:headEnd/>
            <a:tailEnd/>
          </a:ln>
          <a:effectLst/>
        </p:spPr>
        <p:txBody>
          <a:bodyPr wrap="square" lIns="90488" tIns="44450" rIns="90488" bIns="44450">
            <a:spAutoFit/>
          </a:bodyPr>
          <a:lstStyle/>
          <a:p>
            <a:pPr algn="ctr">
              <a:lnSpc>
                <a:spcPct val="100000"/>
              </a:lnSpc>
            </a:pPr>
            <a:r>
              <a:rPr lang="pt-BR" sz="1400" cap="small" dirty="0" smtClean="0">
                <a:solidFill>
                  <a:schemeClr val="tx1">
                    <a:lumMod val="95000"/>
                    <a:lumOff val="5000"/>
                  </a:schemeClr>
                </a:solidFill>
                <a:effectLst/>
                <a:latin typeface="Verdana" pitchFamily="34" charset="0"/>
                <a:ea typeface="Verdana" pitchFamily="34" charset="0"/>
                <a:cs typeface="Verdana" pitchFamily="34" charset="0"/>
              </a:rPr>
              <a:t>AII/Físico e Biótico</a:t>
            </a:r>
          </a:p>
        </p:txBody>
      </p:sp>
      <p:cxnSp>
        <p:nvCxnSpPr>
          <p:cNvPr id="4" name="Conector de seta reta 3"/>
          <p:cNvCxnSpPr/>
          <p:nvPr/>
        </p:nvCxnSpPr>
        <p:spPr>
          <a:xfrm rot="5400000">
            <a:off x="4589169" y="4507212"/>
            <a:ext cx="584787" cy="571503"/>
          </a:xfrm>
          <a:prstGeom prst="straightConnector1">
            <a:avLst/>
          </a:prstGeom>
          <a:ln w="31750">
            <a:solidFill>
              <a:srgbClr val="1BF965"/>
            </a:solidFill>
            <a:headEnd type="arrow"/>
            <a:tailEnd type="none"/>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1" descr="C:\Documents and Settings\gabriel.silva\Desktop\Figuras EIA\AII e Zonas UGRHI.jpg"/>
          <p:cNvPicPr>
            <a:picLocks noChangeAspect="1"/>
          </p:cNvPicPr>
          <p:nvPr/>
        </p:nvPicPr>
        <p:blipFill>
          <a:blip r:embed="rId2" cstate="screen"/>
          <a:srcRect/>
          <a:stretch>
            <a:fillRect/>
          </a:stretch>
        </p:blipFill>
        <p:spPr bwMode="auto">
          <a:xfrm>
            <a:off x="596470" y="357166"/>
            <a:ext cx="9000000" cy="6217468"/>
          </a:xfrm>
          <a:prstGeom prst="rect">
            <a:avLst/>
          </a:prstGeom>
          <a:noFill/>
          <a:ln w="9525">
            <a:noFill/>
            <a:miter lim="800000"/>
            <a:headEnd/>
            <a:tailEnd/>
          </a:ln>
        </p:spPr>
      </p:pic>
      <p:sp>
        <p:nvSpPr>
          <p:cNvPr id="3" name="Text Box 2"/>
          <p:cNvSpPr txBox="1">
            <a:spLocks noChangeArrowheads="1"/>
          </p:cNvSpPr>
          <p:nvPr/>
        </p:nvSpPr>
        <p:spPr bwMode="auto">
          <a:xfrm>
            <a:off x="6944298" y="1071546"/>
            <a:ext cx="2362200" cy="951543"/>
          </a:xfrm>
          <a:prstGeom prst="rect">
            <a:avLst/>
          </a:prstGeom>
          <a:solidFill>
            <a:srgbClr val="1BF965"/>
          </a:solidFill>
          <a:ln w="12700" algn="ctr">
            <a:noFill/>
            <a:miter lim="800000"/>
            <a:headEnd/>
            <a:tailEnd/>
          </a:ln>
          <a:effectLst/>
        </p:spPr>
        <p:txBody>
          <a:bodyPr wrap="square" lIns="90488" tIns="44450" rIns="90488" bIns="44450">
            <a:spAutoFit/>
          </a:bodyPr>
          <a:lstStyle/>
          <a:p>
            <a:pPr algn="ctr">
              <a:lnSpc>
                <a:spcPct val="100000"/>
              </a:lnSpc>
            </a:pPr>
            <a:r>
              <a:rPr lang="pt-BR" sz="1400" cap="small" dirty="0" smtClean="0">
                <a:solidFill>
                  <a:schemeClr val="tx1">
                    <a:lumMod val="95000"/>
                    <a:lumOff val="5000"/>
                  </a:schemeClr>
                </a:solidFill>
                <a:effectLst/>
                <a:latin typeface="Verdana" pitchFamily="34" charset="0"/>
                <a:ea typeface="Verdana" pitchFamily="34" charset="0"/>
                <a:cs typeface="Verdana" pitchFamily="34" charset="0"/>
              </a:rPr>
              <a:t>AII/Físico e Biótico</a:t>
            </a:r>
          </a:p>
          <a:p>
            <a:pPr algn="ctr">
              <a:lnSpc>
                <a:spcPct val="100000"/>
              </a:lnSpc>
            </a:pPr>
            <a:r>
              <a:rPr lang="pt-BR" sz="1050" b="0" cap="small" dirty="0" smtClean="0">
                <a:solidFill>
                  <a:schemeClr val="tx1">
                    <a:lumMod val="95000"/>
                    <a:lumOff val="5000"/>
                  </a:schemeClr>
                </a:solidFill>
                <a:effectLst/>
                <a:latin typeface="Verdana" pitchFamily="34" charset="0"/>
                <a:ea typeface="Verdana" pitchFamily="34" charset="0"/>
                <a:cs typeface="Verdana" pitchFamily="34" charset="0"/>
              </a:rPr>
              <a:t>(Zonas 28, 29 e 30 da sub-bacia do Rio Capivari)</a:t>
            </a:r>
          </a:p>
          <a:p>
            <a:pPr algn="ctr">
              <a:lnSpc>
                <a:spcPct val="100000"/>
              </a:lnSpc>
            </a:pPr>
            <a:endParaRPr lang="pt-BR" sz="1050" b="0" cap="small" dirty="0" smtClean="0">
              <a:solidFill>
                <a:schemeClr val="tx1">
                  <a:lumMod val="95000"/>
                  <a:lumOff val="5000"/>
                </a:schemeClr>
              </a:solidFill>
              <a:effectLst/>
              <a:latin typeface="Verdana" pitchFamily="34" charset="0"/>
              <a:ea typeface="Verdana" pitchFamily="34" charset="0"/>
              <a:cs typeface="Verdana" pitchFamily="34" charset="0"/>
            </a:endParaRPr>
          </a:p>
          <a:p>
            <a:pPr algn="ctr">
              <a:lnSpc>
                <a:spcPct val="100000"/>
              </a:lnSpc>
            </a:pPr>
            <a:r>
              <a:rPr lang="pt-BR" sz="1050" cap="small" dirty="0" smtClean="0">
                <a:solidFill>
                  <a:schemeClr val="tx1">
                    <a:lumMod val="95000"/>
                    <a:lumOff val="5000"/>
                  </a:schemeClr>
                </a:solidFill>
                <a:effectLst/>
                <a:latin typeface="Verdana" pitchFamily="34" charset="0"/>
                <a:ea typeface="Verdana" pitchFamily="34" charset="0"/>
                <a:cs typeface="Verdana" pitchFamily="34" charset="0"/>
              </a:rPr>
              <a:t>Área de 64.205 ha</a:t>
            </a:r>
          </a:p>
        </p:txBody>
      </p:sp>
      <p:cxnSp>
        <p:nvCxnSpPr>
          <p:cNvPr id="4" name="Conector de seta reta 3"/>
          <p:cNvCxnSpPr/>
          <p:nvPr/>
        </p:nvCxnSpPr>
        <p:spPr>
          <a:xfrm rot="5400000" flipH="1" flipV="1">
            <a:off x="6406131" y="2043143"/>
            <a:ext cx="558221" cy="518114"/>
          </a:xfrm>
          <a:prstGeom prst="straightConnector1">
            <a:avLst/>
          </a:prstGeom>
          <a:ln w="31750">
            <a:solidFill>
              <a:srgbClr val="1BF965"/>
            </a:solidFill>
            <a:headEnd type="arrow"/>
            <a:tailEnd type="none"/>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Imagem 2"/>
          <p:cNvPicPr>
            <a:picLocks noChangeAspect="1"/>
          </p:cNvPicPr>
          <p:nvPr/>
        </p:nvPicPr>
        <p:blipFill>
          <a:blip r:embed="rId3">
            <a:duotone>
              <a:schemeClr val="bg2">
                <a:shade val="45000"/>
                <a:satMod val="135000"/>
              </a:schemeClr>
              <a:prstClr val="white"/>
            </a:duotone>
            <a:lum bright="10000"/>
          </a:blip>
          <a:srcRect/>
          <a:stretch>
            <a:fillRect/>
          </a:stretch>
        </p:blipFill>
        <p:spPr bwMode="auto">
          <a:xfrm>
            <a:off x="74578" y="642918"/>
            <a:ext cx="9707051" cy="5837060"/>
          </a:xfrm>
          <a:prstGeom prst="rect">
            <a:avLst/>
          </a:prstGeom>
          <a:ln>
            <a:noFill/>
          </a:ln>
          <a:effectLst>
            <a:outerShdw blurRad="292100" dist="139700" dir="2700000" algn="tl" rotWithShape="0">
              <a:srgbClr val="333333">
                <a:alpha val="65000"/>
              </a:srgbClr>
            </a:outerShdw>
          </a:effectLst>
        </p:spPr>
      </p:pic>
      <p:graphicFrame>
        <p:nvGraphicFramePr>
          <p:cNvPr id="5" name="Tabela 4"/>
          <p:cNvGraphicFramePr>
            <a:graphicFrameLocks noGrp="1"/>
          </p:cNvGraphicFramePr>
          <p:nvPr/>
        </p:nvGraphicFramePr>
        <p:xfrm>
          <a:off x="67666" y="1142596"/>
          <a:ext cx="9707048" cy="4800600"/>
        </p:xfrm>
        <a:graphic>
          <a:graphicData uri="http://schemas.openxmlformats.org/drawingml/2006/table">
            <a:tbl>
              <a:tblPr/>
              <a:tblGrid>
                <a:gridCol w="4068249"/>
                <a:gridCol w="1905000"/>
                <a:gridCol w="1981200"/>
                <a:gridCol w="1752599"/>
              </a:tblGrid>
              <a:tr h="296978">
                <a:tc rowSpan="2">
                  <a:txBody>
                    <a:bodyPr/>
                    <a:lstStyle/>
                    <a:p>
                      <a:pPr algn="ctr">
                        <a:lnSpc>
                          <a:spcPct val="150000"/>
                        </a:lnSpc>
                        <a:spcAft>
                          <a:spcPts val="0"/>
                        </a:spcAft>
                      </a:pPr>
                      <a:r>
                        <a:rPr lang="pt-BR" sz="1400" b="1" dirty="0">
                          <a:solidFill>
                            <a:srgbClr val="0000FF"/>
                          </a:solidFill>
                          <a:latin typeface="Verdana"/>
                          <a:ea typeface="Times New Roman"/>
                          <a:cs typeface="Times New Roman"/>
                        </a:rPr>
                        <a:t>Aspectos do Meio Físico</a:t>
                      </a:r>
                      <a:endParaRPr lang="pt-BR" sz="1800" dirty="0">
                        <a:solidFill>
                          <a:srgbClr val="0000FF"/>
                        </a:solidFill>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60000"/>
                        <a:lumOff val="40000"/>
                      </a:schemeClr>
                    </a:solidFill>
                  </a:tcPr>
                </a:tc>
                <a:tc gridSpan="3">
                  <a:txBody>
                    <a:bodyPr/>
                    <a:lstStyle/>
                    <a:p>
                      <a:pPr algn="ctr">
                        <a:lnSpc>
                          <a:spcPct val="150000"/>
                        </a:lnSpc>
                        <a:spcAft>
                          <a:spcPts val="0"/>
                        </a:spcAft>
                      </a:pPr>
                      <a:r>
                        <a:rPr lang="pt-BR" sz="1400" b="1" dirty="0">
                          <a:solidFill>
                            <a:srgbClr val="0000FF"/>
                          </a:solidFill>
                          <a:latin typeface="Verdana"/>
                          <a:ea typeface="Times New Roman"/>
                          <a:cs typeface="Times New Roman"/>
                        </a:rPr>
                        <a:t>Áreas de Influência</a:t>
                      </a:r>
                      <a:endParaRPr lang="pt-BR" sz="1800" dirty="0">
                        <a:solidFill>
                          <a:srgbClr val="0000FF"/>
                        </a:solidFill>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60000"/>
                        <a:lumOff val="40000"/>
                      </a:schemeClr>
                    </a:solidFill>
                  </a:tcPr>
                </a:tc>
                <a:tc hMerge="1">
                  <a:txBody>
                    <a:bodyPr/>
                    <a:lstStyle/>
                    <a:p>
                      <a:endParaRPr lang="pt-BR"/>
                    </a:p>
                  </a:txBody>
                  <a:tcPr/>
                </a:tc>
                <a:tc hMerge="1">
                  <a:txBody>
                    <a:bodyPr/>
                    <a:lstStyle/>
                    <a:p>
                      <a:endParaRPr lang="pt-BR"/>
                    </a:p>
                  </a:txBody>
                  <a:tcPr/>
                </a:tc>
              </a:tr>
              <a:tr h="296978">
                <a:tc vMerge="1">
                  <a:txBody>
                    <a:bodyPr/>
                    <a:lstStyle/>
                    <a:p>
                      <a:endParaRPr lang="pt-BR"/>
                    </a:p>
                  </a:txBody>
                  <a:tcPr/>
                </a:tc>
                <a:tc>
                  <a:txBody>
                    <a:bodyPr/>
                    <a:lstStyle/>
                    <a:p>
                      <a:pPr algn="ctr">
                        <a:lnSpc>
                          <a:spcPct val="150000"/>
                        </a:lnSpc>
                        <a:spcAft>
                          <a:spcPts val="0"/>
                        </a:spcAft>
                      </a:pPr>
                      <a:r>
                        <a:rPr lang="pt-BR" sz="1400" b="1" dirty="0">
                          <a:solidFill>
                            <a:srgbClr val="0000FF"/>
                          </a:solidFill>
                          <a:latin typeface="Verdana"/>
                          <a:ea typeface="Times New Roman"/>
                          <a:cs typeface="Times New Roman"/>
                        </a:rPr>
                        <a:t>AII</a:t>
                      </a:r>
                      <a:endParaRPr lang="pt-BR" sz="1800" dirty="0">
                        <a:solidFill>
                          <a:srgbClr val="0000FF"/>
                        </a:solidFill>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60000"/>
                        <a:lumOff val="40000"/>
                      </a:schemeClr>
                    </a:solidFill>
                  </a:tcPr>
                </a:tc>
                <a:tc>
                  <a:txBody>
                    <a:bodyPr/>
                    <a:lstStyle/>
                    <a:p>
                      <a:pPr algn="ctr">
                        <a:lnSpc>
                          <a:spcPct val="150000"/>
                        </a:lnSpc>
                        <a:spcAft>
                          <a:spcPts val="0"/>
                        </a:spcAft>
                      </a:pPr>
                      <a:r>
                        <a:rPr lang="pt-BR" sz="1400" b="1" dirty="0">
                          <a:solidFill>
                            <a:srgbClr val="0000FF"/>
                          </a:solidFill>
                          <a:latin typeface="Verdana"/>
                          <a:ea typeface="Times New Roman"/>
                          <a:cs typeface="Times New Roman"/>
                        </a:rPr>
                        <a:t>AID</a:t>
                      </a:r>
                      <a:endParaRPr lang="pt-BR" sz="1800" dirty="0">
                        <a:solidFill>
                          <a:srgbClr val="0000FF"/>
                        </a:solidFill>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60000"/>
                        <a:lumOff val="40000"/>
                      </a:schemeClr>
                    </a:solidFill>
                  </a:tcPr>
                </a:tc>
                <a:tc>
                  <a:txBody>
                    <a:bodyPr/>
                    <a:lstStyle/>
                    <a:p>
                      <a:pPr algn="ctr">
                        <a:lnSpc>
                          <a:spcPct val="150000"/>
                        </a:lnSpc>
                        <a:spcAft>
                          <a:spcPts val="0"/>
                        </a:spcAft>
                      </a:pPr>
                      <a:r>
                        <a:rPr lang="pt-BR" sz="1400" b="1" dirty="0">
                          <a:solidFill>
                            <a:srgbClr val="0000FF"/>
                          </a:solidFill>
                          <a:latin typeface="Verdana"/>
                          <a:ea typeface="Times New Roman"/>
                          <a:cs typeface="Times New Roman"/>
                        </a:rPr>
                        <a:t>ADA</a:t>
                      </a:r>
                      <a:endParaRPr lang="pt-BR" sz="1800" dirty="0">
                        <a:solidFill>
                          <a:srgbClr val="0000FF"/>
                        </a:solidFill>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60000"/>
                        <a:lumOff val="40000"/>
                      </a:schemeClr>
                    </a:solidFill>
                  </a:tcPr>
                </a:tc>
              </a:tr>
              <a:tr h="296978">
                <a:tc>
                  <a:txBody>
                    <a:bodyPr/>
                    <a:lstStyle/>
                    <a:p>
                      <a:pPr algn="ctr">
                        <a:lnSpc>
                          <a:spcPct val="150000"/>
                        </a:lnSpc>
                        <a:spcAft>
                          <a:spcPts val="0"/>
                        </a:spcAft>
                      </a:pPr>
                      <a:r>
                        <a:rPr lang="pt-BR" sz="1400" b="1" dirty="0">
                          <a:solidFill>
                            <a:srgbClr val="0000FF"/>
                          </a:solidFill>
                          <a:latin typeface="Verdana"/>
                          <a:ea typeface="Times New Roman"/>
                          <a:cs typeface="Times New Roman"/>
                        </a:rPr>
                        <a:t>Clima e Meteorologia</a:t>
                      </a:r>
                      <a:endParaRPr lang="pt-BR" sz="1800" b="1" dirty="0">
                        <a:solidFill>
                          <a:srgbClr val="0000FF"/>
                        </a:solidFill>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pt-BR" sz="1400" dirty="0">
                          <a:solidFill>
                            <a:srgbClr val="0000FF"/>
                          </a:solidFill>
                          <a:latin typeface="Verdana"/>
                          <a:ea typeface="Times New Roman"/>
                          <a:cs typeface="Times New Roman"/>
                        </a:rPr>
                        <a:t>D</a:t>
                      </a:r>
                      <a:endParaRPr lang="pt-BR" sz="1800" dirty="0">
                        <a:solidFill>
                          <a:srgbClr val="0000FF"/>
                        </a:solidFill>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pt-BR" sz="1400" dirty="0">
                          <a:solidFill>
                            <a:srgbClr val="0000FF"/>
                          </a:solidFill>
                          <a:latin typeface="Verdana"/>
                          <a:ea typeface="Times New Roman"/>
                          <a:cs typeface="Times New Roman"/>
                        </a:rPr>
                        <a:t>-</a:t>
                      </a:r>
                      <a:endParaRPr lang="pt-BR" sz="1800" dirty="0">
                        <a:solidFill>
                          <a:srgbClr val="0000FF"/>
                        </a:solidFill>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pt-BR" sz="1400">
                          <a:solidFill>
                            <a:srgbClr val="0000FF"/>
                          </a:solidFill>
                          <a:latin typeface="Verdana"/>
                          <a:ea typeface="Times New Roman"/>
                          <a:cs typeface="Times New Roman"/>
                        </a:rPr>
                        <a:t>-</a:t>
                      </a:r>
                      <a:endParaRPr lang="pt-BR" sz="1800">
                        <a:solidFill>
                          <a:srgbClr val="0000FF"/>
                        </a:solidFill>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6978">
                <a:tc>
                  <a:txBody>
                    <a:bodyPr/>
                    <a:lstStyle/>
                    <a:p>
                      <a:pPr algn="ctr">
                        <a:lnSpc>
                          <a:spcPct val="150000"/>
                        </a:lnSpc>
                        <a:spcAft>
                          <a:spcPts val="0"/>
                        </a:spcAft>
                      </a:pPr>
                      <a:r>
                        <a:rPr lang="pt-BR" sz="1400" b="1" dirty="0">
                          <a:solidFill>
                            <a:srgbClr val="0000FF"/>
                          </a:solidFill>
                          <a:latin typeface="Verdana"/>
                          <a:ea typeface="Times New Roman"/>
                          <a:cs typeface="Times New Roman"/>
                        </a:rPr>
                        <a:t>Geologia</a:t>
                      </a:r>
                      <a:endParaRPr lang="pt-BR" sz="1800" b="1" dirty="0">
                        <a:solidFill>
                          <a:srgbClr val="0000FF"/>
                        </a:solidFill>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pt-BR" sz="1400" dirty="0">
                          <a:solidFill>
                            <a:srgbClr val="0000FF"/>
                          </a:solidFill>
                          <a:latin typeface="Verdana"/>
                          <a:ea typeface="Times New Roman"/>
                          <a:cs typeface="Times New Roman"/>
                        </a:rPr>
                        <a:t>M / D</a:t>
                      </a:r>
                      <a:endParaRPr lang="pt-BR" sz="1800" dirty="0">
                        <a:solidFill>
                          <a:srgbClr val="0000FF"/>
                        </a:solidFill>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pt-BR" sz="1400" dirty="0">
                          <a:solidFill>
                            <a:srgbClr val="0000FF"/>
                          </a:solidFill>
                          <a:latin typeface="Verdana"/>
                          <a:ea typeface="Times New Roman"/>
                          <a:cs typeface="Times New Roman"/>
                        </a:rPr>
                        <a:t>D</a:t>
                      </a:r>
                      <a:endParaRPr lang="pt-BR" sz="1800" dirty="0">
                        <a:solidFill>
                          <a:srgbClr val="0000FF"/>
                        </a:solidFill>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pt-BR" sz="1400">
                          <a:solidFill>
                            <a:srgbClr val="0000FF"/>
                          </a:solidFill>
                          <a:latin typeface="Verdana"/>
                          <a:ea typeface="Times New Roman"/>
                          <a:cs typeface="Times New Roman"/>
                        </a:rPr>
                        <a:t>-</a:t>
                      </a:r>
                      <a:endParaRPr lang="pt-BR" sz="1800">
                        <a:solidFill>
                          <a:srgbClr val="0000FF"/>
                        </a:solidFill>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6978">
                <a:tc>
                  <a:txBody>
                    <a:bodyPr/>
                    <a:lstStyle/>
                    <a:p>
                      <a:pPr algn="ctr">
                        <a:lnSpc>
                          <a:spcPct val="150000"/>
                        </a:lnSpc>
                        <a:spcAft>
                          <a:spcPts val="0"/>
                        </a:spcAft>
                      </a:pPr>
                      <a:r>
                        <a:rPr lang="pt-BR" sz="1400" b="1">
                          <a:solidFill>
                            <a:srgbClr val="0000FF"/>
                          </a:solidFill>
                          <a:latin typeface="Verdana"/>
                          <a:ea typeface="Times New Roman"/>
                          <a:cs typeface="Times New Roman"/>
                        </a:rPr>
                        <a:t>Espeleologia</a:t>
                      </a:r>
                      <a:endParaRPr lang="pt-BR" sz="1800" b="1">
                        <a:solidFill>
                          <a:srgbClr val="0000FF"/>
                        </a:solidFill>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pt-BR" sz="1400" dirty="0">
                          <a:solidFill>
                            <a:srgbClr val="0000FF"/>
                          </a:solidFill>
                          <a:latin typeface="Verdana"/>
                          <a:ea typeface="Times New Roman"/>
                          <a:cs typeface="Times New Roman"/>
                        </a:rPr>
                        <a:t>D</a:t>
                      </a:r>
                      <a:endParaRPr lang="pt-BR" sz="1800" dirty="0">
                        <a:solidFill>
                          <a:srgbClr val="0000FF"/>
                        </a:solidFill>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pt-BR" sz="1400" dirty="0">
                          <a:solidFill>
                            <a:srgbClr val="0000FF"/>
                          </a:solidFill>
                          <a:latin typeface="Verdana"/>
                          <a:ea typeface="Times New Roman"/>
                          <a:cs typeface="Times New Roman"/>
                        </a:rPr>
                        <a:t>-</a:t>
                      </a:r>
                      <a:endParaRPr lang="pt-BR" sz="1800" dirty="0">
                        <a:solidFill>
                          <a:srgbClr val="0000FF"/>
                        </a:solidFill>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pt-BR" sz="1400">
                          <a:solidFill>
                            <a:srgbClr val="0000FF"/>
                          </a:solidFill>
                          <a:latin typeface="Verdana"/>
                          <a:ea typeface="Times New Roman"/>
                          <a:cs typeface="Times New Roman"/>
                        </a:rPr>
                        <a:t>-</a:t>
                      </a:r>
                      <a:endParaRPr lang="pt-BR" sz="1800">
                        <a:solidFill>
                          <a:srgbClr val="0000FF"/>
                        </a:solidFill>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6978">
                <a:tc>
                  <a:txBody>
                    <a:bodyPr/>
                    <a:lstStyle/>
                    <a:p>
                      <a:pPr algn="ctr">
                        <a:lnSpc>
                          <a:spcPct val="150000"/>
                        </a:lnSpc>
                        <a:spcAft>
                          <a:spcPts val="0"/>
                        </a:spcAft>
                      </a:pPr>
                      <a:r>
                        <a:rPr lang="pt-BR" sz="1400" b="1" dirty="0">
                          <a:solidFill>
                            <a:srgbClr val="0000FF"/>
                          </a:solidFill>
                          <a:latin typeface="Verdana"/>
                          <a:ea typeface="Times New Roman"/>
                          <a:cs typeface="Times New Roman"/>
                        </a:rPr>
                        <a:t>Recursos Minerais</a:t>
                      </a:r>
                      <a:endParaRPr lang="pt-BR" sz="1800" b="1" dirty="0">
                        <a:solidFill>
                          <a:srgbClr val="0000FF"/>
                        </a:solidFill>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pt-BR" sz="1400" dirty="0">
                          <a:solidFill>
                            <a:srgbClr val="0000FF"/>
                          </a:solidFill>
                          <a:latin typeface="Verdana"/>
                          <a:ea typeface="Times New Roman"/>
                          <a:cs typeface="Times New Roman"/>
                        </a:rPr>
                        <a:t>-</a:t>
                      </a:r>
                      <a:endParaRPr lang="pt-BR" sz="1800" dirty="0">
                        <a:solidFill>
                          <a:srgbClr val="0000FF"/>
                        </a:solidFill>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pt-BR" sz="1400" dirty="0">
                          <a:solidFill>
                            <a:srgbClr val="0000FF"/>
                          </a:solidFill>
                          <a:latin typeface="Verdana"/>
                          <a:ea typeface="Times New Roman"/>
                          <a:cs typeface="Times New Roman"/>
                        </a:rPr>
                        <a:t>D</a:t>
                      </a:r>
                      <a:endParaRPr lang="pt-BR" sz="1800" dirty="0">
                        <a:solidFill>
                          <a:srgbClr val="0000FF"/>
                        </a:solidFill>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pt-BR" sz="1400">
                          <a:solidFill>
                            <a:srgbClr val="0000FF"/>
                          </a:solidFill>
                          <a:latin typeface="Verdana"/>
                          <a:ea typeface="Times New Roman"/>
                          <a:cs typeface="Times New Roman"/>
                        </a:rPr>
                        <a:t>-</a:t>
                      </a:r>
                      <a:endParaRPr lang="pt-BR" sz="1800">
                        <a:solidFill>
                          <a:srgbClr val="0000FF"/>
                        </a:solidFill>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6978">
                <a:tc>
                  <a:txBody>
                    <a:bodyPr/>
                    <a:lstStyle/>
                    <a:p>
                      <a:pPr algn="ctr">
                        <a:lnSpc>
                          <a:spcPct val="150000"/>
                        </a:lnSpc>
                        <a:spcAft>
                          <a:spcPts val="0"/>
                        </a:spcAft>
                      </a:pPr>
                      <a:r>
                        <a:rPr lang="pt-BR" sz="1400" b="1" dirty="0">
                          <a:solidFill>
                            <a:srgbClr val="0000FF"/>
                          </a:solidFill>
                          <a:latin typeface="Verdana"/>
                          <a:ea typeface="Times New Roman"/>
                          <a:cs typeface="Times New Roman"/>
                        </a:rPr>
                        <a:t>Geomorfologia</a:t>
                      </a:r>
                      <a:endParaRPr lang="pt-BR" sz="1800" b="1" dirty="0">
                        <a:solidFill>
                          <a:srgbClr val="0000FF"/>
                        </a:solidFill>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pt-BR" sz="1400" dirty="0">
                          <a:solidFill>
                            <a:srgbClr val="0000FF"/>
                          </a:solidFill>
                          <a:latin typeface="Verdana"/>
                          <a:ea typeface="Times New Roman"/>
                          <a:cs typeface="Times New Roman"/>
                        </a:rPr>
                        <a:t>M / D</a:t>
                      </a:r>
                      <a:endParaRPr lang="pt-BR" sz="1800" dirty="0">
                        <a:solidFill>
                          <a:srgbClr val="0000FF"/>
                        </a:solidFill>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pt-BR" sz="1400" dirty="0">
                          <a:solidFill>
                            <a:srgbClr val="0000FF"/>
                          </a:solidFill>
                          <a:latin typeface="Verdana"/>
                          <a:ea typeface="Times New Roman"/>
                          <a:cs typeface="Times New Roman"/>
                        </a:rPr>
                        <a:t>D</a:t>
                      </a:r>
                      <a:endParaRPr lang="pt-BR" sz="1800" dirty="0">
                        <a:solidFill>
                          <a:srgbClr val="0000FF"/>
                        </a:solidFill>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pt-BR" sz="1400" dirty="0">
                          <a:solidFill>
                            <a:srgbClr val="0000FF"/>
                          </a:solidFill>
                          <a:latin typeface="Verdana"/>
                          <a:ea typeface="Times New Roman"/>
                          <a:cs typeface="Times New Roman"/>
                        </a:rPr>
                        <a:t>-</a:t>
                      </a:r>
                      <a:endParaRPr lang="pt-BR" sz="1800" dirty="0">
                        <a:solidFill>
                          <a:srgbClr val="0000FF"/>
                        </a:solidFill>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6978">
                <a:tc>
                  <a:txBody>
                    <a:bodyPr/>
                    <a:lstStyle/>
                    <a:p>
                      <a:pPr algn="ctr">
                        <a:lnSpc>
                          <a:spcPct val="150000"/>
                        </a:lnSpc>
                        <a:spcAft>
                          <a:spcPts val="0"/>
                        </a:spcAft>
                      </a:pPr>
                      <a:r>
                        <a:rPr lang="pt-BR" sz="1400" b="1" dirty="0">
                          <a:solidFill>
                            <a:srgbClr val="0000FF"/>
                          </a:solidFill>
                          <a:latin typeface="Verdana"/>
                          <a:ea typeface="Times New Roman"/>
                          <a:cs typeface="Times New Roman"/>
                        </a:rPr>
                        <a:t>Declividade / Relevo</a:t>
                      </a:r>
                      <a:endParaRPr lang="pt-BR" sz="1800" b="1" dirty="0">
                        <a:solidFill>
                          <a:srgbClr val="0000FF"/>
                        </a:solidFill>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pt-BR" sz="1400" dirty="0">
                          <a:solidFill>
                            <a:srgbClr val="0000FF"/>
                          </a:solidFill>
                          <a:latin typeface="Verdana"/>
                          <a:ea typeface="Times New Roman"/>
                          <a:cs typeface="Times New Roman"/>
                        </a:rPr>
                        <a:t>-</a:t>
                      </a:r>
                      <a:endParaRPr lang="pt-BR" sz="1800" dirty="0">
                        <a:solidFill>
                          <a:srgbClr val="0000FF"/>
                        </a:solidFill>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pt-BR" sz="1400">
                          <a:solidFill>
                            <a:srgbClr val="0000FF"/>
                          </a:solidFill>
                          <a:latin typeface="Verdana"/>
                          <a:ea typeface="Times New Roman"/>
                          <a:cs typeface="Times New Roman"/>
                        </a:rPr>
                        <a:t>M / D</a:t>
                      </a:r>
                      <a:endParaRPr lang="pt-BR" sz="1800">
                        <a:solidFill>
                          <a:srgbClr val="0000FF"/>
                        </a:solidFill>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pt-BR" sz="1400">
                          <a:solidFill>
                            <a:srgbClr val="0000FF"/>
                          </a:solidFill>
                          <a:latin typeface="Verdana"/>
                          <a:ea typeface="Times New Roman"/>
                          <a:cs typeface="Times New Roman"/>
                        </a:rPr>
                        <a:t>D</a:t>
                      </a:r>
                      <a:endParaRPr lang="pt-BR" sz="1800">
                        <a:solidFill>
                          <a:srgbClr val="0000FF"/>
                        </a:solidFill>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6978">
                <a:tc>
                  <a:txBody>
                    <a:bodyPr/>
                    <a:lstStyle/>
                    <a:p>
                      <a:pPr algn="ctr">
                        <a:lnSpc>
                          <a:spcPct val="150000"/>
                        </a:lnSpc>
                        <a:spcAft>
                          <a:spcPts val="0"/>
                        </a:spcAft>
                      </a:pPr>
                      <a:r>
                        <a:rPr lang="pt-BR" sz="1400" b="1" dirty="0">
                          <a:solidFill>
                            <a:srgbClr val="0000FF"/>
                          </a:solidFill>
                          <a:latin typeface="Verdana"/>
                          <a:ea typeface="Times New Roman"/>
                          <a:cs typeface="Times New Roman"/>
                        </a:rPr>
                        <a:t>Pedologia</a:t>
                      </a:r>
                      <a:endParaRPr lang="pt-BR" sz="1800" b="1" dirty="0">
                        <a:solidFill>
                          <a:srgbClr val="0000FF"/>
                        </a:solidFill>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pt-BR" sz="1400" dirty="0">
                          <a:solidFill>
                            <a:srgbClr val="0000FF"/>
                          </a:solidFill>
                          <a:latin typeface="Verdana"/>
                          <a:ea typeface="Times New Roman"/>
                          <a:cs typeface="Times New Roman"/>
                        </a:rPr>
                        <a:t>M / D</a:t>
                      </a:r>
                      <a:endParaRPr lang="pt-BR" sz="1800" dirty="0">
                        <a:solidFill>
                          <a:srgbClr val="0000FF"/>
                        </a:solidFill>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pt-BR" sz="1400">
                          <a:solidFill>
                            <a:srgbClr val="0000FF"/>
                          </a:solidFill>
                          <a:latin typeface="Verdana"/>
                          <a:ea typeface="Times New Roman"/>
                          <a:cs typeface="Times New Roman"/>
                        </a:rPr>
                        <a:t>D</a:t>
                      </a:r>
                      <a:endParaRPr lang="pt-BR" sz="1800">
                        <a:solidFill>
                          <a:srgbClr val="0000FF"/>
                        </a:solidFill>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pt-BR" sz="1400">
                          <a:solidFill>
                            <a:srgbClr val="0000FF"/>
                          </a:solidFill>
                          <a:latin typeface="Verdana"/>
                          <a:ea typeface="Times New Roman"/>
                          <a:cs typeface="Times New Roman"/>
                        </a:rPr>
                        <a:t>-</a:t>
                      </a:r>
                      <a:endParaRPr lang="pt-BR" sz="1800">
                        <a:solidFill>
                          <a:srgbClr val="0000FF"/>
                        </a:solidFill>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6978">
                <a:tc>
                  <a:txBody>
                    <a:bodyPr/>
                    <a:lstStyle/>
                    <a:p>
                      <a:pPr algn="ctr">
                        <a:lnSpc>
                          <a:spcPct val="150000"/>
                        </a:lnSpc>
                        <a:spcAft>
                          <a:spcPts val="0"/>
                        </a:spcAft>
                      </a:pPr>
                      <a:r>
                        <a:rPr lang="pt-BR" sz="1400" b="1" dirty="0">
                          <a:solidFill>
                            <a:srgbClr val="0000FF"/>
                          </a:solidFill>
                          <a:latin typeface="Verdana"/>
                          <a:ea typeface="Times New Roman"/>
                          <a:cs typeface="Times New Roman"/>
                        </a:rPr>
                        <a:t>Geotecnia</a:t>
                      </a:r>
                      <a:endParaRPr lang="pt-BR" sz="1800" b="1" dirty="0">
                        <a:solidFill>
                          <a:srgbClr val="0000FF"/>
                        </a:solidFill>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pt-BR" sz="1400" dirty="0">
                          <a:solidFill>
                            <a:srgbClr val="0000FF"/>
                          </a:solidFill>
                          <a:latin typeface="Verdana"/>
                          <a:ea typeface="Times New Roman"/>
                          <a:cs typeface="Times New Roman"/>
                        </a:rPr>
                        <a:t>-</a:t>
                      </a:r>
                      <a:endParaRPr lang="pt-BR" sz="1800" dirty="0">
                        <a:solidFill>
                          <a:srgbClr val="0000FF"/>
                        </a:solidFill>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pt-BR" sz="1400" dirty="0">
                          <a:solidFill>
                            <a:srgbClr val="0000FF"/>
                          </a:solidFill>
                          <a:latin typeface="Verdana"/>
                          <a:ea typeface="Times New Roman"/>
                          <a:cs typeface="Times New Roman"/>
                        </a:rPr>
                        <a:t>M / D</a:t>
                      </a:r>
                      <a:endParaRPr lang="pt-BR" sz="1800" dirty="0">
                        <a:solidFill>
                          <a:srgbClr val="0000FF"/>
                        </a:solidFill>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pt-BR" sz="1400">
                          <a:solidFill>
                            <a:srgbClr val="0000FF"/>
                          </a:solidFill>
                          <a:latin typeface="Verdana"/>
                          <a:ea typeface="Times New Roman"/>
                          <a:cs typeface="Times New Roman"/>
                        </a:rPr>
                        <a:t>M / D</a:t>
                      </a:r>
                      <a:endParaRPr lang="pt-BR" sz="1800">
                        <a:solidFill>
                          <a:srgbClr val="0000FF"/>
                        </a:solidFill>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6978">
                <a:tc>
                  <a:txBody>
                    <a:bodyPr/>
                    <a:lstStyle/>
                    <a:p>
                      <a:pPr algn="ctr">
                        <a:lnSpc>
                          <a:spcPct val="150000"/>
                        </a:lnSpc>
                        <a:spcAft>
                          <a:spcPts val="0"/>
                        </a:spcAft>
                      </a:pPr>
                      <a:r>
                        <a:rPr lang="pt-BR" sz="1400" b="1" dirty="0">
                          <a:solidFill>
                            <a:srgbClr val="FF0000"/>
                          </a:solidFill>
                          <a:latin typeface="Verdana"/>
                          <a:ea typeface="Times New Roman"/>
                          <a:cs typeface="Times New Roman"/>
                        </a:rPr>
                        <a:t>Recursos Hídricos Superficiais</a:t>
                      </a:r>
                      <a:endParaRPr lang="pt-BR" sz="1800" b="1" dirty="0">
                        <a:solidFill>
                          <a:srgbClr val="FF0000"/>
                        </a:solidFill>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pt-BR" sz="1400">
                          <a:solidFill>
                            <a:srgbClr val="FF0000"/>
                          </a:solidFill>
                          <a:latin typeface="Verdana"/>
                          <a:ea typeface="Times New Roman"/>
                          <a:cs typeface="Times New Roman"/>
                        </a:rPr>
                        <a:t>M / D</a:t>
                      </a:r>
                      <a:endParaRPr lang="pt-BR" sz="1800">
                        <a:solidFill>
                          <a:srgbClr val="FF0000"/>
                        </a:solidFill>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pt-BR" sz="1400" dirty="0">
                          <a:solidFill>
                            <a:srgbClr val="FF0000"/>
                          </a:solidFill>
                          <a:latin typeface="Verdana"/>
                          <a:ea typeface="Times New Roman"/>
                          <a:cs typeface="Times New Roman"/>
                        </a:rPr>
                        <a:t>M / D</a:t>
                      </a:r>
                      <a:endParaRPr lang="pt-BR" sz="1800" dirty="0">
                        <a:solidFill>
                          <a:srgbClr val="FF0000"/>
                        </a:solidFill>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pt-BR" sz="1400" dirty="0">
                          <a:solidFill>
                            <a:srgbClr val="FF0000"/>
                          </a:solidFill>
                          <a:latin typeface="Verdana"/>
                          <a:ea typeface="Times New Roman"/>
                          <a:cs typeface="Times New Roman"/>
                        </a:rPr>
                        <a:t>M / D</a:t>
                      </a:r>
                      <a:endParaRPr lang="pt-BR" sz="1800" dirty="0">
                        <a:solidFill>
                          <a:srgbClr val="FF0000"/>
                        </a:solidFill>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6978">
                <a:tc>
                  <a:txBody>
                    <a:bodyPr/>
                    <a:lstStyle/>
                    <a:p>
                      <a:pPr algn="ctr">
                        <a:lnSpc>
                          <a:spcPct val="150000"/>
                        </a:lnSpc>
                        <a:spcAft>
                          <a:spcPts val="0"/>
                        </a:spcAft>
                      </a:pPr>
                      <a:r>
                        <a:rPr lang="pt-BR" sz="1400" b="1" dirty="0">
                          <a:solidFill>
                            <a:srgbClr val="FF0000"/>
                          </a:solidFill>
                          <a:latin typeface="Verdana"/>
                          <a:ea typeface="Times New Roman"/>
                          <a:cs typeface="Times New Roman"/>
                        </a:rPr>
                        <a:t>Recursos Hídricos Subterrâneos</a:t>
                      </a:r>
                      <a:endParaRPr lang="pt-BR" sz="1800" b="1" dirty="0">
                        <a:solidFill>
                          <a:srgbClr val="FF0000"/>
                        </a:solidFill>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pt-BR" sz="1400" dirty="0">
                          <a:solidFill>
                            <a:srgbClr val="FF0000"/>
                          </a:solidFill>
                          <a:latin typeface="Verdana"/>
                          <a:ea typeface="Times New Roman"/>
                          <a:cs typeface="Times New Roman"/>
                        </a:rPr>
                        <a:t>D</a:t>
                      </a:r>
                      <a:endParaRPr lang="pt-BR" sz="1800" dirty="0">
                        <a:solidFill>
                          <a:srgbClr val="FF0000"/>
                        </a:solidFill>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pt-BR" sz="1400" dirty="0">
                          <a:solidFill>
                            <a:srgbClr val="FF0000"/>
                          </a:solidFill>
                          <a:latin typeface="Verdana"/>
                          <a:ea typeface="Times New Roman"/>
                          <a:cs typeface="Times New Roman"/>
                        </a:rPr>
                        <a:t>M / D</a:t>
                      </a:r>
                      <a:endParaRPr lang="pt-BR" sz="1800" dirty="0">
                        <a:solidFill>
                          <a:srgbClr val="FF0000"/>
                        </a:solidFill>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pt-BR" sz="1400" dirty="0">
                          <a:solidFill>
                            <a:srgbClr val="FF0000"/>
                          </a:solidFill>
                          <a:latin typeface="Verdana"/>
                          <a:ea typeface="Times New Roman"/>
                          <a:cs typeface="Times New Roman"/>
                        </a:rPr>
                        <a:t>-</a:t>
                      </a:r>
                      <a:endParaRPr lang="pt-BR" sz="1800" dirty="0">
                        <a:solidFill>
                          <a:srgbClr val="FF0000"/>
                        </a:solidFill>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1621">
                <a:tc>
                  <a:txBody>
                    <a:bodyPr/>
                    <a:lstStyle/>
                    <a:p>
                      <a:pPr algn="ctr">
                        <a:lnSpc>
                          <a:spcPct val="150000"/>
                        </a:lnSpc>
                        <a:spcAft>
                          <a:spcPts val="0"/>
                        </a:spcAft>
                      </a:pPr>
                      <a:r>
                        <a:rPr lang="pt-BR" sz="1400" b="1" dirty="0">
                          <a:solidFill>
                            <a:srgbClr val="0000FF"/>
                          </a:solidFill>
                          <a:latin typeface="Verdana"/>
                          <a:ea typeface="Times New Roman"/>
                          <a:cs typeface="Times New Roman"/>
                        </a:rPr>
                        <a:t>Passivos Ambientais</a:t>
                      </a:r>
                      <a:endParaRPr lang="pt-BR" sz="1800" b="1" dirty="0">
                        <a:solidFill>
                          <a:srgbClr val="0000FF"/>
                        </a:solidFill>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pt-BR" sz="1400" dirty="0">
                          <a:solidFill>
                            <a:srgbClr val="0000FF"/>
                          </a:solidFill>
                          <a:latin typeface="Verdana"/>
                          <a:ea typeface="Times New Roman"/>
                          <a:cs typeface="Times New Roman"/>
                        </a:rPr>
                        <a:t>-</a:t>
                      </a:r>
                      <a:endParaRPr lang="pt-BR" sz="1800" dirty="0">
                        <a:solidFill>
                          <a:srgbClr val="0000FF"/>
                        </a:solidFill>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pt-BR" sz="1400" dirty="0">
                          <a:solidFill>
                            <a:srgbClr val="0000FF"/>
                          </a:solidFill>
                          <a:latin typeface="Verdana"/>
                          <a:ea typeface="Times New Roman"/>
                          <a:cs typeface="Times New Roman"/>
                        </a:rPr>
                        <a:t>M / D</a:t>
                      </a:r>
                      <a:endParaRPr lang="pt-BR" sz="1800" dirty="0">
                        <a:solidFill>
                          <a:srgbClr val="0000FF"/>
                        </a:solidFill>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pt-BR" sz="1400" dirty="0">
                          <a:solidFill>
                            <a:srgbClr val="0000FF"/>
                          </a:solidFill>
                          <a:latin typeface="Verdana"/>
                          <a:ea typeface="Times New Roman"/>
                          <a:cs typeface="Times New Roman"/>
                        </a:rPr>
                        <a:t>-</a:t>
                      </a:r>
                      <a:endParaRPr lang="pt-BR" sz="1800" dirty="0">
                        <a:solidFill>
                          <a:srgbClr val="0000FF"/>
                        </a:solidFill>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6405">
                <a:tc>
                  <a:txBody>
                    <a:bodyPr/>
                    <a:lstStyle/>
                    <a:p>
                      <a:pPr algn="ctr">
                        <a:lnSpc>
                          <a:spcPct val="150000"/>
                        </a:lnSpc>
                        <a:spcAft>
                          <a:spcPts val="0"/>
                        </a:spcAft>
                      </a:pPr>
                      <a:r>
                        <a:rPr lang="pt-BR" sz="1400" b="1" dirty="0">
                          <a:solidFill>
                            <a:srgbClr val="0000FF"/>
                          </a:solidFill>
                          <a:latin typeface="Verdana"/>
                          <a:ea typeface="Times New Roman"/>
                          <a:cs typeface="Times New Roman"/>
                        </a:rPr>
                        <a:t>Áreas </a:t>
                      </a:r>
                      <a:r>
                        <a:rPr lang="pt-BR" sz="1400" b="1" dirty="0" smtClean="0">
                          <a:solidFill>
                            <a:srgbClr val="0000FF"/>
                          </a:solidFill>
                          <a:latin typeface="Verdana"/>
                          <a:ea typeface="Times New Roman"/>
                          <a:cs typeface="Times New Roman"/>
                        </a:rPr>
                        <a:t>Contaminadas</a:t>
                      </a:r>
                      <a:endParaRPr lang="pt-BR" sz="1800" b="1" dirty="0">
                        <a:solidFill>
                          <a:srgbClr val="0000FF"/>
                        </a:solidFill>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pt-BR" sz="1400" dirty="0">
                          <a:solidFill>
                            <a:srgbClr val="0000FF"/>
                          </a:solidFill>
                          <a:latin typeface="Verdana"/>
                          <a:ea typeface="Times New Roman"/>
                          <a:cs typeface="Times New Roman"/>
                        </a:rPr>
                        <a:t>-</a:t>
                      </a:r>
                      <a:endParaRPr lang="pt-BR" sz="1800" dirty="0">
                        <a:solidFill>
                          <a:srgbClr val="0000FF"/>
                        </a:solidFill>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pt-BR" sz="1400" dirty="0">
                          <a:solidFill>
                            <a:srgbClr val="0000FF"/>
                          </a:solidFill>
                          <a:latin typeface="Verdana"/>
                          <a:ea typeface="Times New Roman"/>
                          <a:cs typeface="Times New Roman"/>
                        </a:rPr>
                        <a:t>M / D</a:t>
                      </a:r>
                      <a:endParaRPr lang="pt-BR" sz="1800" dirty="0">
                        <a:solidFill>
                          <a:srgbClr val="0000FF"/>
                        </a:solidFill>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pt-BR" sz="1400" dirty="0">
                          <a:solidFill>
                            <a:srgbClr val="0000FF"/>
                          </a:solidFill>
                          <a:latin typeface="Verdana"/>
                          <a:ea typeface="Times New Roman"/>
                          <a:cs typeface="Times New Roman"/>
                        </a:rPr>
                        <a:t>M / D</a:t>
                      </a:r>
                      <a:endParaRPr lang="pt-BR" sz="1800" dirty="0">
                        <a:solidFill>
                          <a:srgbClr val="0000FF"/>
                        </a:solidFill>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6978">
                <a:tc>
                  <a:txBody>
                    <a:bodyPr/>
                    <a:lstStyle/>
                    <a:p>
                      <a:pPr algn="ctr">
                        <a:lnSpc>
                          <a:spcPct val="150000"/>
                        </a:lnSpc>
                        <a:spcAft>
                          <a:spcPts val="0"/>
                        </a:spcAft>
                      </a:pPr>
                      <a:r>
                        <a:rPr lang="pt-BR" sz="1400" b="1" dirty="0">
                          <a:solidFill>
                            <a:srgbClr val="0000FF"/>
                          </a:solidFill>
                          <a:latin typeface="Verdana"/>
                          <a:ea typeface="Times New Roman"/>
                          <a:cs typeface="Times New Roman"/>
                        </a:rPr>
                        <a:t>Análise de Ruído</a:t>
                      </a:r>
                      <a:endParaRPr lang="pt-BR" sz="1800" b="1" dirty="0">
                        <a:solidFill>
                          <a:srgbClr val="0000FF"/>
                        </a:solidFill>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pt-BR" sz="1400" dirty="0">
                          <a:solidFill>
                            <a:srgbClr val="0000FF"/>
                          </a:solidFill>
                          <a:latin typeface="Verdana"/>
                          <a:ea typeface="Times New Roman"/>
                          <a:cs typeface="Times New Roman"/>
                        </a:rPr>
                        <a:t>-</a:t>
                      </a:r>
                      <a:endParaRPr lang="pt-BR" sz="1800" dirty="0">
                        <a:solidFill>
                          <a:srgbClr val="0000FF"/>
                        </a:solidFill>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pt-BR" sz="1400" dirty="0">
                          <a:solidFill>
                            <a:srgbClr val="0000FF"/>
                          </a:solidFill>
                          <a:latin typeface="Verdana"/>
                          <a:ea typeface="Times New Roman"/>
                          <a:cs typeface="Times New Roman"/>
                        </a:rPr>
                        <a:t>M / D</a:t>
                      </a:r>
                      <a:endParaRPr lang="pt-BR" sz="1800" dirty="0">
                        <a:solidFill>
                          <a:srgbClr val="0000FF"/>
                        </a:solidFill>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pt-BR" sz="1400" dirty="0">
                          <a:solidFill>
                            <a:srgbClr val="0000FF"/>
                          </a:solidFill>
                          <a:latin typeface="Verdana"/>
                          <a:ea typeface="Times New Roman"/>
                          <a:cs typeface="Times New Roman"/>
                        </a:rPr>
                        <a:t>-</a:t>
                      </a:r>
                      <a:endParaRPr lang="pt-BR" sz="1800" dirty="0">
                        <a:solidFill>
                          <a:srgbClr val="0000FF"/>
                        </a:solidFill>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6" name="Text Box 2"/>
          <p:cNvSpPr txBox="1">
            <a:spLocks noChangeArrowheads="1"/>
          </p:cNvSpPr>
          <p:nvPr/>
        </p:nvSpPr>
        <p:spPr bwMode="auto">
          <a:xfrm>
            <a:off x="4191000" y="6052746"/>
            <a:ext cx="5638799" cy="305212"/>
          </a:xfrm>
          <a:prstGeom prst="rect">
            <a:avLst/>
          </a:prstGeom>
          <a:noFill/>
          <a:ln w="12700" algn="ctr">
            <a:noFill/>
            <a:miter lim="800000"/>
            <a:headEnd/>
            <a:tailEnd/>
          </a:ln>
          <a:effectLst/>
        </p:spPr>
        <p:txBody>
          <a:bodyPr wrap="square" lIns="90488" tIns="44450" rIns="90488" bIns="44450">
            <a:spAutoFit/>
          </a:bodyPr>
          <a:lstStyle/>
          <a:p>
            <a:pPr>
              <a:lnSpc>
                <a:spcPct val="100000"/>
              </a:lnSpc>
            </a:pPr>
            <a:r>
              <a:rPr lang="pt-BR" sz="1400" cap="small" dirty="0" smtClean="0">
                <a:solidFill>
                  <a:schemeClr val="tx1"/>
                </a:solidFill>
                <a:effectLst/>
                <a:latin typeface="Verdana" pitchFamily="34" charset="0"/>
                <a:ea typeface="Verdana" pitchFamily="34" charset="0"/>
                <a:cs typeface="Verdana" pitchFamily="34" charset="0"/>
              </a:rPr>
              <a:t>     M – mapeamento		D - diagnóstico</a:t>
            </a:r>
          </a:p>
        </p:txBody>
      </p:sp>
      <p:sp>
        <p:nvSpPr>
          <p:cNvPr id="7" name="Text Box 2"/>
          <p:cNvSpPr txBox="1">
            <a:spLocks noChangeArrowheads="1"/>
          </p:cNvSpPr>
          <p:nvPr/>
        </p:nvSpPr>
        <p:spPr bwMode="auto">
          <a:xfrm>
            <a:off x="0" y="699225"/>
            <a:ext cx="9906000" cy="397545"/>
          </a:xfrm>
          <a:prstGeom prst="rect">
            <a:avLst/>
          </a:prstGeom>
          <a:noFill/>
          <a:ln w="12700" algn="ctr">
            <a:noFill/>
            <a:miter lim="800000"/>
            <a:headEnd/>
            <a:tailEnd/>
          </a:ln>
          <a:effectLst/>
        </p:spPr>
        <p:txBody>
          <a:bodyPr wrap="square" lIns="90488" tIns="44450" rIns="90488" bIns="44450">
            <a:spAutoFit/>
          </a:bodyPr>
          <a:lstStyle/>
          <a:p>
            <a:pPr>
              <a:lnSpc>
                <a:spcPct val="100000"/>
              </a:lnSpc>
              <a:buFont typeface="Wingdings" pitchFamily="2" charset="2"/>
              <a:buChar char="ü"/>
            </a:pPr>
            <a:r>
              <a:rPr lang="pt-BR" sz="2000" b="0" cap="small" dirty="0" smtClean="0">
                <a:solidFill>
                  <a:srgbClr val="FF0000"/>
                </a:solidFill>
                <a:effectLst/>
                <a:latin typeface="Verdana" pitchFamily="34" charset="0"/>
                <a:ea typeface="Verdana" pitchFamily="34" charset="0"/>
                <a:cs typeface="Verdana" pitchFamily="34" charset="0"/>
              </a:rPr>
              <a:t> Diagnóstico Ambiental -     Meio Físico</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ext Box 2"/>
          <p:cNvSpPr txBox="1">
            <a:spLocks noChangeArrowheads="1"/>
          </p:cNvSpPr>
          <p:nvPr/>
        </p:nvSpPr>
        <p:spPr bwMode="auto">
          <a:xfrm>
            <a:off x="0" y="857232"/>
            <a:ext cx="9906000" cy="705321"/>
          </a:xfrm>
          <a:prstGeom prst="rect">
            <a:avLst/>
          </a:prstGeom>
          <a:noFill/>
          <a:ln w="12700" algn="ctr">
            <a:noFill/>
            <a:miter lim="800000"/>
            <a:headEnd/>
            <a:tailEnd/>
          </a:ln>
          <a:effectLst/>
        </p:spPr>
        <p:txBody>
          <a:bodyPr wrap="square" lIns="90488" tIns="44450" rIns="90488" bIns="44450">
            <a:spAutoFit/>
          </a:bodyPr>
          <a:lstStyle/>
          <a:p>
            <a:pPr>
              <a:lnSpc>
                <a:spcPct val="100000"/>
              </a:lnSpc>
              <a:buFont typeface="Wingdings" pitchFamily="2" charset="2"/>
              <a:buChar char="ü"/>
            </a:pPr>
            <a:r>
              <a:rPr lang="pt-BR" sz="2000" b="0" cap="small" dirty="0" smtClean="0">
                <a:solidFill>
                  <a:srgbClr val="FF0000"/>
                </a:solidFill>
                <a:effectLst/>
                <a:latin typeface="Verdana" pitchFamily="34" charset="0"/>
                <a:ea typeface="Verdana" pitchFamily="34" charset="0"/>
                <a:cs typeface="Verdana" pitchFamily="34" charset="0"/>
              </a:rPr>
              <a:t> Diagnóstico Ambiental</a:t>
            </a:r>
          </a:p>
          <a:p>
            <a:pPr marL="288000">
              <a:lnSpc>
                <a:spcPct val="100000"/>
              </a:lnSpc>
              <a:buFont typeface="Wingdings" pitchFamily="2" charset="2"/>
              <a:buChar char="v"/>
            </a:pPr>
            <a:r>
              <a:rPr lang="pt-BR" sz="2000" b="0" cap="small" dirty="0" smtClean="0">
                <a:solidFill>
                  <a:srgbClr val="FF0000"/>
                </a:solidFill>
                <a:effectLst/>
                <a:latin typeface="Verdana" pitchFamily="34" charset="0"/>
                <a:ea typeface="Verdana" pitchFamily="34" charset="0"/>
                <a:cs typeface="Verdana" pitchFamily="34" charset="0"/>
              </a:rPr>
              <a:t> Meio Físico</a:t>
            </a:r>
          </a:p>
        </p:txBody>
      </p:sp>
      <p:pic>
        <p:nvPicPr>
          <p:cNvPr id="8" name="Imagem 7" descr="FOTOS 069.jpg"/>
          <p:cNvPicPr/>
          <p:nvPr/>
        </p:nvPicPr>
        <p:blipFill>
          <a:blip r:embed="rId3" cstate="screen"/>
          <a:srcRect/>
          <a:stretch>
            <a:fillRect/>
          </a:stretch>
        </p:blipFill>
        <p:spPr>
          <a:xfrm>
            <a:off x="304800" y="2095953"/>
            <a:ext cx="2877611" cy="2160000"/>
          </a:xfrm>
          <a:prstGeom prst="rect">
            <a:avLst/>
          </a:prstGeom>
          <a:ln>
            <a:noFill/>
          </a:ln>
          <a:effectLst>
            <a:outerShdw blurRad="292100" dist="139700" dir="2700000" algn="tl" rotWithShape="0">
              <a:srgbClr val="333333">
                <a:alpha val="65000"/>
              </a:srgbClr>
            </a:outerShdw>
          </a:effectLst>
        </p:spPr>
      </p:pic>
      <p:pic>
        <p:nvPicPr>
          <p:cNvPr id="11" name="Imagem 10" descr="FOTOS 130.jpg"/>
          <p:cNvPicPr/>
          <p:nvPr/>
        </p:nvPicPr>
        <p:blipFill>
          <a:blip r:embed="rId4" cstate="screen"/>
          <a:stretch>
            <a:fillRect/>
          </a:stretch>
        </p:blipFill>
        <p:spPr>
          <a:xfrm>
            <a:off x="6858000" y="2095953"/>
            <a:ext cx="2878414" cy="2160000"/>
          </a:xfrm>
          <a:prstGeom prst="rect">
            <a:avLst/>
          </a:prstGeom>
          <a:ln>
            <a:noFill/>
          </a:ln>
          <a:effectLst>
            <a:outerShdw blurRad="292100" dist="139700" dir="2700000" algn="tl" rotWithShape="0">
              <a:srgbClr val="333333">
                <a:alpha val="65000"/>
              </a:srgbClr>
            </a:outerShdw>
          </a:effectLst>
        </p:spPr>
      </p:pic>
      <p:sp>
        <p:nvSpPr>
          <p:cNvPr id="17" name="Text Box 2"/>
          <p:cNvSpPr txBox="1">
            <a:spLocks noChangeArrowheads="1"/>
          </p:cNvSpPr>
          <p:nvPr/>
        </p:nvSpPr>
        <p:spPr bwMode="auto">
          <a:xfrm>
            <a:off x="3390900" y="1442374"/>
            <a:ext cx="3276600" cy="335989"/>
          </a:xfrm>
          <a:prstGeom prst="rect">
            <a:avLst/>
          </a:prstGeom>
          <a:noFill/>
          <a:ln w="12700" algn="ctr">
            <a:noFill/>
            <a:miter lim="800000"/>
            <a:headEnd/>
            <a:tailEnd/>
          </a:ln>
          <a:effectLst/>
        </p:spPr>
        <p:txBody>
          <a:bodyPr wrap="square" lIns="90488" tIns="44450" rIns="90488" bIns="44450">
            <a:spAutoFit/>
          </a:bodyPr>
          <a:lstStyle/>
          <a:p>
            <a:pPr algn="ctr">
              <a:lnSpc>
                <a:spcPct val="100000"/>
              </a:lnSpc>
            </a:pPr>
            <a:r>
              <a:rPr lang="pt-BR" sz="1600" b="0" cap="small" dirty="0" smtClean="0">
                <a:solidFill>
                  <a:schemeClr val="tx1"/>
                </a:solidFill>
                <a:latin typeface="Verdana" pitchFamily="34" charset="0"/>
                <a:ea typeface="Verdana" pitchFamily="34" charset="0"/>
                <a:cs typeface="Verdana" pitchFamily="34" charset="0"/>
              </a:rPr>
              <a:t>Características do Relevo</a:t>
            </a:r>
          </a:p>
        </p:txBody>
      </p:sp>
      <p:pic>
        <p:nvPicPr>
          <p:cNvPr id="1026" name="Picture 2" descr="T:\ACESSO LIVRE PROJETOS\ROTA DAS BANDEIRAS\RB08 - EIA RIMA SP-083\EIA-RIMA\Fotos\Fotos - leticia\FOTOS 032.jpg"/>
          <p:cNvPicPr>
            <a:picLocks noChangeAspect="1" noChangeArrowheads="1"/>
          </p:cNvPicPr>
          <p:nvPr/>
        </p:nvPicPr>
        <p:blipFill>
          <a:blip r:embed="rId5" cstate="screen"/>
          <a:srcRect/>
          <a:stretch>
            <a:fillRect/>
          </a:stretch>
        </p:blipFill>
        <p:spPr bwMode="auto">
          <a:xfrm>
            <a:off x="3673200" y="3696153"/>
            <a:ext cx="2880000" cy="2160000"/>
          </a:xfrm>
          <a:prstGeom prst="rect">
            <a:avLst/>
          </a:prstGeom>
          <a:ln>
            <a:noFill/>
          </a:ln>
          <a:effectLst>
            <a:outerShdw blurRad="292100" dist="139700" dir="2700000" algn="tl" rotWithShape="0">
              <a:srgbClr val="333333">
                <a:alpha val="65000"/>
              </a:srgbClr>
            </a:outerShdw>
          </a:effectLst>
        </p:spPr>
      </p:pic>
      <p:sp>
        <p:nvSpPr>
          <p:cNvPr id="7" name="Text Box 2"/>
          <p:cNvSpPr txBox="1">
            <a:spLocks noChangeArrowheads="1"/>
          </p:cNvSpPr>
          <p:nvPr/>
        </p:nvSpPr>
        <p:spPr bwMode="auto">
          <a:xfrm>
            <a:off x="114300" y="5235747"/>
            <a:ext cx="3276600" cy="335989"/>
          </a:xfrm>
          <a:prstGeom prst="rect">
            <a:avLst/>
          </a:prstGeom>
          <a:noFill/>
          <a:ln w="12700" algn="ctr">
            <a:noFill/>
            <a:miter lim="800000"/>
            <a:headEnd/>
            <a:tailEnd/>
          </a:ln>
          <a:effectLst/>
        </p:spPr>
        <p:txBody>
          <a:bodyPr wrap="square" lIns="90488" tIns="44450" rIns="90488" bIns="44450">
            <a:spAutoFit/>
          </a:bodyPr>
          <a:lstStyle/>
          <a:p>
            <a:pPr algn="just">
              <a:lnSpc>
                <a:spcPct val="100000"/>
              </a:lnSpc>
            </a:pPr>
            <a:r>
              <a:rPr lang="pt-BR" sz="1600" b="0" cap="small" dirty="0" smtClean="0">
                <a:solidFill>
                  <a:schemeClr val="tx1"/>
                </a:solidFill>
                <a:effectLst/>
                <a:latin typeface="Verdana" pitchFamily="34" charset="0"/>
                <a:ea typeface="Verdana" pitchFamily="34" charset="0"/>
                <a:cs typeface="Verdana" pitchFamily="34" charset="0"/>
              </a:rPr>
              <a:t>- Relevo suavemente ondulado</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Imagem 8" descr="T:\ACESSO LIVRE PROJETOS\ROTA DAS BANDEIRAS\RB08 - EIA RIMA SP-083\EIA-RIMA\Fotos\Nova pasta\Foto 039.jpg"/>
          <p:cNvPicPr/>
          <p:nvPr/>
        </p:nvPicPr>
        <p:blipFill>
          <a:blip r:embed="rId3" cstate="screen"/>
          <a:srcRect/>
          <a:stretch>
            <a:fillRect/>
          </a:stretch>
        </p:blipFill>
        <p:spPr bwMode="auto">
          <a:xfrm>
            <a:off x="228600" y="1892650"/>
            <a:ext cx="2880401" cy="2160000"/>
          </a:xfrm>
          <a:prstGeom prst="rect">
            <a:avLst/>
          </a:prstGeom>
          <a:ln>
            <a:noFill/>
          </a:ln>
          <a:effectLst>
            <a:outerShdw blurRad="292100" dist="139700" dir="2700000" algn="tl" rotWithShape="0">
              <a:srgbClr val="333333">
                <a:alpha val="65000"/>
              </a:srgbClr>
            </a:outerShdw>
          </a:effectLst>
        </p:spPr>
      </p:pic>
      <p:pic>
        <p:nvPicPr>
          <p:cNvPr id="10" name="Imagem 9" descr="T:\ACESSO LIVRE PROJETOS\ROTA DAS BANDEIRAS\RB08 - EIA RIMA SP-083\EIA-RIMA\Fotos\Nova pasta\Foto 026.jpg"/>
          <p:cNvPicPr/>
          <p:nvPr/>
        </p:nvPicPr>
        <p:blipFill>
          <a:blip r:embed="rId4" cstate="screen"/>
          <a:srcRect/>
          <a:stretch>
            <a:fillRect/>
          </a:stretch>
        </p:blipFill>
        <p:spPr bwMode="auto">
          <a:xfrm>
            <a:off x="6477000" y="2045050"/>
            <a:ext cx="2880401" cy="2160000"/>
          </a:xfrm>
          <a:prstGeom prst="rect">
            <a:avLst/>
          </a:prstGeom>
          <a:ln>
            <a:noFill/>
          </a:ln>
          <a:effectLst>
            <a:outerShdw blurRad="292100" dist="139700" dir="2700000" algn="tl" rotWithShape="0">
              <a:srgbClr val="333333">
                <a:alpha val="65000"/>
              </a:srgbClr>
            </a:outerShdw>
          </a:effectLst>
        </p:spPr>
      </p:pic>
      <p:sp>
        <p:nvSpPr>
          <p:cNvPr id="15" name="Text Box 2"/>
          <p:cNvSpPr txBox="1">
            <a:spLocks noChangeArrowheads="1"/>
          </p:cNvSpPr>
          <p:nvPr/>
        </p:nvSpPr>
        <p:spPr bwMode="auto">
          <a:xfrm>
            <a:off x="3276600" y="1643050"/>
            <a:ext cx="3596599" cy="335989"/>
          </a:xfrm>
          <a:prstGeom prst="rect">
            <a:avLst/>
          </a:prstGeom>
          <a:noFill/>
          <a:ln w="12700" algn="ctr">
            <a:noFill/>
            <a:miter lim="800000"/>
            <a:headEnd/>
            <a:tailEnd/>
          </a:ln>
          <a:effectLst/>
        </p:spPr>
        <p:txBody>
          <a:bodyPr wrap="square" lIns="90488" tIns="44450" rIns="90488" bIns="44450">
            <a:spAutoFit/>
          </a:bodyPr>
          <a:lstStyle/>
          <a:p>
            <a:pPr>
              <a:lnSpc>
                <a:spcPct val="100000"/>
              </a:lnSpc>
            </a:pPr>
            <a:r>
              <a:rPr lang="pt-BR" sz="1600" b="0" cap="small" dirty="0" smtClean="0">
                <a:solidFill>
                  <a:schemeClr val="tx1"/>
                </a:solidFill>
                <a:latin typeface="Verdana" pitchFamily="34" charset="0"/>
                <a:ea typeface="Verdana" pitchFamily="34" charset="0"/>
                <a:cs typeface="Verdana" pitchFamily="34" charset="0"/>
              </a:rPr>
              <a:t>Verificação do tipo de solo</a:t>
            </a:r>
          </a:p>
        </p:txBody>
      </p:sp>
      <p:pic>
        <p:nvPicPr>
          <p:cNvPr id="2" name="Picture 2"/>
          <p:cNvPicPr>
            <a:picLocks noChangeAspect="1" noChangeArrowheads="1"/>
          </p:cNvPicPr>
          <p:nvPr/>
        </p:nvPicPr>
        <p:blipFill>
          <a:blip r:embed="rId5" cstate="screen"/>
          <a:srcRect/>
          <a:stretch>
            <a:fillRect/>
          </a:stretch>
        </p:blipFill>
        <p:spPr bwMode="auto">
          <a:xfrm>
            <a:off x="3581400" y="2972650"/>
            <a:ext cx="2160000" cy="2880000"/>
          </a:xfrm>
          <a:prstGeom prst="rect">
            <a:avLst/>
          </a:prstGeom>
          <a:ln>
            <a:noFill/>
          </a:ln>
          <a:effectLst>
            <a:outerShdw blurRad="292100" dist="139700" dir="2700000" algn="tl" rotWithShape="0">
              <a:srgbClr val="333333">
                <a:alpha val="65000"/>
              </a:srgbClr>
            </a:outerShdw>
          </a:effectLst>
        </p:spPr>
      </p:pic>
      <p:sp>
        <p:nvSpPr>
          <p:cNvPr id="7" name="Text Box 2"/>
          <p:cNvSpPr txBox="1">
            <a:spLocks noChangeArrowheads="1"/>
          </p:cNvSpPr>
          <p:nvPr/>
        </p:nvSpPr>
        <p:spPr bwMode="auto">
          <a:xfrm>
            <a:off x="0" y="785794"/>
            <a:ext cx="9906000" cy="705321"/>
          </a:xfrm>
          <a:prstGeom prst="rect">
            <a:avLst/>
          </a:prstGeom>
          <a:noFill/>
          <a:ln w="12700" algn="ctr">
            <a:noFill/>
            <a:miter lim="800000"/>
            <a:headEnd/>
            <a:tailEnd/>
          </a:ln>
          <a:effectLst/>
        </p:spPr>
        <p:txBody>
          <a:bodyPr wrap="square" lIns="90488" tIns="44450" rIns="90488" bIns="44450">
            <a:spAutoFit/>
          </a:bodyPr>
          <a:lstStyle/>
          <a:p>
            <a:pPr>
              <a:lnSpc>
                <a:spcPct val="100000"/>
              </a:lnSpc>
              <a:buFont typeface="Wingdings" pitchFamily="2" charset="2"/>
              <a:buChar char="ü"/>
            </a:pPr>
            <a:r>
              <a:rPr lang="pt-BR" sz="2000" b="0" cap="small" dirty="0" smtClean="0">
                <a:solidFill>
                  <a:srgbClr val="FF0000"/>
                </a:solidFill>
                <a:effectLst/>
                <a:latin typeface="Verdana" pitchFamily="34" charset="0"/>
                <a:ea typeface="Verdana" pitchFamily="34" charset="0"/>
                <a:cs typeface="Verdana" pitchFamily="34" charset="0"/>
              </a:rPr>
              <a:t> Diagnóstico Ambiental</a:t>
            </a:r>
          </a:p>
          <a:p>
            <a:pPr marL="288000">
              <a:lnSpc>
                <a:spcPct val="100000"/>
              </a:lnSpc>
              <a:buFont typeface="Wingdings" pitchFamily="2" charset="2"/>
              <a:buChar char="v"/>
            </a:pPr>
            <a:r>
              <a:rPr lang="pt-BR" sz="2000" b="0" cap="small" dirty="0" smtClean="0">
                <a:solidFill>
                  <a:srgbClr val="FF0000"/>
                </a:solidFill>
                <a:effectLst/>
                <a:latin typeface="Verdana" pitchFamily="34" charset="0"/>
                <a:ea typeface="Verdana" pitchFamily="34" charset="0"/>
                <a:cs typeface="Verdana" pitchFamily="34" charset="0"/>
              </a:rPr>
              <a:t> Meio Físico</a:t>
            </a:r>
          </a:p>
        </p:txBody>
      </p:sp>
      <p:sp>
        <p:nvSpPr>
          <p:cNvPr id="8" name="Text Box 2"/>
          <p:cNvSpPr txBox="1">
            <a:spLocks noChangeArrowheads="1"/>
          </p:cNvSpPr>
          <p:nvPr/>
        </p:nvSpPr>
        <p:spPr bwMode="auto">
          <a:xfrm>
            <a:off x="114300" y="5316244"/>
            <a:ext cx="3276600" cy="335989"/>
          </a:xfrm>
          <a:prstGeom prst="rect">
            <a:avLst/>
          </a:prstGeom>
          <a:noFill/>
          <a:ln w="12700" algn="ctr">
            <a:noFill/>
            <a:miter lim="800000"/>
            <a:headEnd/>
            <a:tailEnd/>
          </a:ln>
          <a:effectLst/>
        </p:spPr>
        <p:txBody>
          <a:bodyPr wrap="square" lIns="90488" tIns="44450" rIns="90488" bIns="44450">
            <a:spAutoFit/>
          </a:bodyPr>
          <a:lstStyle/>
          <a:p>
            <a:pPr algn="just">
              <a:lnSpc>
                <a:spcPct val="100000"/>
              </a:lnSpc>
            </a:pPr>
            <a:r>
              <a:rPr lang="pt-BR" sz="1600" b="0" cap="small" dirty="0" smtClean="0">
                <a:solidFill>
                  <a:schemeClr val="tx1"/>
                </a:solidFill>
                <a:effectLst/>
                <a:latin typeface="Verdana" pitchFamily="34" charset="0"/>
                <a:ea typeface="Verdana" pitchFamily="34" charset="0"/>
                <a:cs typeface="Verdana" pitchFamily="34" charset="0"/>
              </a:rPr>
              <a:t>- Predomínio de </a:t>
            </a:r>
            <a:r>
              <a:rPr lang="pt-BR" sz="1600" b="0" cap="small" dirty="0" err="1" smtClean="0">
                <a:solidFill>
                  <a:schemeClr val="tx1"/>
                </a:solidFill>
                <a:effectLst/>
                <a:latin typeface="Verdana" pitchFamily="34" charset="0"/>
                <a:ea typeface="Verdana" pitchFamily="34" charset="0"/>
                <a:cs typeface="Verdana" pitchFamily="34" charset="0"/>
              </a:rPr>
              <a:t>Argissolos</a:t>
            </a:r>
            <a:endParaRPr lang="pt-BR" sz="1600" b="0" cap="small" dirty="0" smtClean="0">
              <a:solidFill>
                <a:schemeClr val="tx1"/>
              </a:solidFill>
              <a:effectLst/>
              <a:latin typeface="Verdana" pitchFamily="34" charset="0"/>
              <a:ea typeface="Verdana" pitchFamily="34" charset="0"/>
              <a:cs typeface="Verdana" pitchFamily="34"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3" name="Imagem 12" descr="T:\ACESSO LIVRE PROJETOS\ROTA DAS BANDEIRAS\RB08 - EIA RIMA SP-083\EIA-RIMA\Fotos\Passivos_Matteus e Levi\021.JPG"/>
          <p:cNvPicPr/>
          <p:nvPr/>
        </p:nvPicPr>
        <p:blipFill>
          <a:blip r:embed="rId3" cstate="screen">
            <a:extLst>
              <a:ext uri="{28A0092B-C50C-407E-A947-70E740481C1C}">
                <a14:useLocalDpi xmlns="" xmlns:a14="http://schemas.microsoft.com/office/drawing/2010/main" val="0"/>
              </a:ext>
            </a:extLst>
          </a:blip>
          <a:srcRect/>
          <a:stretch>
            <a:fillRect/>
          </a:stretch>
        </p:blipFill>
        <p:spPr bwMode="auto">
          <a:xfrm>
            <a:off x="476827" y="1688553"/>
            <a:ext cx="2875973" cy="2160000"/>
          </a:xfrm>
          <a:prstGeom prst="rect">
            <a:avLst/>
          </a:prstGeom>
          <a:ln>
            <a:noFill/>
          </a:ln>
          <a:effectLst>
            <a:outerShdw blurRad="292100" dist="139700" dir="2700000" algn="tl" rotWithShape="0">
              <a:srgbClr val="333333">
                <a:alpha val="65000"/>
              </a:srgbClr>
            </a:outerShdw>
          </a:effectLst>
        </p:spPr>
      </p:pic>
      <p:sp>
        <p:nvSpPr>
          <p:cNvPr id="16" name="Text Box 2"/>
          <p:cNvSpPr txBox="1">
            <a:spLocks noChangeArrowheads="1"/>
          </p:cNvSpPr>
          <p:nvPr/>
        </p:nvSpPr>
        <p:spPr bwMode="auto">
          <a:xfrm>
            <a:off x="5257800" y="1688553"/>
            <a:ext cx="3276600" cy="335989"/>
          </a:xfrm>
          <a:prstGeom prst="rect">
            <a:avLst/>
          </a:prstGeom>
          <a:noFill/>
          <a:ln w="12700" algn="ctr">
            <a:noFill/>
            <a:miter lim="800000"/>
            <a:headEnd/>
            <a:tailEnd/>
          </a:ln>
          <a:effectLst/>
        </p:spPr>
        <p:txBody>
          <a:bodyPr wrap="square" lIns="90488" tIns="44450" rIns="90488" bIns="44450">
            <a:spAutoFit/>
          </a:bodyPr>
          <a:lstStyle/>
          <a:p>
            <a:pPr algn="ctr">
              <a:lnSpc>
                <a:spcPct val="100000"/>
              </a:lnSpc>
            </a:pPr>
            <a:r>
              <a:rPr lang="pt-BR" sz="1600" b="0" cap="small" dirty="0" smtClean="0">
                <a:solidFill>
                  <a:schemeClr val="tx1"/>
                </a:solidFill>
                <a:latin typeface="Verdana" pitchFamily="34" charset="0"/>
                <a:ea typeface="Verdana" pitchFamily="34" charset="0"/>
                <a:cs typeface="Verdana" pitchFamily="34" charset="0"/>
              </a:rPr>
              <a:t>Passivos ambientais</a:t>
            </a:r>
          </a:p>
        </p:txBody>
      </p:sp>
      <p:pic>
        <p:nvPicPr>
          <p:cNvPr id="4098" name="Picture 2"/>
          <p:cNvPicPr>
            <a:picLocks noChangeAspect="1" noChangeArrowheads="1"/>
          </p:cNvPicPr>
          <p:nvPr/>
        </p:nvPicPr>
        <p:blipFill>
          <a:blip r:embed="rId4" cstate="screen"/>
          <a:srcRect/>
          <a:stretch>
            <a:fillRect/>
          </a:stretch>
        </p:blipFill>
        <p:spPr bwMode="auto">
          <a:xfrm>
            <a:off x="6629400" y="3669753"/>
            <a:ext cx="2880000" cy="2160000"/>
          </a:xfrm>
          <a:prstGeom prst="rect">
            <a:avLst/>
          </a:prstGeom>
          <a:ln>
            <a:noFill/>
          </a:ln>
          <a:effectLst>
            <a:outerShdw blurRad="292100" dist="139700" dir="2700000" algn="tl" rotWithShape="0">
              <a:srgbClr val="333333">
                <a:alpha val="65000"/>
              </a:srgbClr>
            </a:outerShdw>
          </a:effectLst>
        </p:spPr>
      </p:pic>
      <p:pic>
        <p:nvPicPr>
          <p:cNvPr id="4099" name="Picture 3"/>
          <p:cNvPicPr>
            <a:picLocks noChangeAspect="1" noChangeArrowheads="1"/>
          </p:cNvPicPr>
          <p:nvPr/>
        </p:nvPicPr>
        <p:blipFill>
          <a:blip r:embed="rId5" cstate="screen"/>
          <a:srcRect/>
          <a:stretch>
            <a:fillRect/>
          </a:stretch>
        </p:blipFill>
        <p:spPr bwMode="auto">
          <a:xfrm>
            <a:off x="3581400" y="2476953"/>
            <a:ext cx="2880000" cy="2160000"/>
          </a:xfrm>
          <a:prstGeom prst="rect">
            <a:avLst/>
          </a:prstGeom>
          <a:ln>
            <a:noFill/>
          </a:ln>
          <a:effectLst>
            <a:outerShdw blurRad="292100" dist="139700" dir="2700000" algn="tl" rotWithShape="0">
              <a:srgbClr val="333333">
                <a:alpha val="65000"/>
              </a:srgbClr>
            </a:outerShdw>
          </a:effectLst>
        </p:spPr>
      </p:pic>
      <p:sp>
        <p:nvSpPr>
          <p:cNvPr id="7" name="Text Box 2"/>
          <p:cNvSpPr txBox="1">
            <a:spLocks noChangeArrowheads="1"/>
          </p:cNvSpPr>
          <p:nvPr/>
        </p:nvSpPr>
        <p:spPr bwMode="auto">
          <a:xfrm>
            <a:off x="0" y="857232"/>
            <a:ext cx="9906000" cy="705321"/>
          </a:xfrm>
          <a:prstGeom prst="rect">
            <a:avLst/>
          </a:prstGeom>
          <a:noFill/>
          <a:ln w="12700" algn="ctr">
            <a:noFill/>
            <a:miter lim="800000"/>
            <a:headEnd/>
            <a:tailEnd/>
          </a:ln>
          <a:effectLst/>
        </p:spPr>
        <p:txBody>
          <a:bodyPr wrap="square" lIns="90488" tIns="44450" rIns="90488" bIns="44450">
            <a:spAutoFit/>
          </a:bodyPr>
          <a:lstStyle/>
          <a:p>
            <a:pPr>
              <a:lnSpc>
                <a:spcPct val="100000"/>
              </a:lnSpc>
              <a:buFont typeface="Wingdings" pitchFamily="2" charset="2"/>
              <a:buChar char="ü"/>
            </a:pPr>
            <a:r>
              <a:rPr lang="pt-BR" sz="2000" b="0" cap="small" dirty="0" smtClean="0">
                <a:solidFill>
                  <a:srgbClr val="FF0000"/>
                </a:solidFill>
                <a:effectLst/>
                <a:latin typeface="Verdana" pitchFamily="34" charset="0"/>
                <a:ea typeface="Verdana" pitchFamily="34" charset="0"/>
                <a:cs typeface="Verdana" pitchFamily="34" charset="0"/>
              </a:rPr>
              <a:t> Diagnóstico Ambiental</a:t>
            </a:r>
          </a:p>
          <a:p>
            <a:pPr marL="288000">
              <a:lnSpc>
                <a:spcPct val="100000"/>
              </a:lnSpc>
              <a:buFont typeface="Wingdings" pitchFamily="2" charset="2"/>
              <a:buChar char="v"/>
            </a:pPr>
            <a:r>
              <a:rPr lang="pt-BR" sz="2000" b="0" cap="small" dirty="0" smtClean="0">
                <a:solidFill>
                  <a:srgbClr val="FF0000"/>
                </a:solidFill>
                <a:effectLst/>
                <a:latin typeface="Verdana" pitchFamily="34" charset="0"/>
                <a:ea typeface="Verdana" pitchFamily="34" charset="0"/>
                <a:cs typeface="Verdana" pitchFamily="34" charset="0"/>
              </a:rPr>
              <a:t> Meio Físico</a:t>
            </a:r>
          </a:p>
        </p:txBody>
      </p:sp>
      <p:sp>
        <p:nvSpPr>
          <p:cNvPr id="8" name="Text Box 2"/>
          <p:cNvSpPr txBox="1">
            <a:spLocks noChangeArrowheads="1"/>
          </p:cNvSpPr>
          <p:nvPr/>
        </p:nvSpPr>
        <p:spPr bwMode="auto">
          <a:xfrm>
            <a:off x="114300" y="4915353"/>
            <a:ext cx="3276600" cy="828432"/>
          </a:xfrm>
          <a:prstGeom prst="rect">
            <a:avLst/>
          </a:prstGeom>
          <a:noFill/>
          <a:ln w="12700" algn="ctr">
            <a:noFill/>
            <a:miter lim="800000"/>
            <a:headEnd/>
            <a:tailEnd/>
          </a:ln>
          <a:effectLst/>
        </p:spPr>
        <p:txBody>
          <a:bodyPr wrap="square" lIns="90488" tIns="44450" rIns="90488" bIns="44450">
            <a:spAutoFit/>
          </a:bodyPr>
          <a:lstStyle/>
          <a:p>
            <a:pPr algn="just">
              <a:lnSpc>
                <a:spcPct val="100000"/>
              </a:lnSpc>
              <a:buFontTx/>
              <a:buChar char="-"/>
            </a:pPr>
            <a:r>
              <a:rPr lang="pt-BR" sz="1600" b="0" cap="small" dirty="0" smtClean="0">
                <a:solidFill>
                  <a:schemeClr val="tx1"/>
                </a:solidFill>
                <a:effectLst/>
                <a:latin typeface="Verdana" pitchFamily="34" charset="0"/>
                <a:ea typeface="Verdana" pitchFamily="34" charset="0"/>
                <a:cs typeface="Verdana" pitchFamily="34" charset="0"/>
              </a:rPr>
              <a:t> Depósito de resíduos</a:t>
            </a:r>
          </a:p>
          <a:p>
            <a:pPr algn="just">
              <a:lnSpc>
                <a:spcPct val="100000"/>
              </a:lnSpc>
              <a:buFontTx/>
              <a:buChar char="-"/>
            </a:pPr>
            <a:r>
              <a:rPr lang="pt-BR" sz="1600" b="0" cap="small" dirty="0" smtClean="0">
                <a:solidFill>
                  <a:schemeClr val="tx1"/>
                </a:solidFill>
                <a:effectLst/>
                <a:latin typeface="Verdana" pitchFamily="34" charset="0"/>
                <a:ea typeface="Verdana" pitchFamily="34" charset="0"/>
                <a:cs typeface="Verdana" pitchFamily="34" charset="0"/>
              </a:rPr>
              <a:t> assoreamentos</a:t>
            </a:r>
          </a:p>
          <a:p>
            <a:pPr algn="just">
              <a:lnSpc>
                <a:spcPct val="100000"/>
              </a:lnSpc>
              <a:buFontTx/>
              <a:buChar char="-"/>
            </a:pPr>
            <a:r>
              <a:rPr lang="pt-BR" sz="1600" b="0" cap="small" dirty="0" smtClean="0">
                <a:solidFill>
                  <a:schemeClr val="tx1"/>
                </a:solidFill>
                <a:effectLst/>
                <a:latin typeface="Verdana" pitchFamily="34" charset="0"/>
                <a:ea typeface="Verdana" pitchFamily="34" charset="0"/>
                <a:cs typeface="Verdana" pitchFamily="34" charset="0"/>
              </a:rPr>
              <a:t> Processos erosivos</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Text Box 2"/>
          <p:cNvSpPr txBox="1">
            <a:spLocks noChangeArrowheads="1"/>
          </p:cNvSpPr>
          <p:nvPr/>
        </p:nvSpPr>
        <p:spPr bwMode="auto">
          <a:xfrm>
            <a:off x="1809728" y="6507497"/>
            <a:ext cx="6310322" cy="335989"/>
          </a:xfrm>
          <a:prstGeom prst="rect">
            <a:avLst/>
          </a:prstGeom>
          <a:noFill/>
          <a:ln w="12700" algn="ctr">
            <a:noFill/>
            <a:miter lim="800000"/>
            <a:headEnd/>
            <a:tailEnd/>
          </a:ln>
          <a:effectLst/>
        </p:spPr>
        <p:txBody>
          <a:bodyPr wrap="square" lIns="90488" tIns="44450" rIns="90488" bIns="44450">
            <a:spAutoFit/>
          </a:bodyPr>
          <a:lstStyle/>
          <a:p>
            <a:pPr algn="ctr">
              <a:lnSpc>
                <a:spcPct val="100000"/>
              </a:lnSpc>
            </a:pPr>
            <a:r>
              <a:rPr lang="pt-BR" sz="1600" b="0" cap="small" dirty="0" smtClean="0">
                <a:solidFill>
                  <a:schemeClr val="tx1"/>
                </a:solidFill>
                <a:latin typeface="Verdana" pitchFamily="34" charset="0"/>
                <a:ea typeface="Verdana" pitchFamily="34" charset="0"/>
                <a:cs typeface="Verdana" pitchFamily="34" charset="0"/>
              </a:rPr>
              <a:t>Drenagem da AII: Cartas Topográficas do IBGE – 1:50.000</a:t>
            </a:r>
          </a:p>
        </p:txBody>
      </p:sp>
      <p:sp>
        <p:nvSpPr>
          <p:cNvPr id="8" name="Text Box 2"/>
          <p:cNvSpPr txBox="1">
            <a:spLocks noChangeArrowheads="1"/>
          </p:cNvSpPr>
          <p:nvPr/>
        </p:nvSpPr>
        <p:spPr bwMode="auto">
          <a:xfrm>
            <a:off x="0" y="71414"/>
            <a:ext cx="9906000" cy="705321"/>
          </a:xfrm>
          <a:prstGeom prst="rect">
            <a:avLst/>
          </a:prstGeom>
          <a:noFill/>
          <a:ln w="12700" algn="ctr">
            <a:noFill/>
            <a:miter lim="800000"/>
            <a:headEnd/>
            <a:tailEnd/>
          </a:ln>
          <a:effectLst/>
        </p:spPr>
        <p:txBody>
          <a:bodyPr wrap="square" lIns="90488" tIns="44450" rIns="90488" bIns="44450">
            <a:spAutoFit/>
          </a:bodyPr>
          <a:lstStyle/>
          <a:p>
            <a:pPr>
              <a:lnSpc>
                <a:spcPct val="100000"/>
              </a:lnSpc>
              <a:buFont typeface="Wingdings" pitchFamily="2" charset="2"/>
              <a:buChar char="ü"/>
            </a:pPr>
            <a:r>
              <a:rPr lang="pt-BR" sz="2000" b="0" cap="small" dirty="0" smtClean="0">
                <a:solidFill>
                  <a:srgbClr val="FF0000"/>
                </a:solidFill>
                <a:effectLst/>
                <a:latin typeface="Verdana" pitchFamily="34" charset="0"/>
                <a:ea typeface="Verdana" pitchFamily="34" charset="0"/>
                <a:cs typeface="Verdana" pitchFamily="34" charset="0"/>
              </a:rPr>
              <a:t> Diagnóstico Ambiental</a:t>
            </a:r>
          </a:p>
          <a:p>
            <a:pPr marL="288000">
              <a:lnSpc>
                <a:spcPct val="100000"/>
              </a:lnSpc>
              <a:buFont typeface="Wingdings" pitchFamily="2" charset="2"/>
              <a:buChar char="v"/>
            </a:pPr>
            <a:r>
              <a:rPr lang="pt-BR" sz="2000" b="0" cap="small" dirty="0" smtClean="0">
                <a:solidFill>
                  <a:srgbClr val="FF0000"/>
                </a:solidFill>
                <a:effectLst/>
                <a:latin typeface="Verdana" pitchFamily="34" charset="0"/>
                <a:ea typeface="Verdana" pitchFamily="34" charset="0"/>
                <a:cs typeface="Verdana" pitchFamily="34" charset="0"/>
              </a:rPr>
              <a:t> Meio Físico/Recursos Hídricos na AII</a:t>
            </a:r>
          </a:p>
        </p:txBody>
      </p:sp>
      <p:pic>
        <p:nvPicPr>
          <p:cNvPr id="12" name="Imagem 11" descr="C:\Documents and Settings\gabriel.silva\Desktop\Figuras EIA\AII - Articulação Cartas IBGE.jpg"/>
          <p:cNvPicPr>
            <a:picLocks noChangeAspect="1"/>
          </p:cNvPicPr>
          <p:nvPr/>
        </p:nvPicPr>
        <p:blipFill>
          <a:blip r:embed="rId3" cstate="print"/>
          <a:srcRect/>
          <a:stretch>
            <a:fillRect/>
          </a:stretch>
        </p:blipFill>
        <p:spPr bwMode="auto">
          <a:xfrm>
            <a:off x="738158" y="739796"/>
            <a:ext cx="8940800" cy="5689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ext Box 2"/>
          <p:cNvSpPr txBox="1">
            <a:spLocks noChangeArrowheads="1"/>
          </p:cNvSpPr>
          <p:nvPr/>
        </p:nvSpPr>
        <p:spPr bwMode="auto">
          <a:xfrm>
            <a:off x="1809728" y="6286520"/>
            <a:ext cx="6310322" cy="335989"/>
          </a:xfrm>
          <a:prstGeom prst="rect">
            <a:avLst/>
          </a:prstGeom>
          <a:noFill/>
          <a:ln w="12700" algn="ctr">
            <a:noFill/>
            <a:miter lim="800000"/>
            <a:headEnd/>
            <a:tailEnd/>
          </a:ln>
          <a:effectLst/>
        </p:spPr>
        <p:txBody>
          <a:bodyPr wrap="square" lIns="90488" tIns="44450" rIns="90488" bIns="44450">
            <a:spAutoFit/>
          </a:bodyPr>
          <a:lstStyle/>
          <a:p>
            <a:pPr algn="ctr">
              <a:lnSpc>
                <a:spcPct val="100000"/>
              </a:lnSpc>
            </a:pPr>
            <a:r>
              <a:rPr lang="pt-BR" sz="1600" b="0" cap="small" dirty="0" smtClean="0">
                <a:solidFill>
                  <a:schemeClr val="tx1"/>
                </a:solidFill>
                <a:latin typeface="Verdana" pitchFamily="34" charset="0"/>
                <a:ea typeface="Verdana" pitchFamily="34" charset="0"/>
                <a:cs typeface="Verdana" pitchFamily="34" charset="0"/>
              </a:rPr>
              <a:t>Drenagem da AII: Cartas Topográficas do IBGE – 1:50.000</a:t>
            </a:r>
          </a:p>
        </p:txBody>
      </p:sp>
      <p:sp>
        <p:nvSpPr>
          <p:cNvPr id="7" name="Text Box 2"/>
          <p:cNvSpPr txBox="1">
            <a:spLocks noChangeArrowheads="1"/>
          </p:cNvSpPr>
          <p:nvPr/>
        </p:nvSpPr>
        <p:spPr bwMode="auto">
          <a:xfrm>
            <a:off x="0" y="71414"/>
            <a:ext cx="9906000" cy="705321"/>
          </a:xfrm>
          <a:prstGeom prst="rect">
            <a:avLst/>
          </a:prstGeom>
          <a:noFill/>
          <a:ln w="12700" algn="ctr">
            <a:noFill/>
            <a:miter lim="800000"/>
            <a:headEnd/>
            <a:tailEnd/>
          </a:ln>
          <a:effectLst/>
        </p:spPr>
        <p:txBody>
          <a:bodyPr wrap="square" lIns="90488" tIns="44450" rIns="90488" bIns="44450">
            <a:spAutoFit/>
          </a:bodyPr>
          <a:lstStyle/>
          <a:p>
            <a:pPr>
              <a:lnSpc>
                <a:spcPct val="100000"/>
              </a:lnSpc>
              <a:buFont typeface="Wingdings" pitchFamily="2" charset="2"/>
              <a:buChar char="ü"/>
            </a:pPr>
            <a:r>
              <a:rPr lang="pt-BR" sz="2000" b="0" cap="small" dirty="0" smtClean="0">
                <a:solidFill>
                  <a:srgbClr val="FF0000"/>
                </a:solidFill>
                <a:effectLst/>
                <a:latin typeface="Verdana" pitchFamily="34" charset="0"/>
                <a:ea typeface="Verdana" pitchFamily="34" charset="0"/>
                <a:cs typeface="Verdana" pitchFamily="34" charset="0"/>
              </a:rPr>
              <a:t> Diagnóstico Ambiental</a:t>
            </a:r>
          </a:p>
          <a:p>
            <a:pPr marL="288000">
              <a:lnSpc>
                <a:spcPct val="100000"/>
              </a:lnSpc>
              <a:buFont typeface="Wingdings" pitchFamily="2" charset="2"/>
              <a:buChar char="v"/>
            </a:pPr>
            <a:r>
              <a:rPr lang="pt-BR" sz="2000" b="0" cap="small" dirty="0" smtClean="0">
                <a:solidFill>
                  <a:srgbClr val="FF0000"/>
                </a:solidFill>
                <a:effectLst/>
                <a:latin typeface="Verdana" pitchFamily="34" charset="0"/>
                <a:ea typeface="Verdana" pitchFamily="34" charset="0"/>
                <a:cs typeface="Verdana" pitchFamily="34" charset="0"/>
              </a:rPr>
              <a:t> Meio Físico/Recursos Hídricos na AII</a:t>
            </a:r>
          </a:p>
        </p:txBody>
      </p:sp>
      <p:pic>
        <p:nvPicPr>
          <p:cNvPr id="1027" name="Picture 3"/>
          <p:cNvPicPr>
            <a:picLocks noChangeAspect="1" noChangeArrowheads="1"/>
          </p:cNvPicPr>
          <p:nvPr/>
        </p:nvPicPr>
        <p:blipFill>
          <a:blip r:embed="rId3"/>
          <a:srcRect l="10926" t="26762" r="11402" b="9069"/>
          <a:stretch>
            <a:fillRect/>
          </a:stretch>
        </p:blipFill>
        <p:spPr bwMode="auto">
          <a:xfrm>
            <a:off x="81890" y="1175661"/>
            <a:ext cx="9720000" cy="501891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ext Box 2"/>
          <p:cNvSpPr txBox="1">
            <a:spLocks noChangeArrowheads="1"/>
          </p:cNvSpPr>
          <p:nvPr/>
        </p:nvSpPr>
        <p:spPr bwMode="auto">
          <a:xfrm>
            <a:off x="1809728" y="6507497"/>
            <a:ext cx="6310322" cy="335989"/>
          </a:xfrm>
          <a:prstGeom prst="rect">
            <a:avLst/>
          </a:prstGeom>
          <a:noFill/>
          <a:ln w="12700" algn="ctr">
            <a:noFill/>
            <a:miter lim="800000"/>
            <a:headEnd/>
            <a:tailEnd/>
          </a:ln>
          <a:effectLst/>
        </p:spPr>
        <p:txBody>
          <a:bodyPr wrap="square" lIns="90488" tIns="44450" rIns="90488" bIns="44450">
            <a:spAutoFit/>
          </a:bodyPr>
          <a:lstStyle/>
          <a:p>
            <a:pPr algn="ctr">
              <a:lnSpc>
                <a:spcPct val="100000"/>
              </a:lnSpc>
            </a:pPr>
            <a:r>
              <a:rPr lang="pt-BR" sz="1600" b="0" cap="small" dirty="0" smtClean="0">
                <a:solidFill>
                  <a:schemeClr val="tx1"/>
                </a:solidFill>
                <a:latin typeface="Verdana" pitchFamily="34" charset="0"/>
                <a:ea typeface="Verdana" pitchFamily="34" charset="0"/>
                <a:cs typeface="Verdana" pitchFamily="34" charset="0"/>
              </a:rPr>
              <a:t>Drenagem da AII: Cartas Topográficas do IBGE – 1:50.000</a:t>
            </a:r>
          </a:p>
        </p:txBody>
      </p:sp>
      <p:pic>
        <p:nvPicPr>
          <p:cNvPr id="130050" name="Picture 2"/>
          <p:cNvPicPr>
            <a:picLocks noChangeAspect="1" noChangeArrowheads="1"/>
          </p:cNvPicPr>
          <p:nvPr/>
        </p:nvPicPr>
        <p:blipFill>
          <a:blip r:embed="rId3"/>
          <a:srcRect/>
          <a:stretch>
            <a:fillRect/>
          </a:stretch>
        </p:blipFill>
        <p:spPr bwMode="auto">
          <a:xfrm>
            <a:off x="362857" y="899886"/>
            <a:ext cx="9448800" cy="5547612"/>
          </a:xfrm>
          <a:prstGeom prst="rect">
            <a:avLst/>
          </a:prstGeom>
          <a:noFill/>
          <a:ln w="9525">
            <a:noFill/>
            <a:miter lim="800000"/>
            <a:headEnd/>
            <a:tailEnd/>
          </a:ln>
          <a:effectLst/>
        </p:spPr>
      </p:pic>
      <p:sp>
        <p:nvSpPr>
          <p:cNvPr id="7" name="Text Box 2"/>
          <p:cNvSpPr txBox="1">
            <a:spLocks noChangeArrowheads="1"/>
          </p:cNvSpPr>
          <p:nvPr/>
        </p:nvSpPr>
        <p:spPr bwMode="auto">
          <a:xfrm>
            <a:off x="0" y="71414"/>
            <a:ext cx="9906000" cy="705321"/>
          </a:xfrm>
          <a:prstGeom prst="rect">
            <a:avLst/>
          </a:prstGeom>
          <a:noFill/>
          <a:ln w="12700" algn="ctr">
            <a:noFill/>
            <a:miter lim="800000"/>
            <a:headEnd/>
            <a:tailEnd/>
          </a:ln>
          <a:effectLst/>
        </p:spPr>
        <p:txBody>
          <a:bodyPr wrap="square" lIns="90488" tIns="44450" rIns="90488" bIns="44450">
            <a:spAutoFit/>
          </a:bodyPr>
          <a:lstStyle/>
          <a:p>
            <a:pPr>
              <a:lnSpc>
                <a:spcPct val="100000"/>
              </a:lnSpc>
              <a:buFont typeface="Wingdings" pitchFamily="2" charset="2"/>
              <a:buChar char="ü"/>
            </a:pPr>
            <a:r>
              <a:rPr lang="pt-BR" sz="2000" b="0" cap="small" dirty="0" smtClean="0">
                <a:solidFill>
                  <a:srgbClr val="FF0000"/>
                </a:solidFill>
                <a:effectLst/>
                <a:latin typeface="Verdana" pitchFamily="34" charset="0"/>
                <a:ea typeface="Verdana" pitchFamily="34" charset="0"/>
                <a:cs typeface="Verdana" pitchFamily="34" charset="0"/>
              </a:rPr>
              <a:t> Diagnóstico Ambiental</a:t>
            </a:r>
          </a:p>
          <a:p>
            <a:pPr marL="288000">
              <a:lnSpc>
                <a:spcPct val="100000"/>
              </a:lnSpc>
              <a:buFont typeface="Wingdings" pitchFamily="2" charset="2"/>
              <a:buChar char="v"/>
            </a:pPr>
            <a:r>
              <a:rPr lang="pt-BR" sz="2000" b="0" cap="small" dirty="0" smtClean="0">
                <a:solidFill>
                  <a:srgbClr val="FF0000"/>
                </a:solidFill>
                <a:effectLst/>
                <a:latin typeface="Verdana" pitchFamily="34" charset="0"/>
                <a:ea typeface="Verdana" pitchFamily="34" charset="0"/>
                <a:cs typeface="Verdana" pitchFamily="34" charset="0"/>
              </a:rPr>
              <a:t> Meio Físico/Recursos Hídricos na AII</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ext Box 2"/>
          <p:cNvSpPr txBox="1">
            <a:spLocks noChangeArrowheads="1"/>
          </p:cNvSpPr>
          <p:nvPr/>
        </p:nvSpPr>
        <p:spPr bwMode="auto">
          <a:xfrm>
            <a:off x="0" y="1371600"/>
            <a:ext cx="9906000" cy="4552528"/>
          </a:xfrm>
          <a:prstGeom prst="rect">
            <a:avLst/>
          </a:prstGeom>
          <a:noFill/>
          <a:ln w="12700" algn="ctr">
            <a:noFill/>
            <a:miter lim="800000"/>
            <a:headEnd/>
            <a:tailEnd/>
          </a:ln>
          <a:effectLst/>
        </p:spPr>
        <p:txBody>
          <a:bodyPr wrap="square" lIns="90488" tIns="44450" rIns="90488" bIns="44450">
            <a:spAutoFit/>
          </a:bodyPr>
          <a:lstStyle/>
          <a:p>
            <a:pPr>
              <a:lnSpc>
                <a:spcPct val="100000"/>
              </a:lnSpc>
              <a:buFont typeface="Wingdings" pitchFamily="2" charset="2"/>
              <a:buChar char="ü"/>
            </a:pPr>
            <a:r>
              <a:rPr lang="pt-BR" sz="2000" cap="small" dirty="0" smtClean="0">
                <a:solidFill>
                  <a:srgbClr val="FF0000"/>
                </a:solidFill>
                <a:effectLst/>
                <a:latin typeface="Verdana" pitchFamily="34" charset="0"/>
                <a:ea typeface="Verdana" pitchFamily="34" charset="0"/>
                <a:cs typeface="Verdana" pitchFamily="34" charset="0"/>
              </a:rPr>
              <a:t> Estudo de Alternativas</a:t>
            </a:r>
          </a:p>
          <a:p>
            <a:pPr>
              <a:lnSpc>
                <a:spcPct val="100000"/>
              </a:lnSpc>
            </a:pPr>
            <a:endParaRPr lang="pt-BR" sz="2000" b="0" cap="small" dirty="0" smtClean="0">
              <a:solidFill>
                <a:srgbClr val="0000FF"/>
              </a:solidFill>
              <a:effectLst/>
              <a:latin typeface="Verdana" pitchFamily="34" charset="0"/>
              <a:ea typeface="Verdana" pitchFamily="34" charset="0"/>
              <a:cs typeface="Verdana" pitchFamily="34" charset="0"/>
            </a:endParaRPr>
          </a:p>
          <a:p>
            <a:pPr>
              <a:lnSpc>
                <a:spcPct val="100000"/>
              </a:lnSpc>
              <a:buFontTx/>
              <a:buChar char="-"/>
            </a:pPr>
            <a:r>
              <a:rPr lang="pt-BR" sz="2000" cap="small" dirty="0" smtClean="0">
                <a:solidFill>
                  <a:srgbClr val="0000FF"/>
                </a:solidFill>
                <a:effectLst/>
                <a:latin typeface="Verdana" pitchFamily="34" charset="0"/>
                <a:ea typeface="Verdana" pitchFamily="34" charset="0"/>
                <a:cs typeface="Verdana" pitchFamily="34" charset="0"/>
              </a:rPr>
              <a:t> Interferências:</a:t>
            </a:r>
          </a:p>
          <a:p>
            <a:pPr>
              <a:lnSpc>
                <a:spcPct val="100000"/>
              </a:lnSpc>
            </a:pPr>
            <a:endParaRPr lang="pt-BR" sz="2000" b="0" cap="small" dirty="0" smtClean="0">
              <a:solidFill>
                <a:srgbClr val="0000FF"/>
              </a:solidFill>
              <a:effectLst/>
              <a:latin typeface="Verdana" pitchFamily="34" charset="0"/>
              <a:ea typeface="Verdana" pitchFamily="34" charset="0"/>
              <a:cs typeface="Verdana" pitchFamily="34" charset="0"/>
            </a:endParaRPr>
          </a:p>
          <a:p>
            <a:pPr marL="457200" indent="-457200" algn="just">
              <a:lnSpc>
                <a:spcPct val="150000"/>
              </a:lnSpc>
              <a:buAutoNum type="alphaLcParenR"/>
            </a:pPr>
            <a:r>
              <a:rPr lang="pt-BR" sz="2000" cap="small" dirty="0" smtClean="0">
                <a:solidFill>
                  <a:srgbClr val="0000FF"/>
                </a:solidFill>
                <a:latin typeface="Verdana" pitchFamily="34" charset="0"/>
                <a:ea typeface="Verdana" pitchFamily="34" charset="0"/>
                <a:cs typeface="Verdana" pitchFamily="34" charset="0"/>
              </a:rPr>
              <a:t>Meio Biótico</a:t>
            </a:r>
            <a:r>
              <a:rPr lang="pt-BR" sz="2000" cap="small" dirty="0" smtClean="0">
                <a:solidFill>
                  <a:srgbClr val="0000FF"/>
                </a:solidFill>
                <a:effectLst/>
                <a:latin typeface="Verdana" pitchFamily="34" charset="0"/>
                <a:ea typeface="Verdana" pitchFamily="34" charset="0"/>
                <a:cs typeface="Verdana" pitchFamily="34" charset="0"/>
              </a:rPr>
              <a:t>: </a:t>
            </a:r>
            <a:r>
              <a:rPr lang="pt-BR" sz="2000" b="0" cap="small" dirty="0" smtClean="0">
                <a:solidFill>
                  <a:srgbClr val="0000FF"/>
                </a:solidFill>
                <a:effectLst/>
                <a:latin typeface="Verdana" pitchFamily="34" charset="0"/>
                <a:ea typeface="Verdana" pitchFamily="34" charset="0"/>
                <a:cs typeface="Verdana" pitchFamily="34" charset="0"/>
              </a:rPr>
              <a:t>remanescentes florestais nativos; áreas protegidas e unidades de conservação</a:t>
            </a:r>
          </a:p>
          <a:p>
            <a:pPr marL="457200" indent="-457200" algn="just">
              <a:lnSpc>
                <a:spcPct val="150000"/>
              </a:lnSpc>
              <a:buAutoNum type="alphaLcParenR"/>
            </a:pPr>
            <a:endParaRPr lang="pt-BR" sz="1000" b="0" cap="small" dirty="0" smtClean="0">
              <a:solidFill>
                <a:srgbClr val="0000FF"/>
              </a:solidFill>
              <a:effectLst/>
              <a:latin typeface="Verdana" pitchFamily="34" charset="0"/>
              <a:ea typeface="Verdana" pitchFamily="34" charset="0"/>
              <a:cs typeface="Verdana" pitchFamily="34" charset="0"/>
            </a:endParaRPr>
          </a:p>
          <a:p>
            <a:pPr marL="457200" indent="-457200" algn="just">
              <a:lnSpc>
                <a:spcPct val="150000"/>
              </a:lnSpc>
              <a:buAutoNum type="alphaLcParenR"/>
            </a:pPr>
            <a:r>
              <a:rPr lang="pt-BR" sz="2000" cap="small" dirty="0" smtClean="0">
                <a:solidFill>
                  <a:srgbClr val="0000FF"/>
                </a:solidFill>
                <a:latin typeface="Verdana" pitchFamily="34" charset="0"/>
                <a:ea typeface="Verdana" pitchFamily="34" charset="0"/>
                <a:cs typeface="Verdana" pitchFamily="34" charset="0"/>
              </a:rPr>
              <a:t>Meio Socioeconômico</a:t>
            </a:r>
            <a:r>
              <a:rPr lang="pt-BR" sz="2000" cap="small" dirty="0" smtClean="0">
                <a:solidFill>
                  <a:srgbClr val="0000FF"/>
                </a:solidFill>
                <a:effectLst/>
                <a:latin typeface="Verdana" pitchFamily="34" charset="0"/>
                <a:ea typeface="Verdana" pitchFamily="34" charset="0"/>
                <a:cs typeface="Verdana" pitchFamily="34" charset="0"/>
              </a:rPr>
              <a:t>: </a:t>
            </a:r>
            <a:r>
              <a:rPr lang="pt-BR" sz="2000" b="0" cap="small" dirty="0" smtClean="0">
                <a:solidFill>
                  <a:srgbClr val="0000FF"/>
                </a:solidFill>
                <a:effectLst/>
                <a:latin typeface="Verdana" pitchFamily="34" charset="0"/>
                <a:ea typeface="Verdana" pitchFamily="34" charset="0"/>
                <a:cs typeface="Verdana" pitchFamily="34" charset="0"/>
              </a:rPr>
              <a:t>área urbana/industrial, agricultura,     pastagem e demais usos do solo</a:t>
            </a:r>
          </a:p>
          <a:p>
            <a:pPr marL="457200" indent="-457200" algn="just">
              <a:lnSpc>
                <a:spcPct val="150000"/>
              </a:lnSpc>
              <a:buAutoNum type="alphaLcParenR"/>
            </a:pPr>
            <a:endParaRPr lang="pt-BR" sz="1000" b="0" cap="small" dirty="0" smtClean="0">
              <a:solidFill>
                <a:srgbClr val="0000FF"/>
              </a:solidFill>
              <a:effectLst/>
              <a:latin typeface="Verdana" pitchFamily="34" charset="0"/>
              <a:ea typeface="Verdana" pitchFamily="34" charset="0"/>
              <a:cs typeface="Verdana" pitchFamily="34" charset="0"/>
            </a:endParaRPr>
          </a:p>
          <a:p>
            <a:pPr marL="457200" indent="-457200" algn="just">
              <a:lnSpc>
                <a:spcPct val="150000"/>
              </a:lnSpc>
              <a:buAutoNum type="alphaLcParenR"/>
            </a:pPr>
            <a:r>
              <a:rPr lang="pt-BR" sz="2000" cap="small" dirty="0" smtClean="0">
                <a:solidFill>
                  <a:srgbClr val="0000FF"/>
                </a:solidFill>
                <a:latin typeface="Verdana" pitchFamily="34" charset="0"/>
                <a:ea typeface="Verdana" pitchFamily="34" charset="0"/>
                <a:cs typeface="Verdana" pitchFamily="34" charset="0"/>
              </a:rPr>
              <a:t>Meio Físico</a:t>
            </a:r>
            <a:r>
              <a:rPr lang="pt-BR" sz="2000" cap="small" dirty="0" smtClean="0">
                <a:solidFill>
                  <a:srgbClr val="0000FF"/>
                </a:solidFill>
                <a:effectLst/>
                <a:latin typeface="Verdana" pitchFamily="34" charset="0"/>
                <a:ea typeface="Verdana" pitchFamily="34" charset="0"/>
                <a:cs typeface="Verdana" pitchFamily="34" charset="0"/>
              </a:rPr>
              <a:t>: </a:t>
            </a:r>
            <a:r>
              <a:rPr lang="pt-BR" sz="2000" b="0" cap="small" dirty="0" smtClean="0">
                <a:solidFill>
                  <a:srgbClr val="0000FF"/>
                </a:solidFill>
                <a:effectLst/>
                <a:latin typeface="Verdana" pitchFamily="34" charset="0"/>
                <a:ea typeface="Verdana" pitchFamily="34" charset="0"/>
                <a:cs typeface="Verdana" pitchFamily="34" charset="0"/>
              </a:rPr>
              <a:t>recurso hídrico/nascente; APPs; captações superficiais para abastecimento público; áreas com direitos minerários</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ext Box 2"/>
          <p:cNvSpPr txBox="1">
            <a:spLocks noChangeArrowheads="1"/>
          </p:cNvSpPr>
          <p:nvPr/>
        </p:nvSpPr>
        <p:spPr bwMode="auto">
          <a:xfrm>
            <a:off x="1571636" y="6286520"/>
            <a:ext cx="6310322" cy="335989"/>
          </a:xfrm>
          <a:prstGeom prst="rect">
            <a:avLst/>
          </a:prstGeom>
          <a:noFill/>
          <a:ln w="12700" algn="ctr">
            <a:noFill/>
            <a:miter lim="800000"/>
            <a:headEnd/>
            <a:tailEnd/>
          </a:ln>
          <a:effectLst/>
        </p:spPr>
        <p:txBody>
          <a:bodyPr wrap="square" lIns="90488" tIns="44450" rIns="90488" bIns="44450">
            <a:spAutoFit/>
          </a:bodyPr>
          <a:lstStyle/>
          <a:p>
            <a:pPr algn="ctr">
              <a:lnSpc>
                <a:spcPct val="100000"/>
              </a:lnSpc>
            </a:pPr>
            <a:r>
              <a:rPr lang="pt-BR" sz="1600" b="0" cap="small" dirty="0" smtClean="0">
                <a:solidFill>
                  <a:schemeClr val="tx1"/>
                </a:solidFill>
                <a:latin typeface="Verdana" pitchFamily="34" charset="0"/>
                <a:ea typeface="Verdana" pitchFamily="34" charset="0"/>
                <a:cs typeface="Verdana" pitchFamily="34" charset="0"/>
              </a:rPr>
              <a:t>Captações na AII</a:t>
            </a:r>
          </a:p>
        </p:txBody>
      </p:sp>
      <p:pic>
        <p:nvPicPr>
          <p:cNvPr id="131074" name="Picture 2"/>
          <p:cNvPicPr>
            <a:picLocks noChangeAspect="1" noChangeArrowheads="1"/>
          </p:cNvPicPr>
          <p:nvPr/>
        </p:nvPicPr>
        <p:blipFill>
          <a:blip r:embed="rId3"/>
          <a:srcRect/>
          <a:stretch>
            <a:fillRect/>
          </a:stretch>
        </p:blipFill>
        <p:spPr bwMode="auto">
          <a:xfrm>
            <a:off x="23778" y="1569810"/>
            <a:ext cx="9720000" cy="4502396"/>
          </a:xfrm>
          <a:prstGeom prst="rect">
            <a:avLst/>
          </a:prstGeom>
          <a:noFill/>
          <a:ln w="9525">
            <a:noFill/>
            <a:miter lim="800000"/>
            <a:headEnd/>
            <a:tailEnd/>
          </a:ln>
          <a:effectLst/>
        </p:spPr>
      </p:pic>
      <p:sp>
        <p:nvSpPr>
          <p:cNvPr id="9" name="Text Box 2"/>
          <p:cNvSpPr txBox="1">
            <a:spLocks noChangeArrowheads="1"/>
          </p:cNvSpPr>
          <p:nvPr/>
        </p:nvSpPr>
        <p:spPr bwMode="auto">
          <a:xfrm>
            <a:off x="0" y="71414"/>
            <a:ext cx="9906000" cy="705321"/>
          </a:xfrm>
          <a:prstGeom prst="rect">
            <a:avLst/>
          </a:prstGeom>
          <a:noFill/>
          <a:ln w="12700" algn="ctr">
            <a:noFill/>
            <a:miter lim="800000"/>
            <a:headEnd/>
            <a:tailEnd/>
          </a:ln>
          <a:effectLst/>
        </p:spPr>
        <p:txBody>
          <a:bodyPr wrap="square" lIns="90488" tIns="44450" rIns="90488" bIns="44450">
            <a:spAutoFit/>
          </a:bodyPr>
          <a:lstStyle/>
          <a:p>
            <a:pPr>
              <a:lnSpc>
                <a:spcPct val="100000"/>
              </a:lnSpc>
              <a:buFont typeface="Wingdings" pitchFamily="2" charset="2"/>
              <a:buChar char="ü"/>
            </a:pPr>
            <a:r>
              <a:rPr lang="pt-BR" sz="2000" b="0" cap="small" dirty="0" smtClean="0">
                <a:solidFill>
                  <a:srgbClr val="FF0000"/>
                </a:solidFill>
                <a:effectLst/>
                <a:latin typeface="Verdana" pitchFamily="34" charset="0"/>
                <a:ea typeface="Verdana" pitchFamily="34" charset="0"/>
                <a:cs typeface="Verdana" pitchFamily="34" charset="0"/>
              </a:rPr>
              <a:t> Diagnóstico Ambiental</a:t>
            </a:r>
          </a:p>
          <a:p>
            <a:pPr marL="288000">
              <a:lnSpc>
                <a:spcPct val="100000"/>
              </a:lnSpc>
              <a:buFont typeface="Wingdings" pitchFamily="2" charset="2"/>
              <a:buChar char="v"/>
            </a:pPr>
            <a:r>
              <a:rPr lang="pt-BR" sz="2000" b="0" cap="small" dirty="0" smtClean="0">
                <a:solidFill>
                  <a:srgbClr val="FF0000"/>
                </a:solidFill>
                <a:effectLst/>
                <a:latin typeface="Verdana" pitchFamily="34" charset="0"/>
                <a:ea typeface="Verdana" pitchFamily="34" charset="0"/>
                <a:cs typeface="Verdana" pitchFamily="34" charset="0"/>
              </a:rPr>
              <a:t> Meio Físico/Recursos Hídricos na AII</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ext Box 2"/>
          <p:cNvSpPr txBox="1">
            <a:spLocks noChangeArrowheads="1"/>
          </p:cNvSpPr>
          <p:nvPr/>
        </p:nvSpPr>
        <p:spPr bwMode="auto">
          <a:xfrm>
            <a:off x="1809728" y="6507497"/>
            <a:ext cx="6310322" cy="335989"/>
          </a:xfrm>
          <a:prstGeom prst="rect">
            <a:avLst/>
          </a:prstGeom>
          <a:noFill/>
          <a:ln w="12700" algn="ctr">
            <a:noFill/>
            <a:miter lim="800000"/>
            <a:headEnd/>
            <a:tailEnd/>
          </a:ln>
          <a:effectLst/>
        </p:spPr>
        <p:txBody>
          <a:bodyPr wrap="square" lIns="90488" tIns="44450" rIns="90488" bIns="44450">
            <a:spAutoFit/>
          </a:bodyPr>
          <a:lstStyle/>
          <a:p>
            <a:pPr algn="ctr">
              <a:lnSpc>
                <a:spcPct val="100000"/>
              </a:lnSpc>
            </a:pPr>
            <a:r>
              <a:rPr lang="pt-BR" sz="1600" b="0" cap="small" dirty="0" smtClean="0">
                <a:solidFill>
                  <a:schemeClr val="tx1"/>
                </a:solidFill>
                <a:latin typeface="Verdana" pitchFamily="34" charset="0"/>
                <a:ea typeface="Verdana" pitchFamily="34" charset="0"/>
                <a:cs typeface="Verdana" pitchFamily="34" charset="0"/>
              </a:rPr>
              <a:t>Captações na AII</a:t>
            </a:r>
          </a:p>
        </p:txBody>
      </p:sp>
      <p:pic>
        <p:nvPicPr>
          <p:cNvPr id="6" name="Imagem 5" descr="C:\Documents and Settings\gabriel.silva\Desktop\Figuras EIA\AII - Pontos de captação.jpg"/>
          <p:cNvPicPr>
            <a:picLocks noChangeAspect="1"/>
          </p:cNvPicPr>
          <p:nvPr/>
        </p:nvPicPr>
        <p:blipFill>
          <a:blip r:embed="rId3" cstate="screen"/>
          <a:srcRect/>
          <a:stretch>
            <a:fillRect/>
          </a:stretch>
        </p:blipFill>
        <p:spPr bwMode="auto">
          <a:xfrm>
            <a:off x="506776" y="1000108"/>
            <a:ext cx="9033831" cy="5244029"/>
          </a:xfrm>
          <a:prstGeom prst="rect">
            <a:avLst/>
          </a:prstGeom>
          <a:noFill/>
          <a:ln w="9525">
            <a:noFill/>
            <a:miter lim="800000"/>
            <a:headEnd/>
            <a:tailEnd/>
          </a:ln>
        </p:spPr>
      </p:pic>
      <p:sp>
        <p:nvSpPr>
          <p:cNvPr id="9" name="Text Box 2"/>
          <p:cNvSpPr txBox="1">
            <a:spLocks noChangeArrowheads="1"/>
          </p:cNvSpPr>
          <p:nvPr/>
        </p:nvSpPr>
        <p:spPr bwMode="auto">
          <a:xfrm>
            <a:off x="0" y="71414"/>
            <a:ext cx="9906000" cy="705321"/>
          </a:xfrm>
          <a:prstGeom prst="rect">
            <a:avLst/>
          </a:prstGeom>
          <a:noFill/>
          <a:ln w="12700" algn="ctr">
            <a:noFill/>
            <a:miter lim="800000"/>
            <a:headEnd/>
            <a:tailEnd/>
          </a:ln>
          <a:effectLst/>
        </p:spPr>
        <p:txBody>
          <a:bodyPr wrap="square" lIns="90488" tIns="44450" rIns="90488" bIns="44450">
            <a:spAutoFit/>
          </a:bodyPr>
          <a:lstStyle/>
          <a:p>
            <a:pPr>
              <a:lnSpc>
                <a:spcPct val="100000"/>
              </a:lnSpc>
              <a:buFont typeface="Wingdings" pitchFamily="2" charset="2"/>
              <a:buChar char="ü"/>
            </a:pPr>
            <a:r>
              <a:rPr lang="pt-BR" sz="2000" b="0" cap="small" dirty="0" smtClean="0">
                <a:solidFill>
                  <a:srgbClr val="FF0000"/>
                </a:solidFill>
                <a:effectLst/>
                <a:latin typeface="Verdana" pitchFamily="34" charset="0"/>
                <a:ea typeface="Verdana" pitchFamily="34" charset="0"/>
                <a:cs typeface="Verdana" pitchFamily="34" charset="0"/>
              </a:rPr>
              <a:t> Diagnóstico Ambiental</a:t>
            </a:r>
          </a:p>
          <a:p>
            <a:pPr marL="288000">
              <a:lnSpc>
                <a:spcPct val="100000"/>
              </a:lnSpc>
              <a:buFont typeface="Wingdings" pitchFamily="2" charset="2"/>
              <a:buChar char="v"/>
            </a:pPr>
            <a:r>
              <a:rPr lang="pt-BR" sz="2000" b="0" cap="small" dirty="0" smtClean="0">
                <a:solidFill>
                  <a:srgbClr val="FF0000"/>
                </a:solidFill>
                <a:effectLst/>
                <a:latin typeface="Verdana" pitchFamily="34" charset="0"/>
                <a:ea typeface="Verdana" pitchFamily="34" charset="0"/>
                <a:cs typeface="Verdana" pitchFamily="34" charset="0"/>
              </a:rPr>
              <a:t> Meio Físico/Recursos Hídricos na AII</a:t>
            </a:r>
          </a:p>
        </p:txBody>
      </p:sp>
      <p:sp>
        <p:nvSpPr>
          <p:cNvPr id="7" name="Forma livre 6"/>
          <p:cNvSpPr/>
          <p:nvPr/>
        </p:nvSpPr>
        <p:spPr>
          <a:xfrm>
            <a:off x="4891489" y="3272010"/>
            <a:ext cx="1013552" cy="1277956"/>
          </a:xfrm>
          <a:custGeom>
            <a:avLst/>
            <a:gdLst>
              <a:gd name="connsiteX0" fmla="*/ 1013552 w 1013552"/>
              <a:gd name="connsiteY0" fmla="*/ 0 h 1277956"/>
              <a:gd name="connsiteX1" fmla="*/ 760164 w 1013552"/>
              <a:gd name="connsiteY1" fmla="*/ 143219 h 1277956"/>
              <a:gd name="connsiteX2" fmla="*/ 451692 w 1013552"/>
              <a:gd name="connsiteY2" fmla="*/ 308472 h 1277956"/>
              <a:gd name="connsiteX3" fmla="*/ 308472 w 1013552"/>
              <a:gd name="connsiteY3" fmla="*/ 473725 h 1277956"/>
              <a:gd name="connsiteX4" fmla="*/ 253388 w 1013552"/>
              <a:gd name="connsiteY4" fmla="*/ 738130 h 1277956"/>
              <a:gd name="connsiteX5" fmla="*/ 220338 w 1013552"/>
              <a:gd name="connsiteY5" fmla="*/ 936433 h 1277956"/>
              <a:gd name="connsiteX6" fmla="*/ 0 w 1013552"/>
              <a:gd name="connsiteY6" fmla="*/ 1277956 h 1277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13552" h="1277956">
                <a:moveTo>
                  <a:pt x="1013552" y="0"/>
                </a:moveTo>
                <a:lnTo>
                  <a:pt x="760164" y="143219"/>
                </a:lnTo>
                <a:cubicBezTo>
                  <a:pt x="666521" y="194631"/>
                  <a:pt x="526974" y="253388"/>
                  <a:pt x="451692" y="308472"/>
                </a:cubicBezTo>
                <a:cubicBezTo>
                  <a:pt x="376410" y="363556"/>
                  <a:pt x="341523" y="402115"/>
                  <a:pt x="308472" y="473725"/>
                </a:cubicBezTo>
                <a:cubicBezTo>
                  <a:pt x="275421" y="545335"/>
                  <a:pt x="268077" y="661012"/>
                  <a:pt x="253388" y="738130"/>
                </a:cubicBezTo>
                <a:cubicBezTo>
                  <a:pt x="238699" y="815248"/>
                  <a:pt x="262569" y="846462"/>
                  <a:pt x="220338" y="936433"/>
                </a:cubicBezTo>
                <a:cubicBezTo>
                  <a:pt x="178107" y="1026404"/>
                  <a:pt x="89053" y="1152180"/>
                  <a:pt x="0" y="1277956"/>
                </a:cubicBezTo>
              </a:path>
            </a:pathLst>
          </a:custGeom>
          <a:ln w="19050">
            <a:solidFill>
              <a:srgbClr val="FF0000"/>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pt-B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ext Box 2"/>
          <p:cNvSpPr txBox="1">
            <a:spLocks noChangeArrowheads="1"/>
          </p:cNvSpPr>
          <p:nvPr/>
        </p:nvSpPr>
        <p:spPr bwMode="auto">
          <a:xfrm>
            <a:off x="1809728" y="6507497"/>
            <a:ext cx="6310322" cy="335989"/>
          </a:xfrm>
          <a:prstGeom prst="rect">
            <a:avLst/>
          </a:prstGeom>
          <a:noFill/>
          <a:ln w="12700" algn="ctr">
            <a:noFill/>
            <a:miter lim="800000"/>
            <a:headEnd/>
            <a:tailEnd/>
          </a:ln>
          <a:effectLst/>
        </p:spPr>
        <p:txBody>
          <a:bodyPr wrap="square" lIns="90488" tIns="44450" rIns="90488" bIns="44450">
            <a:spAutoFit/>
          </a:bodyPr>
          <a:lstStyle/>
          <a:p>
            <a:pPr algn="ctr">
              <a:lnSpc>
                <a:spcPct val="100000"/>
              </a:lnSpc>
            </a:pPr>
            <a:r>
              <a:rPr lang="pt-BR" sz="1600" b="0" cap="small" dirty="0" smtClean="0">
                <a:solidFill>
                  <a:schemeClr val="tx1"/>
                </a:solidFill>
                <a:latin typeface="Verdana" pitchFamily="34" charset="0"/>
                <a:ea typeface="Verdana" pitchFamily="34" charset="0"/>
                <a:cs typeface="Verdana" pitchFamily="34" charset="0"/>
              </a:rPr>
              <a:t>Aquíferos na AII</a:t>
            </a:r>
          </a:p>
        </p:txBody>
      </p:sp>
      <p:pic>
        <p:nvPicPr>
          <p:cNvPr id="8" name="Imagem 7" descr="C:\Documents and Settings\gabriel.silva\Desktop\Figuras EIA\AII - Aquiferos.jpg"/>
          <p:cNvPicPr>
            <a:picLocks noChangeAspect="1"/>
          </p:cNvPicPr>
          <p:nvPr/>
        </p:nvPicPr>
        <p:blipFill>
          <a:blip r:embed="rId3" cstate="print"/>
          <a:srcRect/>
          <a:stretch>
            <a:fillRect/>
          </a:stretch>
        </p:blipFill>
        <p:spPr bwMode="auto">
          <a:xfrm>
            <a:off x="380968" y="945263"/>
            <a:ext cx="9013371" cy="5341257"/>
          </a:xfrm>
          <a:prstGeom prst="rect">
            <a:avLst/>
          </a:prstGeom>
          <a:noFill/>
          <a:ln w="9525">
            <a:noFill/>
            <a:miter lim="800000"/>
            <a:headEnd/>
            <a:tailEnd/>
          </a:ln>
        </p:spPr>
      </p:pic>
      <p:pic>
        <p:nvPicPr>
          <p:cNvPr id="9" name="Imagem 8" descr="C:\Documents and Settings\gabriel.silva\Desktop\Figuras EIA\AII - Aquiferos.jpg"/>
          <p:cNvPicPr>
            <a:picLocks noChangeAspect="1"/>
          </p:cNvPicPr>
          <p:nvPr/>
        </p:nvPicPr>
        <p:blipFill>
          <a:blip r:embed="rId4" cstate="print"/>
          <a:srcRect/>
          <a:stretch>
            <a:fillRect/>
          </a:stretch>
        </p:blipFill>
        <p:spPr bwMode="auto">
          <a:xfrm>
            <a:off x="497082" y="5500702"/>
            <a:ext cx="2013841" cy="785818"/>
          </a:xfrm>
          <a:prstGeom prst="rect">
            <a:avLst/>
          </a:prstGeom>
          <a:noFill/>
          <a:ln w="9525">
            <a:noFill/>
            <a:miter lim="800000"/>
            <a:headEnd/>
            <a:tailEnd/>
          </a:ln>
        </p:spPr>
      </p:pic>
      <p:sp>
        <p:nvSpPr>
          <p:cNvPr id="13" name="Text Box 2"/>
          <p:cNvSpPr txBox="1">
            <a:spLocks noChangeArrowheads="1"/>
          </p:cNvSpPr>
          <p:nvPr/>
        </p:nvSpPr>
        <p:spPr bwMode="auto">
          <a:xfrm>
            <a:off x="0" y="71414"/>
            <a:ext cx="9906000" cy="705321"/>
          </a:xfrm>
          <a:prstGeom prst="rect">
            <a:avLst/>
          </a:prstGeom>
          <a:noFill/>
          <a:ln w="12700" algn="ctr">
            <a:noFill/>
            <a:miter lim="800000"/>
            <a:headEnd/>
            <a:tailEnd/>
          </a:ln>
          <a:effectLst/>
        </p:spPr>
        <p:txBody>
          <a:bodyPr wrap="square" lIns="90488" tIns="44450" rIns="90488" bIns="44450">
            <a:spAutoFit/>
          </a:bodyPr>
          <a:lstStyle/>
          <a:p>
            <a:pPr>
              <a:lnSpc>
                <a:spcPct val="100000"/>
              </a:lnSpc>
              <a:buFont typeface="Wingdings" pitchFamily="2" charset="2"/>
              <a:buChar char="ü"/>
            </a:pPr>
            <a:r>
              <a:rPr lang="pt-BR" sz="2000" b="0" cap="small" dirty="0" smtClean="0">
                <a:solidFill>
                  <a:srgbClr val="FF0000"/>
                </a:solidFill>
                <a:effectLst/>
                <a:latin typeface="Verdana" pitchFamily="34" charset="0"/>
                <a:ea typeface="Verdana" pitchFamily="34" charset="0"/>
                <a:cs typeface="Verdana" pitchFamily="34" charset="0"/>
              </a:rPr>
              <a:t> Diagnóstico Ambiental</a:t>
            </a:r>
          </a:p>
          <a:p>
            <a:pPr marL="288000">
              <a:lnSpc>
                <a:spcPct val="100000"/>
              </a:lnSpc>
              <a:buFont typeface="Wingdings" pitchFamily="2" charset="2"/>
              <a:buChar char="v"/>
            </a:pPr>
            <a:r>
              <a:rPr lang="pt-BR" sz="2000" b="0" cap="small" dirty="0" smtClean="0">
                <a:solidFill>
                  <a:srgbClr val="FF0000"/>
                </a:solidFill>
                <a:effectLst/>
                <a:latin typeface="Verdana" pitchFamily="34" charset="0"/>
                <a:ea typeface="Verdana" pitchFamily="34" charset="0"/>
                <a:cs typeface="Verdana" pitchFamily="34" charset="0"/>
              </a:rPr>
              <a:t> Meio Físico/Recursos Hídricos na AII</a:t>
            </a:r>
          </a:p>
        </p:txBody>
      </p:sp>
      <p:sp>
        <p:nvSpPr>
          <p:cNvPr id="7" name="Forma livre 6"/>
          <p:cNvSpPr/>
          <p:nvPr/>
        </p:nvSpPr>
        <p:spPr>
          <a:xfrm>
            <a:off x="4832158" y="3272010"/>
            <a:ext cx="1013552" cy="1277956"/>
          </a:xfrm>
          <a:custGeom>
            <a:avLst/>
            <a:gdLst>
              <a:gd name="connsiteX0" fmla="*/ 1013552 w 1013552"/>
              <a:gd name="connsiteY0" fmla="*/ 0 h 1277956"/>
              <a:gd name="connsiteX1" fmla="*/ 760164 w 1013552"/>
              <a:gd name="connsiteY1" fmla="*/ 143219 h 1277956"/>
              <a:gd name="connsiteX2" fmla="*/ 451692 w 1013552"/>
              <a:gd name="connsiteY2" fmla="*/ 308472 h 1277956"/>
              <a:gd name="connsiteX3" fmla="*/ 308472 w 1013552"/>
              <a:gd name="connsiteY3" fmla="*/ 473725 h 1277956"/>
              <a:gd name="connsiteX4" fmla="*/ 253388 w 1013552"/>
              <a:gd name="connsiteY4" fmla="*/ 738130 h 1277956"/>
              <a:gd name="connsiteX5" fmla="*/ 220338 w 1013552"/>
              <a:gd name="connsiteY5" fmla="*/ 936433 h 1277956"/>
              <a:gd name="connsiteX6" fmla="*/ 0 w 1013552"/>
              <a:gd name="connsiteY6" fmla="*/ 1277956 h 1277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13552" h="1277956">
                <a:moveTo>
                  <a:pt x="1013552" y="0"/>
                </a:moveTo>
                <a:lnTo>
                  <a:pt x="760164" y="143219"/>
                </a:lnTo>
                <a:cubicBezTo>
                  <a:pt x="666521" y="194631"/>
                  <a:pt x="526974" y="253388"/>
                  <a:pt x="451692" y="308472"/>
                </a:cubicBezTo>
                <a:cubicBezTo>
                  <a:pt x="376410" y="363556"/>
                  <a:pt x="341523" y="402115"/>
                  <a:pt x="308472" y="473725"/>
                </a:cubicBezTo>
                <a:cubicBezTo>
                  <a:pt x="275421" y="545335"/>
                  <a:pt x="268077" y="661012"/>
                  <a:pt x="253388" y="738130"/>
                </a:cubicBezTo>
                <a:cubicBezTo>
                  <a:pt x="238699" y="815248"/>
                  <a:pt x="262569" y="846462"/>
                  <a:pt x="220338" y="936433"/>
                </a:cubicBezTo>
                <a:cubicBezTo>
                  <a:pt x="178107" y="1026404"/>
                  <a:pt x="89053" y="1152180"/>
                  <a:pt x="0" y="1277956"/>
                </a:cubicBezTo>
              </a:path>
            </a:pathLst>
          </a:custGeom>
          <a:ln w="31750">
            <a:solidFill>
              <a:srgbClr val="FF0000"/>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pt-B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Text Box 2"/>
          <p:cNvSpPr txBox="1">
            <a:spLocks noChangeArrowheads="1"/>
          </p:cNvSpPr>
          <p:nvPr/>
        </p:nvSpPr>
        <p:spPr bwMode="auto">
          <a:xfrm>
            <a:off x="0" y="71414"/>
            <a:ext cx="9906000" cy="705321"/>
          </a:xfrm>
          <a:prstGeom prst="rect">
            <a:avLst/>
          </a:prstGeom>
          <a:noFill/>
          <a:ln w="12700" algn="ctr">
            <a:noFill/>
            <a:miter lim="800000"/>
            <a:headEnd/>
            <a:tailEnd/>
          </a:ln>
          <a:effectLst/>
        </p:spPr>
        <p:txBody>
          <a:bodyPr wrap="square" lIns="90488" tIns="44450" rIns="90488" bIns="44450">
            <a:spAutoFit/>
          </a:bodyPr>
          <a:lstStyle/>
          <a:p>
            <a:pPr>
              <a:lnSpc>
                <a:spcPct val="100000"/>
              </a:lnSpc>
              <a:buFont typeface="Wingdings" pitchFamily="2" charset="2"/>
              <a:buChar char="ü"/>
            </a:pPr>
            <a:r>
              <a:rPr lang="pt-BR" sz="2000" b="0" cap="small" dirty="0" smtClean="0">
                <a:solidFill>
                  <a:srgbClr val="FF0000"/>
                </a:solidFill>
                <a:effectLst/>
                <a:latin typeface="Verdana" pitchFamily="34" charset="0"/>
                <a:ea typeface="Verdana" pitchFamily="34" charset="0"/>
                <a:cs typeface="Verdana" pitchFamily="34" charset="0"/>
              </a:rPr>
              <a:t> Diagnóstico Ambiental</a:t>
            </a:r>
          </a:p>
          <a:p>
            <a:pPr marL="288000">
              <a:lnSpc>
                <a:spcPct val="100000"/>
              </a:lnSpc>
              <a:buFont typeface="Wingdings" pitchFamily="2" charset="2"/>
              <a:buChar char="v"/>
            </a:pPr>
            <a:r>
              <a:rPr lang="pt-BR" sz="2000" b="0" cap="small" dirty="0" smtClean="0">
                <a:solidFill>
                  <a:srgbClr val="FF0000"/>
                </a:solidFill>
                <a:effectLst/>
                <a:latin typeface="Verdana" pitchFamily="34" charset="0"/>
                <a:ea typeface="Verdana" pitchFamily="34" charset="0"/>
                <a:cs typeface="Verdana" pitchFamily="34" charset="0"/>
              </a:rPr>
              <a:t> Meio Físico/Recursos Hídricos na AID e ADA</a:t>
            </a:r>
          </a:p>
        </p:txBody>
      </p:sp>
      <p:sp>
        <p:nvSpPr>
          <p:cNvPr id="10" name="Text Box 2"/>
          <p:cNvSpPr txBox="1">
            <a:spLocks noChangeArrowheads="1"/>
          </p:cNvSpPr>
          <p:nvPr/>
        </p:nvSpPr>
        <p:spPr bwMode="auto">
          <a:xfrm>
            <a:off x="1809728" y="2285992"/>
            <a:ext cx="1143008" cy="335989"/>
          </a:xfrm>
          <a:prstGeom prst="rect">
            <a:avLst/>
          </a:prstGeom>
          <a:noFill/>
          <a:ln w="12700" algn="ctr">
            <a:noFill/>
            <a:miter lim="800000"/>
            <a:headEnd/>
            <a:tailEnd/>
          </a:ln>
          <a:effectLst/>
        </p:spPr>
        <p:txBody>
          <a:bodyPr wrap="square" lIns="90488" tIns="44450" rIns="90488" bIns="44450">
            <a:spAutoFit/>
          </a:bodyPr>
          <a:lstStyle/>
          <a:p>
            <a:pPr algn="just">
              <a:lnSpc>
                <a:spcPct val="100000"/>
              </a:lnSpc>
            </a:pPr>
            <a:r>
              <a:rPr lang="pt-BR" sz="1600" cap="small" dirty="0" smtClean="0">
                <a:solidFill>
                  <a:schemeClr val="bg1">
                    <a:lumMod val="95000"/>
                  </a:schemeClr>
                </a:solidFill>
                <a:effectLst/>
                <a:latin typeface="Verdana" pitchFamily="34" charset="0"/>
                <a:ea typeface="Verdana" pitchFamily="34" charset="0"/>
                <a:cs typeface="Verdana" pitchFamily="34" charset="0"/>
              </a:rPr>
              <a:t>Trecho I</a:t>
            </a:r>
          </a:p>
        </p:txBody>
      </p:sp>
      <p:sp>
        <p:nvSpPr>
          <p:cNvPr id="11" name="Text Box 2"/>
          <p:cNvSpPr txBox="1">
            <a:spLocks noChangeArrowheads="1"/>
          </p:cNvSpPr>
          <p:nvPr/>
        </p:nvSpPr>
        <p:spPr bwMode="auto">
          <a:xfrm>
            <a:off x="1595414" y="4622245"/>
            <a:ext cx="1357322" cy="335989"/>
          </a:xfrm>
          <a:prstGeom prst="rect">
            <a:avLst/>
          </a:prstGeom>
          <a:noFill/>
          <a:ln w="12700" algn="ctr">
            <a:noFill/>
            <a:miter lim="800000"/>
            <a:headEnd/>
            <a:tailEnd/>
          </a:ln>
          <a:effectLst/>
        </p:spPr>
        <p:txBody>
          <a:bodyPr wrap="square" lIns="90488" tIns="44450" rIns="90488" bIns="44450">
            <a:spAutoFit/>
          </a:bodyPr>
          <a:lstStyle/>
          <a:p>
            <a:pPr algn="just">
              <a:lnSpc>
                <a:spcPct val="100000"/>
              </a:lnSpc>
            </a:pPr>
            <a:r>
              <a:rPr lang="pt-BR" sz="1600" cap="small" dirty="0" smtClean="0">
                <a:solidFill>
                  <a:schemeClr val="bg1">
                    <a:lumMod val="95000"/>
                  </a:schemeClr>
                </a:solidFill>
                <a:effectLst/>
                <a:latin typeface="Verdana" pitchFamily="34" charset="0"/>
                <a:ea typeface="Verdana" pitchFamily="34" charset="0"/>
                <a:cs typeface="Verdana" pitchFamily="34" charset="0"/>
              </a:rPr>
              <a:t>Trecho II</a:t>
            </a:r>
          </a:p>
        </p:txBody>
      </p:sp>
      <p:sp>
        <p:nvSpPr>
          <p:cNvPr id="24" name="Text Box 2"/>
          <p:cNvSpPr txBox="1">
            <a:spLocks noChangeArrowheads="1"/>
          </p:cNvSpPr>
          <p:nvPr/>
        </p:nvSpPr>
        <p:spPr bwMode="auto">
          <a:xfrm>
            <a:off x="1595414" y="6508653"/>
            <a:ext cx="7215238" cy="335989"/>
          </a:xfrm>
          <a:prstGeom prst="rect">
            <a:avLst/>
          </a:prstGeom>
          <a:noFill/>
          <a:ln w="12700" algn="ctr">
            <a:noFill/>
            <a:miter lim="800000"/>
            <a:headEnd/>
            <a:tailEnd/>
          </a:ln>
          <a:effectLst/>
        </p:spPr>
        <p:txBody>
          <a:bodyPr wrap="square" lIns="90488" tIns="44450" rIns="90488" bIns="44450">
            <a:spAutoFit/>
          </a:bodyPr>
          <a:lstStyle/>
          <a:p>
            <a:pPr algn="ctr">
              <a:lnSpc>
                <a:spcPct val="100000"/>
              </a:lnSpc>
            </a:pPr>
            <a:r>
              <a:rPr lang="pt-BR" sz="1600" b="0" cap="small" dirty="0" smtClean="0">
                <a:solidFill>
                  <a:schemeClr val="tx1"/>
                </a:solidFill>
                <a:latin typeface="Verdana" pitchFamily="34" charset="0"/>
                <a:ea typeface="Verdana" pitchFamily="34" charset="0"/>
                <a:cs typeface="Verdana" pitchFamily="34" charset="0"/>
              </a:rPr>
              <a:t>Drenagem da AID e ADA: Cartas Topográficas do IGC– 1:10.000</a:t>
            </a:r>
          </a:p>
        </p:txBody>
      </p:sp>
      <p:pic>
        <p:nvPicPr>
          <p:cNvPr id="25" name="Imagem 24" descr="AII - Articulação Cartas IGC.jpg"/>
          <p:cNvPicPr>
            <a:picLocks noChangeAspect="1"/>
          </p:cNvPicPr>
          <p:nvPr/>
        </p:nvPicPr>
        <p:blipFill>
          <a:blip r:embed="rId3" cstate="screen"/>
          <a:srcRect/>
          <a:stretch>
            <a:fillRect/>
          </a:stretch>
        </p:blipFill>
        <p:spPr>
          <a:xfrm>
            <a:off x="1356255" y="776735"/>
            <a:ext cx="7597273" cy="5702889"/>
          </a:xfrm>
          <a:prstGeom prst="rect">
            <a:avLst/>
          </a:prstGeom>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32099" name="Picture 3"/>
          <p:cNvPicPr>
            <a:picLocks noChangeAspect="1" noChangeArrowheads="1"/>
          </p:cNvPicPr>
          <p:nvPr/>
        </p:nvPicPr>
        <p:blipFill>
          <a:blip r:embed="rId3">
            <a:lum bright="10000"/>
          </a:blip>
          <a:srcRect/>
          <a:stretch>
            <a:fillRect/>
          </a:stretch>
        </p:blipFill>
        <p:spPr bwMode="auto">
          <a:xfrm>
            <a:off x="23778" y="3395444"/>
            <a:ext cx="8072494" cy="3062514"/>
          </a:xfrm>
          <a:prstGeom prst="rect">
            <a:avLst/>
          </a:prstGeom>
          <a:noFill/>
          <a:ln w="9525">
            <a:noFill/>
            <a:miter lim="800000"/>
            <a:headEnd/>
            <a:tailEnd/>
          </a:ln>
          <a:effectLst/>
        </p:spPr>
      </p:pic>
      <p:sp>
        <p:nvSpPr>
          <p:cNvPr id="13" name="Text Box 2"/>
          <p:cNvSpPr txBox="1">
            <a:spLocks noChangeArrowheads="1"/>
          </p:cNvSpPr>
          <p:nvPr/>
        </p:nvSpPr>
        <p:spPr bwMode="auto">
          <a:xfrm>
            <a:off x="0" y="71414"/>
            <a:ext cx="9906000" cy="705321"/>
          </a:xfrm>
          <a:prstGeom prst="rect">
            <a:avLst/>
          </a:prstGeom>
          <a:noFill/>
          <a:ln w="12700" algn="ctr">
            <a:noFill/>
            <a:miter lim="800000"/>
            <a:headEnd/>
            <a:tailEnd/>
          </a:ln>
          <a:effectLst/>
        </p:spPr>
        <p:txBody>
          <a:bodyPr wrap="square" lIns="90488" tIns="44450" rIns="90488" bIns="44450">
            <a:spAutoFit/>
          </a:bodyPr>
          <a:lstStyle/>
          <a:p>
            <a:pPr>
              <a:lnSpc>
                <a:spcPct val="100000"/>
              </a:lnSpc>
              <a:buFont typeface="Wingdings" pitchFamily="2" charset="2"/>
              <a:buChar char="ü"/>
            </a:pPr>
            <a:r>
              <a:rPr lang="pt-BR" sz="2000" b="0" cap="small" dirty="0" smtClean="0">
                <a:solidFill>
                  <a:srgbClr val="FF0000"/>
                </a:solidFill>
                <a:effectLst/>
                <a:latin typeface="Verdana" pitchFamily="34" charset="0"/>
                <a:ea typeface="Verdana" pitchFamily="34" charset="0"/>
                <a:cs typeface="Verdana" pitchFamily="34" charset="0"/>
              </a:rPr>
              <a:t> Diagnóstico Ambiental</a:t>
            </a:r>
          </a:p>
          <a:p>
            <a:pPr marL="288000">
              <a:lnSpc>
                <a:spcPct val="100000"/>
              </a:lnSpc>
              <a:buFont typeface="Wingdings" pitchFamily="2" charset="2"/>
              <a:buChar char="v"/>
            </a:pPr>
            <a:r>
              <a:rPr lang="pt-BR" sz="2000" b="0" cap="small" dirty="0" smtClean="0">
                <a:solidFill>
                  <a:srgbClr val="FF0000"/>
                </a:solidFill>
                <a:effectLst/>
                <a:latin typeface="Verdana" pitchFamily="34" charset="0"/>
                <a:ea typeface="Verdana" pitchFamily="34" charset="0"/>
                <a:cs typeface="Verdana" pitchFamily="34" charset="0"/>
              </a:rPr>
              <a:t> Meio Físico/Recursos Hídricos na AID e ADA</a:t>
            </a:r>
          </a:p>
        </p:txBody>
      </p:sp>
      <p:pic>
        <p:nvPicPr>
          <p:cNvPr id="132098" name="Picture 2"/>
          <p:cNvPicPr>
            <a:picLocks noChangeAspect="1" noChangeArrowheads="1"/>
          </p:cNvPicPr>
          <p:nvPr/>
        </p:nvPicPr>
        <p:blipFill>
          <a:blip r:embed="rId4">
            <a:lum bright="10000"/>
          </a:blip>
          <a:srcRect/>
          <a:stretch>
            <a:fillRect/>
          </a:stretch>
        </p:blipFill>
        <p:spPr bwMode="auto">
          <a:xfrm>
            <a:off x="22646" y="857232"/>
            <a:ext cx="9868840" cy="2426397"/>
          </a:xfrm>
          <a:prstGeom prst="rect">
            <a:avLst/>
          </a:prstGeom>
          <a:noFill/>
          <a:ln w="9525">
            <a:noFill/>
            <a:miter lim="800000"/>
            <a:headEnd/>
            <a:tailEnd/>
          </a:ln>
          <a:effectLst/>
        </p:spPr>
      </p:pic>
      <p:sp>
        <p:nvSpPr>
          <p:cNvPr id="10" name="Text Box 2"/>
          <p:cNvSpPr txBox="1">
            <a:spLocks noChangeArrowheads="1"/>
          </p:cNvSpPr>
          <p:nvPr/>
        </p:nvSpPr>
        <p:spPr bwMode="auto">
          <a:xfrm>
            <a:off x="1809728" y="2285992"/>
            <a:ext cx="1143008" cy="335989"/>
          </a:xfrm>
          <a:prstGeom prst="rect">
            <a:avLst/>
          </a:prstGeom>
          <a:noFill/>
          <a:ln w="12700" algn="ctr">
            <a:noFill/>
            <a:miter lim="800000"/>
            <a:headEnd/>
            <a:tailEnd/>
          </a:ln>
          <a:effectLst/>
        </p:spPr>
        <p:txBody>
          <a:bodyPr wrap="square" lIns="90488" tIns="44450" rIns="90488" bIns="44450">
            <a:spAutoFit/>
          </a:bodyPr>
          <a:lstStyle/>
          <a:p>
            <a:pPr algn="just">
              <a:lnSpc>
                <a:spcPct val="100000"/>
              </a:lnSpc>
            </a:pPr>
            <a:r>
              <a:rPr lang="pt-BR" sz="1600" cap="small" dirty="0" smtClean="0">
                <a:solidFill>
                  <a:schemeClr val="bg1">
                    <a:lumMod val="95000"/>
                  </a:schemeClr>
                </a:solidFill>
                <a:effectLst/>
                <a:latin typeface="Verdana" pitchFamily="34" charset="0"/>
                <a:ea typeface="Verdana" pitchFamily="34" charset="0"/>
                <a:cs typeface="Verdana" pitchFamily="34" charset="0"/>
              </a:rPr>
              <a:t>Trecho I</a:t>
            </a:r>
          </a:p>
        </p:txBody>
      </p:sp>
      <p:sp>
        <p:nvSpPr>
          <p:cNvPr id="11" name="Text Box 2"/>
          <p:cNvSpPr txBox="1">
            <a:spLocks noChangeArrowheads="1"/>
          </p:cNvSpPr>
          <p:nvPr/>
        </p:nvSpPr>
        <p:spPr bwMode="auto">
          <a:xfrm>
            <a:off x="1595414" y="4622245"/>
            <a:ext cx="1357322" cy="335989"/>
          </a:xfrm>
          <a:prstGeom prst="rect">
            <a:avLst/>
          </a:prstGeom>
          <a:noFill/>
          <a:ln w="12700" algn="ctr">
            <a:noFill/>
            <a:miter lim="800000"/>
            <a:headEnd/>
            <a:tailEnd/>
          </a:ln>
          <a:effectLst/>
        </p:spPr>
        <p:txBody>
          <a:bodyPr wrap="square" lIns="90488" tIns="44450" rIns="90488" bIns="44450">
            <a:spAutoFit/>
          </a:bodyPr>
          <a:lstStyle/>
          <a:p>
            <a:pPr algn="just">
              <a:lnSpc>
                <a:spcPct val="100000"/>
              </a:lnSpc>
            </a:pPr>
            <a:r>
              <a:rPr lang="pt-BR" sz="1600" cap="small" dirty="0" smtClean="0">
                <a:solidFill>
                  <a:schemeClr val="bg1">
                    <a:lumMod val="95000"/>
                  </a:schemeClr>
                </a:solidFill>
                <a:effectLst/>
                <a:latin typeface="Verdana" pitchFamily="34" charset="0"/>
                <a:ea typeface="Verdana" pitchFamily="34" charset="0"/>
                <a:cs typeface="Verdana" pitchFamily="34" charset="0"/>
              </a:rPr>
              <a:t>Trecho II</a:t>
            </a:r>
          </a:p>
        </p:txBody>
      </p:sp>
      <p:sp>
        <p:nvSpPr>
          <p:cNvPr id="14" name="Text Box 2"/>
          <p:cNvSpPr txBox="1">
            <a:spLocks noChangeArrowheads="1"/>
          </p:cNvSpPr>
          <p:nvPr/>
        </p:nvSpPr>
        <p:spPr bwMode="auto">
          <a:xfrm>
            <a:off x="8158446" y="4286256"/>
            <a:ext cx="1795214" cy="1813317"/>
          </a:xfrm>
          <a:prstGeom prst="rect">
            <a:avLst/>
          </a:prstGeom>
          <a:noFill/>
          <a:ln w="12700" algn="ctr">
            <a:noFill/>
            <a:miter lim="800000"/>
            <a:headEnd/>
            <a:tailEnd/>
          </a:ln>
          <a:effectLst/>
        </p:spPr>
        <p:txBody>
          <a:bodyPr wrap="square" lIns="90488" tIns="44450" rIns="90488" bIns="44450">
            <a:spAutoFit/>
          </a:bodyPr>
          <a:lstStyle/>
          <a:p>
            <a:pPr>
              <a:lnSpc>
                <a:spcPct val="100000"/>
              </a:lnSpc>
              <a:buFontTx/>
              <a:buChar char="-"/>
            </a:pPr>
            <a:r>
              <a:rPr lang="pt-BR" sz="1600" dirty="0" smtClean="0">
                <a:solidFill>
                  <a:srgbClr val="0000FF"/>
                </a:solidFill>
                <a:effectLst/>
                <a:latin typeface="Verdana" pitchFamily="34" charset="0"/>
                <a:ea typeface="Verdana" pitchFamily="34" charset="0"/>
                <a:cs typeface="Verdana" pitchFamily="34" charset="0"/>
              </a:rPr>
              <a:t> Maioria são de 1ª ou 2ª ordem</a:t>
            </a:r>
          </a:p>
          <a:p>
            <a:pPr>
              <a:lnSpc>
                <a:spcPct val="100000"/>
              </a:lnSpc>
              <a:buFontTx/>
              <a:buChar char="-"/>
            </a:pPr>
            <a:endParaRPr lang="pt-BR" sz="1600" dirty="0" smtClean="0">
              <a:solidFill>
                <a:srgbClr val="0000FF"/>
              </a:solidFill>
              <a:effectLst/>
              <a:latin typeface="Verdana" pitchFamily="34" charset="0"/>
              <a:ea typeface="Verdana" pitchFamily="34" charset="0"/>
              <a:cs typeface="Verdana" pitchFamily="34" charset="0"/>
            </a:endParaRPr>
          </a:p>
          <a:p>
            <a:pPr>
              <a:lnSpc>
                <a:spcPct val="100000"/>
              </a:lnSpc>
              <a:buFontTx/>
              <a:buChar char="-"/>
            </a:pPr>
            <a:r>
              <a:rPr lang="pt-BR" sz="1600" dirty="0" smtClean="0">
                <a:solidFill>
                  <a:srgbClr val="0000FF"/>
                </a:solidFill>
                <a:effectLst/>
                <a:latin typeface="Verdana" pitchFamily="34" charset="0"/>
                <a:ea typeface="Verdana" pitchFamily="34" charset="0"/>
                <a:cs typeface="Verdana" pitchFamily="34" charset="0"/>
              </a:rPr>
              <a:t> Utilização de linhas de cumeada</a:t>
            </a:r>
            <a:endParaRPr lang="pt-BR" sz="1600" cap="small" dirty="0" smtClean="0">
              <a:solidFill>
                <a:srgbClr val="0000FF"/>
              </a:solidFill>
              <a:effectLst/>
              <a:latin typeface="Verdana" pitchFamily="34" charset="0"/>
              <a:ea typeface="Verdana" pitchFamily="34" charset="0"/>
              <a:cs typeface="Verdana" pitchFamily="34" charset="0"/>
            </a:endParaRPr>
          </a:p>
        </p:txBody>
      </p:sp>
      <p:sp>
        <p:nvSpPr>
          <p:cNvPr id="17" name="Forma livre 16"/>
          <p:cNvSpPr/>
          <p:nvPr/>
        </p:nvSpPr>
        <p:spPr>
          <a:xfrm>
            <a:off x="4412343" y="4000504"/>
            <a:ext cx="551543" cy="2506993"/>
          </a:xfrm>
          <a:custGeom>
            <a:avLst/>
            <a:gdLst>
              <a:gd name="connsiteX0" fmla="*/ 174171 w 551543"/>
              <a:gd name="connsiteY0" fmla="*/ 0 h 2002972"/>
              <a:gd name="connsiteX1" fmla="*/ 522514 w 551543"/>
              <a:gd name="connsiteY1" fmla="*/ 1436914 h 2002972"/>
              <a:gd name="connsiteX2" fmla="*/ 0 w 551543"/>
              <a:gd name="connsiteY2" fmla="*/ 2002972 h 2002972"/>
            </a:gdLst>
            <a:ahLst/>
            <a:cxnLst>
              <a:cxn ang="0">
                <a:pos x="connsiteX0" y="connsiteY0"/>
              </a:cxn>
              <a:cxn ang="0">
                <a:pos x="connsiteX1" y="connsiteY1"/>
              </a:cxn>
              <a:cxn ang="0">
                <a:pos x="connsiteX2" y="connsiteY2"/>
              </a:cxn>
            </a:cxnLst>
            <a:rect l="l" t="t" r="r" b="b"/>
            <a:pathLst>
              <a:path w="551543" h="2002972">
                <a:moveTo>
                  <a:pt x="174171" y="0"/>
                </a:moveTo>
                <a:cubicBezTo>
                  <a:pt x="362857" y="551542"/>
                  <a:pt x="551543" y="1103085"/>
                  <a:pt x="522514" y="1436914"/>
                </a:cubicBezTo>
                <a:cubicBezTo>
                  <a:pt x="493486" y="1770743"/>
                  <a:pt x="246743" y="1886857"/>
                  <a:pt x="0" y="2002972"/>
                </a:cubicBezTo>
              </a:path>
            </a:pathLst>
          </a:custGeom>
          <a:ln w="38100">
            <a:solidFill>
              <a:srgbClr val="FF9933"/>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pt-BR"/>
          </a:p>
        </p:txBody>
      </p:sp>
      <p:sp>
        <p:nvSpPr>
          <p:cNvPr id="19" name="Text Box 2"/>
          <p:cNvSpPr txBox="1">
            <a:spLocks noChangeArrowheads="1"/>
          </p:cNvSpPr>
          <p:nvPr/>
        </p:nvSpPr>
        <p:spPr bwMode="auto">
          <a:xfrm>
            <a:off x="3142796" y="3807391"/>
            <a:ext cx="1524451" cy="335989"/>
          </a:xfrm>
          <a:prstGeom prst="rect">
            <a:avLst/>
          </a:prstGeom>
          <a:noFill/>
          <a:ln w="12700" algn="ctr">
            <a:noFill/>
            <a:miter lim="800000"/>
            <a:headEnd/>
            <a:tailEnd/>
          </a:ln>
          <a:effectLst/>
        </p:spPr>
        <p:txBody>
          <a:bodyPr wrap="square" lIns="90488" tIns="44450" rIns="90488" bIns="44450">
            <a:spAutoFit/>
          </a:bodyPr>
          <a:lstStyle/>
          <a:p>
            <a:pPr algn="just">
              <a:lnSpc>
                <a:spcPct val="100000"/>
              </a:lnSpc>
            </a:pPr>
            <a:r>
              <a:rPr lang="pt-BR" sz="1600" cap="small" dirty="0" smtClean="0">
                <a:solidFill>
                  <a:srgbClr val="FF9933"/>
                </a:solidFill>
                <a:latin typeface="Verdana" pitchFamily="34" charset="0"/>
                <a:ea typeface="Verdana" pitchFamily="34" charset="0"/>
                <a:cs typeface="Verdana" pitchFamily="34" charset="0"/>
              </a:rPr>
              <a:t>Cristalino</a:t>
            </a:r>
          </a:p>
        </p:txBody>
      </p:sp>
      <p:sp>
        <p:nvSpPr>
          <p:cNvPr id="20" name="Text Box 2"/>
          <p:cNvSpPr txBox="1">
            <a:spLocks noChangeArrowheads="1"/>
          </p:cNvSpPr>
          <p:nvPr/>
        </p:nvSpPr>
        <p:spPr bwMode="auto">
          <a:xfrm>
            <a:off x="4667247" y="3950267"/>
            <a:ext cx="1524451" cy="335989"/>
          </a:xfrm>
          <a:prstGeom prst="rect">
            <a:avLst/>
          </a:prstGeom>
          <a:noFill/>
          <a:ln w="12700" algn="ctr">
            <a:noFill/>
            <a:miter lim="800000"/>
            <a:headEnd/>
            <a:tailEnd/>
          </a:ln>
          <a:effectLst/>
        </p:spPr>
        <p:txBody>
          <a:bodyPr wrap="square" lIns="90488" tIns="44450" rIns="90488" bIns="44450">
            <a:spAutoFit/>
          </a:bodyPr>
          <a:lstStyle/>
          <a:p>
            <a:pPr algn="just">
              <a:lnSpc>
                <a:spcPct val="100000"/>
              </a:lnSpc>
            </a:pPr>
            <a:r>
              <a:rPr lang="pt-BR" sz="1600" cap="small" dirty="0" smtClean="0">
                <a:solidFill>
                  <a:srgbClr val="FF9933"/>
                </a:solidFill>
                <a:latin typeface="Verdana" pitchFamily="34" charset="0"/>
                <a:ea typeface="Verdana" pitchFamily="34" charset="0"/>
                <a:cs typeface="Verdana" pitchFamily="34" charset="0"/>
              </a:rPr>
              <a:t>Tubarão</a:t>
            </a:r>
          </a:p>
        </p:txBody>
      </p:sp>
      <p:sp>
        <p:nvSpPr>
          <p:cNvPr id="24" name="Text Box 2"/>
          <p:cNvSpPr txBox="1">
            <a:spLocks noChangeArrowheads="1"/>
          </p:cNvSpPr>
          <p:nvPr/>
        </p:nvSpPr>
        <p:spPr bwMode="auto">
          <a:xfrm>
            <a:off x="1809728" y="6479625"/>
            <a:ext cx="7215238" cy="335989"/>
          </a:xfrm>
          <a:prstGeom prst="rect">
            <a:avLst/>
          </a:prstGeom>
          <a:noFill/>
          <a:ln w="12700" algn="ctr">
            <a:noFill/>
            <a:miter lim="800000"/>
            <a:headEnd/>
            <a:tailEnd/>
          </a:ln>
          <a:effectLst/>
        </p:spPr>
        <p:txBody>
          <a:bodyPr wrap="square" lIns="90488" tIns="44450" rIns="90488" bIns="44450">
            <a:spAutoFit/>
          </a:bodyPr>
          <a:lstStyle/>
          <a:p>
            <a:pPr algn="ctr">
              <a:lnSpc>
                <a:spcPct val="100000"/>
              </a:lnSpc>
            </a:pPr>
            <a:r>
              <a:rPr lang="pt-BR" sz="1600" b="0" cap="small" dirty="0" smtClean="0">
                <a:solidFill>
                  <a:schemeClr val="tx1"/>
                </a:solidFill>
                <a:latin typeface="Verdana" pitchFamily="34" charset="0"/>
                <a:ea typeface="Verdana" pitchFamily="34" charset="0"/>
                <a:cs typeface="Verdana" pitchFamily="34" charset="0"/>
              </a:rPr>
              <a:t>Drenagem da AID e ADA: Cartas Topográficas do IGC– 1:10.000</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Text Box 2"/>
          <p:cNvSpPr txBox="1">
            <a:spLocks noChangeArrowheads="1"/>
          </p:cNvSpPr>
          <p:nvPr/>
        </p:nvSpPr>
        <p:spPr bwMode="auto">
          <a:xfrm>
            <a:off x="0" y="71414"/>
            <a:ext cx="9906000" cy="705321"/>
          </a:xfrm>
          <a:prstGeom prst="rect">
            <a:avLst/>
          </a:prstGeom>
          <a:noFill/>
          <a:ln w="12700" algn="ctr">
            <a:noFill/>
            <a:miter lim="800000"/>
            <a:headEnd/>
            <a:tailEnd/>
          </a:ln>
          <a:effectLst/>
        </p:spPr>
        <p:txBody>
          <a:bodyPr wrap="square" lIns="90488" tIns="44450" rIns="90488" bIns="44450">
            <a:spAutoFit/>
          </a:bodyPr>
          <a:lstStyle/>
          <a:p>
            <a:pPr>
              <a:lnSpc>
                <a:spcPct val="100000"/>
              </a:lnSpc>
              <a:buFont typeface="Wingdings" pitchFamily="2" charset="2"/>
              <a:buChar char="ü"/>
            </a:pPr>
            <a:r>
              <a:rPr lang="pt-BR" sz="2000" b="0" cap="small" dirty="0" smtClean="0">
                <a:solidFill>
                  <a:srgbClr val="FF0000"/>
                </a:solidFill>
                <a:effectLst/>
                <a:latin typeface="Verdana" pitchFamily="34" charset="0"/>
                <a:ea typeface="Verdana" pitchFamily="34" charset="0"/>
                <a:cs typeface="Verdana" pitchFamily="34" charset="0"/>
              </a:rPr>
              <a:t> Diagnóstico Ambiental</a:t>
            </a:r>
          </a:p>
          <a:p>
            <a:pPr marL="288000">
              <a:lnSpc>
                <a:spcPct val="100000"/>
              </a:lnSpc>
              <a:buFont typeface="Wingdings" pitchFamily="2" charset="2"/>
              <a:buChar char="v"/>
            </a:pPr>
            <a:r>
              <a:rPr lang="pt-BR" sz="2000" b="0" cap="small" dirty="0" smtClean="0">
                <a:solidFill>
                  <a:srgbClr val="FF0000"/>
                </a:solidFill>
                <a:effectLst/>
                <a:latin typeface="Verdana" pitchFamily="34" charset="0"/>
                <a:ea typeface="Verdana" pitchFamily="34" charset="0"/>
                <a:cs typeface="Verdana" pitchFamily="34" charset="0"/>
              </a:rPr>
              <a:t> Meio Físico/Recursos Hídricos na ADA</a:t>
            </a:r>
          </a:p>
        </p:txBody>
      </p:sp>
      <p:pic>
        <p:nvPicPr>
          <p:cNvPr id="133124" name="Picture 4"/>
          <p:cNvPicPr>
            <a:picLocks noChangeAspect="1" noChangeArrowheads="1"/>
          </p:cNvPicPr>
          <p:nvPr/>
        </p:nvPicPr>
        <p:blipFill>
          <a:blip r:embed="rId3"/>
          <a:srcRect l="31990"/>
          <a:stretch>
            <a:fillRect/>
          </a:stretch>
        </p:blipFill>
        <p:spPr bwMode="auto">
          <a:xfrm>
            <a:off x="2817384" y="1142984"/>
            <a:ext cx="5278888" cy="5286412"/>
          </a:xfrm>
          <a:prstGeom prst="rect">
            <a:avLst/>
          </a:prstGeom>
          <a:noFill/>
          <a:ln w="9525">
            <a:noFill/>
            <a:miter lim="800000"/>
            <a:headEnd/>
            <a:tailEnd/>
          </a:ln>
          <a:effectLst/>
        </p:spPr>
      </p:pic>
      <p:sp>
        <p:nvSpPr>
          <p:cNvPr id="16" name="Text Box 2"/>
          <p:cNvSpPr txBox="1">
            <a:spLocks noChangeArrowheads="1"/>
          </p:cNvSpPr>
          <p:nvPr/>
        </p:nvSpPr>
        <p:spPr bwMode="auto">
          <a:xfrm>
            <a:off x="1348499" y="1686294"/>
            <a:ext cx="571504" cy="4803494"/>
          </a:xfrm>
          <a:prstGeom prst="rect">
            <a:avLst/>
          </a:prstGeom>
          <a:noFill/>
          <a:ln w="12700" algn="ctr">
            <a:noFill/>
            <a:miter lim="800000"/>
            <a:headEnd/>
            <a:tailEnd/>
          </a:ln>
          <a:effectLst/>
        </p:spPr>
        <p:txBody>
          <a:bodyPr wrap="square" lIns="90488" tIns="44450" rIns="90488" bIns="44450">
            <a:spAutoFit/>
          </a:bodyPr>
          <a:lstStyle/>
          <a:p>
            <a:pPr algn="r">
              <a:lnSpc>
                <a:spcPts val="3100"/>
              </a:lnSpc>
            </a:pPr>
            <a:r>
              <a:rPr lang="pt-BR" sz="1600" cap="small" dirty="0" smtClean="0">
                <a:solidFill>
                  <a:srgbClr val="0000FF"/>
                </a:solidFill>
                <a:effectLst/>
                <a:latin typeface="Verdana" pitchFamily="34" charset="0"/>
                <a:ea typeface="Verdana" pitchFamily="34" charset="0"/>
                <a:cs typeface="Verdana" pitchFamily="34" charset="0"/>
              </a:rPr>
              <a:t>1</a:t>
            </a:r>
          </a:p>
          <a:p>
            <a:pPr algn="r">
              <a:lnSpc>
                <a:spcPts val="3100"/>
              </a:lnSpc>
            </a:pPr>
            <a:r>
              <a:rPr lang="pt-BR" sz="1600" cap="small" dirty="0" smtClean="0">
                <a:solidFill>
                  <a:srgbClr val="0000FF"/>
                </a:solidFill>
                <a:effectLst/>
                <a:latin typeface="Verdana" pitchFamily="34" charset="0"/>
                <a:ea typeface="Verdana" pitchFamily="34" charset="0"/>
                <a:cs typeface="Verdana" pitchFamily="34" charset="0"/>
              </a:rPr>
              <a:t>2</a:t>
            </a:r>
          </a:p>
          <a:p>
            <a:pPr algn="r">
              <a:lnSpc>
                <a:spcPts val="3100"/>
              </a:lnSpc>
            </a:pPr>
            <a:r>
              <a:rPr lang="pt-BR" sz="1600" cap="small" dirty="0" smtClean="0">
                <a:solidFill>
                  <a:srgbClr val="0000FF"/>
                </a:solidFill>
                <a:effectLst/>
                <a:latin typeface="Verdana" pitchFamily="34" charset="0"/>
                <a:ea typeface="Verdana" pitchFamily="34" charset="0"/>
                <a:cs typeface="Verdana" pitchFamily="34" charset="0"/>
              </a:rPr>
              <a:t>3</a:t>
            </a:r>
          </a:p>
          <a:p>
            <a:pPr algn="r">
              <a:lnSpc>
                <a:spcPts val="3100"/>
              </a:lnSpc>
            </a:pPr>
            <a:r>
              <a:rPr lang="pt-BR" sz="1600" cap="small" dirty="0" smtClean="0">
                <a:solidFill>
                  <a:srgbClr val="0000FF"/>
                </a:solidFill>
                <a:effectLst/>
                <a:latin typeface="Verdana" pitchFamily="34" charset="0"/>
                <a:ea typeface="Verdana" pitchFamily="34" charset="0"/>
                <a:cs typeface="Verdana" pitchFamily="34" charset="0"/>
              </a:rPr>
              <a:t>4</a:t>
            </a:r>
          </a:p>
          <a:p>
            <a:pPr algn="r">
              <a:lnSpc>
                <a:spcPts val="3100"/>
              </a:lnSpc>
            </a:pPr>
            <a:r>
              <a:rPr lang="pt-BR" sz="1600" cap="small" dirty="0" smtClean="0">
                <a:solidFill>
                  <a:srgbClr val="0000FF"/>
                </a:solidFill>
                <a:effectLst/>
                <a:latin typeface="Verdana" pitchFamily="34" charset="0"/>
                <a:ea typeface="Verdana" pitchFamily="34" charset="0"/>
                <a:cs typeface="Verdana" pitchFamily="34" charset="0"/>
              </a:rPr>
              <a:t>5</a:t>
            </a:r>
          </a:p>
          <a:p>
            <a:pPr algn="r">
              <a:lnSpc>
                <a:spcPts val="3100"/>
              </a:lnSpc>
            </a:pPr>
            <a:r>
              <a:rPr lang="pt-BR" sz="1600" cap="small" dirty="0" smtClean="0">
                <a:solidFill>
                  <a:srgbClr val="0000FF"/>
                </a:solidFill>
                <a:effectLst/>
                <a:latin typeface="Verdana" pitchFamily="34" charset="0"/>
                <a:ea typeface="Verdana" pitchFamily="34" charset="0"/>
                <a:cs typeface="Verdana" pitchFamily="34" charset="0"/>
              </a:rPr>
              <a:t>6</a:t>
            </a:r>
          </a:p>
          <a:p>
            <a:pPr algn="r">
              <a:lnSpc>
                <a:spcPts val="3100"/>
              </a:lnSpc>
            </a:pPr>
            <a:r>
              <a:rPr lang="pt-BR" sz="1600" cap="small" dirty="0" smtClean="0">
                <a:solidFill>
                  <a:srgbClr val="0000FF"/>
                </a:solidFill>
                <a:effectLst/>
                <a:latin typeface="Verdana" pitchFamily="34" charset="0"/>
                <a:ea typeface="Verdana" pitchFamily="34" charset="0"/>
                <a:cs typeface="Verdana" pitchFamily="34" charset="0"/>
              </a:rPr>
              <a:t>7</a:t>
            </a:r>
          </a:p>
          <a:p>
            <a:pPr algn="r">
              <a:lnSpc>
                <a:spcPts val="3100"/>
              </a:lnSpc>
            </a:pPr>
            <a:r>
              <a:rPr lang="pt-BR" sz="1600" cap="small" dirty="0" smtClean="0">
                <a:solidFill>
                  <a:srgbClr val="0000FF"/>
                </a:solidFill>
                <a:effectLst/>
                <a:latin typeface="Verdana" pitchFamily="34" charset="0"/>
                <a:ea typeface="Verdana" pitchFamily="34" charset="0"/>
                <a:cs typeface="Verdana" pitchFamily="34" charset="0"/>
              </a:rPr>
              <a:t>8</a:t>
            </a:r>
          </a:p>
          <a:p>
            <a:pPr algn="r">
              <a:lnSpc>
                <a:spcPts val="3100"/>
              </a:lnSpc>
            </a:pPr>
            <a:r>
              <a:rPr lang="pt-BR" sz="1600" cap="small" dirty="0" smtClean="0">
                <a:solidFill>
                  <a:srgbClr val="0000FF"/>
                </a:solidFill>
                <a:effectLst/>
                <a:latin typeface="Verdana" pitchFamily="34" charset="0"/>
                <a:ea typeface="Verdana" pitchFamily="34" charset="0"/>
                <a:cs typeface="Verdana" pitchFamily="34" charset="0"/>
              </a:rPr>
              <a:t>9</a:t>
            </a:r>
          </a:p>
          <a:p>
            <a:pPr algn="r">
              <a:lnSpc>
                <a:spcPts val="3100"/>
              </a:lnSpc>
            </a:pPr>
            <a:r>
              <a:rPr lang="pt-BR" sz="1600" cap="small" dirty="0" smtClean="0">
                <a:solidFill>
                  <a:srgbClr val="0000FF"/>
                </a:solidFill>
                <a:effectLst/>
                <a:latin typeface="Verdana" pitchFamily="34" charset="0"/>
                <a:ea typeface="Verdana" pitchFamily="34" charset="0"/>
                <a:cs typeface="Verdana" pitchFamily="34" charset="0"/>
              </a:rPr>
              <a:t>10</a:t>
            </a:r>
          </a:p>
          <a:p>
            <a:pPr algn="r">
              <a:lnSpc>
                <a:spcPts val="3100"/>
              </a:lnSpc>
            </a:pPr>
            <a:r>
              <a:rPr lang="pt-BR" sz="1600" cap="small" dirty="0" smtClean="0">
                <a:solidFill>
                  <a:srgbClr val="0000FF"/>
                </a:solidFill>
                <a:effectLst/>
                <a:latin typeface="Verdana" pitchFamily="34" charset="0"/>
                <a:ea typeface="Verdana" pitchFamily="34" charset="0"/>
                <a:cs typeface="Verdana" pitchFamily="34" charset="0"/>
              </a:rPr>
              <a:t>11</a:t>
            </a:r>
          </a:p>
          <a:p>
            <a:pPr algn="r">
              <a:lnSpc>
                <a:spcPts val="3100"/>
              </a:lnSpc>
            </a:pPr>
            <a:r>
              <a:rPr lang="pt-BR" sz="1600" cap="small" dirty="0" smtClean="0">
                <a:solidFill>
                  <a:srgbClr val="0000FF"/>
                </a:solidFill>
                <a:effectLst/>
                <a:latin typeface="Verdana" pitchFamily="34" charset="0"/>
                <a:ea typeface="Verdana" pitchFamily="34" charset="0"/>
                <a:cs typeface="Verdana" pitchFamily="34" charset="0"/>
              </a:rPr>
              <a:t>12</a:t>
            </a:r>
          </a:p>
        </p:txBody>
      </p:sp>
      <p:pic>
        <p:nvPicPr>
          <p:cNvPr id="8" name="Picture 4"/>
          <p:cNvPicPr>
            <a:picLocks noChangeAspect="1" noChangeArrowheads="1"/>
          </p:cNvPicPr>
          <p:nvPr/>
        </p:nvPicPr>
        <p:blipFill>
          <a:blip r:embed="rId3"/>
          <a:srcRect r="87435"/>
          <a:stretch>
            <a:fillRect/>
          </a:stretch>
        </p:blipFill>
        <p:spPr bwMode="auto">
          <a:xfrm>
            <a:off x="1847753" y="1142984"/>
            <a:ext cx="975312" cy="528641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32099" name="Picture 3"/>
          <p:cNvPicPr>
            <a:picLocks noChangeAspect="1" noChangeArrowheads="1"/>
          </p:cNvPicPr>
          <p:nvPr/>
        </p:nvPicPr>
        <p:blipFill>
          <a:blip r:embed="rId3">
            <a:lum bright="40000"/>
          </a:blip>
          <a:srcRect/>
          <a:stretch>
            <a:fillRect/>
          </a:stretch>
        </p:blipFill>
        <p:spPr bwMode="auto">
          <a:xfrm>
            <a:off x="1095348" y="3742648"/>
            <a:ext cx="8072494" cy="3062514"/>
          </a:xfrm>
          <a:prstGeom prst="rect">
            <a:avLst/>
          </a:prstGeom>
          <a:noFill/>
          <a:ln w="9525">
            <a:noFill/>
            <a:miter lim="800000"/>
            <a:headEnd/>
            <a:tailEnd/>
          </a:ln>
          <a:effectLst/>
        </p:spPr>
      </p:pic>
      <p:sp>
        <p:nvSpPr>
          <p:cNvPr id="13" name="Text Box 2"/>
          <p:cNvSpPr txBox="1">
            <a:spLocks noChangeArrowheads="1"/>
          </p:cNvSpPr>
          <p:nvPr/>
        </p:nvSpPr>
        <p:spPr bwMode="auto">
          <a:xfrm>
            <a:off x="0" y="71414"/>
            <a:ext cx="9906000" cy="705321"/>
          </a:xfrm>
          <a:prstGeom prst="rect">
            <a:avLst/>
          </a:prstGeom>
          <a:noFill/>
          <a:ln w="12700" algn="ctr">
            <a:noFill/>
            <a:miter lim="800000"/>
            <a:headEnd/>
            <a:tailEnd/>
          </a:ln>
          <a:effectLst/>
        </p:spPr>
        <p:txBody>
          <a:bodyPr wrap="square" lIns="90488" tIns="44450" rIns="90488" bIns="44450">
            <a:spAutoFit/>
          </a:bodyPr>
          <a:lstStyle/>
          <a:p>
            <a:pPr>
              <a:lnSpc>
                <a:spcPct val="100000"/>
              </a:lnSpc>
              <a:buFont typeface="Wingdings" pitchFamily="2" charset="2"/>
              <a:buChar char="ü"/>
            </a:pPr>
            <a:r>
              <a:rPr lang="pt-BR" sz="2000" b="0" cap="small" dirty="0" smtClean="0">
                <a:solidFill>
                  <a:srgbClr val="FF0000"/>
                </a:solidFill>
                <a:effectLst/>
                <a:latin typeface="Verdana" pitchFamily="34" charset="0"/>
                <a:ea typeface="Verdana" pitchFamily="34" charset="0"/>
                <a:cs typeface="Verdana" pitchFamily="34" charset="0"/>
              </a:rPr>
              <a:t> Diagnóstico Ambiental</a:t>
            </a:r>
          </a:p>
          <a:p>
            <a:pPr marL="288000">
              <a:lnSpc>
                <a:spcPct val="100000"/>
              </a:lnSpc>
              <a:buFont typeface="Wingdings" pitchFamily="2" charset="2"/>
              <a:buChar char="v"/>
            </a:pPr>
            <a:r>
              <a:rPr lang="pt-BR" sz="2000" b="0" cap="small" dirty="0" smtClean="0">
                <a:solidFill>
                  <a:srgbClr val="FF0000"/>
                </a:solidFill>
                <a:effectLst/>
                <a:latin typeface="Verdana" pitchFamily="34" charset="0"/>
                <a:ea typeface="Verdana" pitchFamily="34" charset="0"/>
                <a:cs typeface="Verdana" pitchFamily="34" charset="0"/>
              </a:rPr>
              <a:t> Meio Físico/Recursos Hídricos na AID e ADA</a:t>
            </a:r>
          </a:p>
        </p:txBody>
      </p:sp>
      <p:pic>
        <p:nvPicPr>
          <p:cNvPr id="132098" name="Picture 2"/>
          <p:cNvPicPr>
            <a:picLocks noChangeAspect="1" noChangeArrowheads="1"/>
          </p:cNvPicPr>
          <p:nvPr/>
        </p:nvPicPr>
        <p:blipFill>
          <a:blip r:embed="rId4">
            <a:lum bright="40000"/>
          </a:blip>
          <a:srcRect/>
          <a:stretch>
            <a:fillRect/>
          </a:stretch>
        </p:blipFill>
        <p:spPr bwMode="auto">
          <a:xfrm>
            <a:off x="22646" y="842718"/>
            <a:ext cx="9868840" cy="2814882"/>
          </a:xfrm>
          <a:prstGeom prst="rect">
            <a:avLst/>
          </a:prstGeom>
          <a:noFill/>
          <a:ln w="9525">
            <a:noFill/>
            <a:miter lim="800000"/>
            <a:headEnd/>
            <a:tailEnd/>
          </a:ln>
          <a:effectLst/>
        </p:spPr>
      </p:pic>
      <p:sp>
        <p:nvSpPr>
          <p:cNvPr id="10" name="Text Box 2"/>
          <p:cNvSpPr txBox="1">
            <a:spLocks noChangeArrowheads="1"/>
          </p:cNvSpPr>
          <p:nvPr/>
        </p:nvSpPr>
        <p:spPr bwMode="auto">
          <a:xfrm>
            <a:off x="1595414" y="2395686"/>
            <a:ext cx="1143008" cy="335989"/>
          </a:xfrm>
          <a:prstGeom prst="rect">
            <a:avLst/>
          </a:prstGeom>
          <a:noFill/>
          <a:ln w="12700" algn="ctr">
            <a:noFill/>
            <a:miter lim="800000"/>
            <a:headEnd/>
            <a:tailEnd/>
          </a:ln>
          <a:effectLst/>
        </p:spPr>
        <p:txBody>
          <a:bodyPr wrap="square" lIns="90488" tIns="44450" rIns="90488" bIns="44450">
            <a:spAutoFit/>
          </a:bodyPr>
          <a:lstStyle/>
          <a:p>
            <a:pPr algn="just">
              <a:lnSpc>
                <a:spcPct val="100000"/>
              </a:lnSpc>
            </a:pPr>
            <a:r>
              <a:rPr lang="pt-BR" sz="1600" cap="small" dirty="0" smtClean="0">
                <a:solidFill>
                  <a:schemeClr val="tx1"/>
                </a:solidFill>
                <a:effectLst/>
                <a:latin typeface="Verdana" pitchFamily="34" charset="0"/>
                <a:ea typeface="Verdana" pitchFamily="34" charset="0"/>
                <a:cs typeface="Verdana" pitchFamily="34" charset="0"/>
              </a:rPr>
              <a:t>Trecho I</a:t>
            </a:r>
          </a:p>
        </p:txBody>
      </p:sp>
      <p:sp>
        <p:nvSpPr>
          <p:cNvPr id="11" name="Text Box 2"/>
          <p:cNvSpPr txBox="1">
            <a:spLocks noChangeArrowheads="1"/>
          </p:cNvSpPr>
          <p:nvPr/>
        </p:nvSpPr>
        <p:spPr bwMode="auto">
          <a:xfrm>
            <a:off x="2666984" y="4622245"/>
            <a:ext cx="1357322" cy="335989"/>
          </a:xfrm>
          <a:prstGeom prst="rect">
            <a:avLst/>
          </a:prstGeom>
          <a:noFill/>
          <a:ln w="12700" algn="ctr">
            <a:noFill/>
            <a:miter lim="800000"/>
            <a:headEnd/>
            <a:tailEnd/>
          </a:ln>
          <a:effectLst/>
        </p:spPr>
        <p:txBody>
          <a:bodyPr wrap="square" lIns="90488" tIns="44450" rIns="90488" bIns="44450">
            <a:spAutoFit/>
          </a:bodyPr>
          <a:lstStyle/>
          <a:p>
            <a:pPr algn="just">
              <a:lnSpc>
                <a:spcPct val="100000"/>
              </a:lnSpc>
            </a:pPr>
            <a:r>
              <a:rPr lang="pt-BR" sz="1600" cap="small" dirty="0" smtClean="0">
                <a:solidFill>
                  <a:schemeClr val="tx1"/>
                </a:solidFill>
                <a:effectLst/>
                <a:latin typeface="Verdana" pitchFamily="34" charset="0"/>
                <a:ea typeface="Verdana" pitchFamily="34" charset="0"/>
                <a:cs typeface="Verdana" pitchFamily="34" charset="0"/>
              </a:rPr>
              <a:t>Trecho II</a:t>
            </a:r>
          </a:p>
        </p:txBody>
      </p:sp>
      <p:sp>
        <p:nvSpPr>
          <p:cNvPr id="17" name="Forma livre 16"/>
          <p:cNvSpPr/>
          <p:nvPr/>
        </p:nvSpPr>
        <p:spPr>
          <a:xfrm>
            <a:off x="5483913" y="4000504"/>
            <a:ext cx="551543" cy="2506993"/>
          </a:xfrm>
          <a:custGeom>
            <a:avLst/>
            <a:gdLst>
              <a:gd name="connsiteX0" fmla="*/ 174171 w 551543"/>
              <a:gd name="connsiteY0" fmla="*/ 0 h 2002972"/>
              <a:gd name="connsiteX1" fmla="*/ 522514 w 551543"/>
              <a:gd name="connsiteY1" fmla="*/ 1436914 h 2002972"/>
              <a:gd name="connsiteX2" fmla="*/ 0 w 551543"/>
              <a:gd name="connsiteY2" fmla="*/ 2002972 h 2002972"/>
            </a:gdLst>
            <a:ahLst/>
            <a:cxnLst>
              <a:cxn ang="0">
                <a:pos x="connsiteX0" y="connsiteY0"/>
              </a:cxn>
              <a:cxn ang="0">
                <a:pos x="connsiteX1" y="connsiteY1"/>
              </a:cxn>
              <a:cxn ang="0">
                <a:pos x="connsiteX2" y="connsiteY2"/>
              </a:cxn>
            </a:cxnLst>
            <a:rect l="l" t="t" r="r" b="b"/>
            <a:pathLst>
              <a:path w="551543" h="2002972">
                <a:moveTo>
                  <a:pt x="174171" y="0"/>
                </a:moveTo>
                <a:cubicBezTo>
                  <a:pt x="362857" y="551542"/>
                  <a:pt x="551543" y="1103085"/>
                  <a:pt x="522514" y="1436914"/>
                </a:cubicBezTo>
                <a:cubicBezTo>
                  <a:pt x="493486" y="1770743"/>
                  <a:pt x="246743" y="1886857"/>
                  <a:pt x="0" y="2002972"/>
                </a:cubicBezTo>
              </a:path>
            </a:pathLst>
          </a:custGeom>
          <a:ln w="38100">
            <a:solidFill>
              <a:srgbClr val="FF9933"/>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pt-BR"/>
          </a:p>
        </p:txBody>
      </p:sp>
      <p:sp>
        <p:nvSpPr>
          <p:cNvPr id="19" name="Text Box 2"/>
          <p:cNvSpPr txBox="1">
            <a:spLocks noChangeArrowheads="1"/>
          </p:cNvSpPr>
          <p:nvPr/>
        </p:nvSpPr>
        <p:spPr bwMode="auto">
          <a:xfrm>
            <a:off x="4214366" y="3807391"/>
            <a:ext cx="1524451" cy="335989"/>
          </a:xfrm>
          <a:prstGeom prst="rect">
            <a:avLst/>
          </a:prstGeom>
          <a:noFill/>
          <a:ln w="12700" algn="ctr">
            <a:noFill/>
            <a:miter lim="800000"/>
            <a:headEnd/>
            <a:tailEnd/>
          </a:ln>
          <a:effectLst/>
        </p:spPr>
        <p:txBody>
          <a:bodyPr wrap="square" lIns="90488" tIns="44450" rIns="90488" bIns="44450">
            <a:spAutoFit/>
          </a:bodyPr>
          <a:lstStyle/>
          <a:p>
            <a:pPr algn="just">
              <a:lnSpc>
                <a:spcPct val="100000"/>
              </a:lnSpc>
            </a:pPr>
            <a:r>
              <a:rPr lang="pt-BR" sz="1600" cap="small" dirty="0" smtClean="0">
                <a:solidFill>
                  <a:srgbClr val="FF9933"/>
                </a:solidFill>
                <a:latin typeface="Verdana" pitchFamily="34" charset="0"/>
                <a:ea typeface="Verdana" pitchFamily="34" charset="0"/>
                <a:cs typeface="Verdana" pitchFamily="34" charset="0"/>
              </a:rPr>
              <a:t>Cristalino</a:t>
            </a:r>
          </a:p>
        </p:txBody>
      </p:sp>
      <p:sp>
        <p:nvSpPr>
          <p:cNvPr id="20" name="Text Box 2"/>
          <p:cNvSpPr txBox="1">
            <a:spLocks noChangeArrowheads="1"/>
          </p:cNvSpPr>
          <p:nvPr/>
        </p:nvSpPr>
        <p:spPr bwMode="auto">
          <a:xfrm>
            <a:off x="5738817" y="3950267"/>
            <a:ext cx="1524451" cy="335989"/>
          </a:xfrm>
          <a:prstGeom prst="rect">
            <a:avLst/>
          </a:prstGeom>
          <a:noFill/>
          <a:ln w="12700" algn="ctr">
            <a:noFill/>
            <a:miter lim="800000"/>
            <a:headEnd/>
            <a:tailEnd/>
          </a:ln>
          <a:effectLst/>
        </p:spPr>
        <p:txBody>
          <a:bodyPr wrap="square" lIns="90488" tIns="44450" rIns="90488" bIns="44450">
            <a:spAutoFit/>
          </a:bodyPr>
          <a:lstStyle/>
          <a:p>
            <a:pPr algn="just">
              <a:lnSpc>
                <a:spcPct val="100000"/>
              </a:lnSpc>
            </a:pPr>
            <a:r>
              <a:rPr lang="pt-BR" sz="1600" cap="small" dirty="0" smtClean="0">
                <a:solidFill>
                  <a:srgbClr val="FF9933"/>
                </a:solidFill>
                <a:latin typeface="Verdana" pitchFamily="34" charset="0"/>
                <a:ea typeface="Verdana" pitchFamily="34" charset="0"/>
                <a:cs typeface="Verdana" pitchFamily="34" charset="0"/>
              </a:rPr>
              <a:t>Tubarão</a:t>
            </a:r>
          </a:p>
        </p:txBody>
      </p:sp>
      <p:sp>
        <p:nvSpPr>
          <p:cNvPr id="22" name="Elipse 21"/>
          <p:cNvSpPr/>
          <p:nvPr/>
        </p:nvSpPr>
        <p:spPr>
          <a:xfrm>
            <a:off x="3099254" y="2215686"/>
            <a:ext cx="180000" cy="180000"/>
          </a:xfrm>
          <a:prstGeom prst="ellipse">
            <a:avLst/>
          </a:prstGeom>
          <a:noFill/>
          <a:ln w="38100">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23" name="Text Box 2"/>
          <p:cNvSpPr txBox="1">
            <a:spLocks noChangeArrowheads="1"/>
          </p:cNvSpPr>
          <p:nvPr/>
        </p:nvSpPr>
        <p:spPr bwMode="auto">
          <a:xfrm>
            <a:off x="2952074" y="2042336"/>
            <a:ext cx="381444" cy="243656"/>
          </a:xfrm>
          <a:prstGeom prst="rect">
            <a:avLst/>
          </a:prstGeom>
          <a:noFill/>
          <a:ln w="12700" algn="ctr">
            <a:noFill/>
            <a:miter lim="800000"/>
            <a:headEnd/>
            <a:tailEnd/>
          </a:ln>
          <a:effectLst/>
        </p:spPr>
        <p:txBody>
          <a:bodyPr wrap="square" lIns="90488" tIns="44450" rIns="90488" bIns="44450">
            <a:spAutoFit/>
          </a:bodyPr>
          <a:lstStyle/>
          <a:p>
            <a:pPr algn="just">
              <a:lnSpc>
                <a:spcPct val="100000"/>
              </a:lnSpc>
            </a:pPr>
            <a:r>
              <a:rPr lang="pt-BR" sz="1000" b="0" cap="small" dirty="0" smtClean="0">
                <a:solidFill>
                  <a:srgbClr val="0000FF"/>
                </a:solidFill>
                <a:effectLst/>
                <a:latin typeface="Verdana" pitchFamily="34" charset="0"/>
                <a:ea typeface="Verdana" pitchFamily="34" charset="0"/>
                <a:cs typeface="Verdana" pitchFamily="34" charset="0"/>
              </a:rPr>
              <a:t>1</a:t>
            </a:r>
          </a:p>
        </p:txBody>
      </p:sp>
      <p:sp>
        <p:nvSpPr>
          <p:cNvPr id="15" name="Elipse 14"/>
          <p:cNvSpPr/>
          <p:nvPr/>
        </p:nvSpPr>
        <p:spPr>
          <a:xfrm>
            <a:off x="4647299" y="2621981"/>
            <a:ext cx="180000" cy="180000"/>
          </a:xfrm>
          <a:prstGeom prst="ellipse">
            <a:avLst/>
          </a:prstGeom>
          <a:noFill/>
          <a:ln w="38100">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6" name="Text Box 2"/>
          <p:cNvSpPr txBox="1">
            <a:spLocks noChangeArrowheads="1"/>
          </p:cNvSpPr>
          <p:nvPr/>
        </p:nvSpPr>
        <p:spPr bwMode="auto">
          <a:xfrm>
            <a:off x="4500119" y="2448631"/>
            <a:ext cx="381444" cy="243656"/>
          </a:xfrm>
          <a:prstGeom prst="rect">
            <a:avLst/>
          </a:prstGeom>
          <a:noFill/>
          <a:ln w="12700" algn="ctr">
            <a:noFill/>
            <a:miter lim="800000"/>
            <a:headEnd/>
            <a:tailEnd/>
          </a:ln>
          <a:effectLst/>
        </p:spPr>
        <p:txBody>
          <a:bodyPr wrap="square" lIns="90488" tIns="44450" rIns="90488" bIns="44450">
            <a:spAutoFit/>
          </a:bodyPr>
          <a:lstStyle/>
          <a:p>
            <a:pPr algn="just">
              <a:lnSpc>
                <a:spcPct val="100000"/>
              </a:lnSpc>
            </a:pPr>
            <a:r>
              <a:rPr lang="pt-BR" sz="1000" b="0" cap="small" dirty="0" smtClean="0">
                <a:solidFill>
                  <a:srgbClr val="0000FF"/>
                </a:solidFill>
                <a:effectLst/>
                <a:latin typeface="Verdana" pitchFamily="34" charset="0"/>
                <a:ea typeface="Verdana" pitchFamily="34" charset="0"/>
                <a:cs typeface="Verdana" pitchFamily="34" charset="0"/>
              </a:rPr>
              <a:t>2</a:t>
            </a:r>
          </a:p>
        </p:txBody>
      </p:sp>
      <p:sp>
        <p:nvSpPr>
          <p:cNvPr id="21" name="Elipse 20"/>
          <p:cNvSpPr/>
          <p:nvPr/>
        </p:nvSpPr>
        <p:spPr>
          <a:xfrm>
            <a:off x="6480568" y="2503410"/>
            <a:ext cx="180000" cy="180000"/>
          </a:xfrm>
          <a:prstGeom prst="ellipse">
            <a:avLst/>
          </a:prstGeom>
          <a:noFill/>
          <a:ln w="38100">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24" name="Text Box 2"/>
          <p:cNvSpPr txBox="1">
            <a:spLocks noChangeArrowheads="1"/>
          </p:cNvSpPr>
          <p:nvPr/>
        </p:nvSpPr>
        <p:spPr bwMode="auto">
          <a:xfrm>
            <a:off x="6333388" y="2330060"/>
            <a:ext cx="381444" cy="243656"/>
          </a:xfrm>
          <a:prstGeom prst="rect">
            <a:avLst/>
          </a:prstGeom>
          <a:noFill/>
          <a:ln w="12700" algn="ctr">
            <a:noFill/>
            <a:miter lim="800000"/>
            <a:headEnd/>
            <a:tailEnd/>
          </a:ln>
          <a:effectLst/>
        </p:spPr>
        <p:txBody>
          <a:bodyPr wrap="square" lIns="90488" tIns="44450" rIns="90488" bIns="44450">
            <a:spAutoFit/>
          </a:bodyPr>
          <a:lstStyle/>
          <a:p>
            <a:pPr algn="just">
              <a:lnSpc>
                <a:spcPct val="100000"/>
              </a:lnSpc>
            </a:pPr>
            <a:r>
              <a:rPr lang="pt-BR" sz="1000" b="0" cap="small" dirty="0" smtClean="0">
                <a:solidFill>
                  <a:srgbClr val="0000FF"/>
                </a:solidFill>
                <a:effectLst/>
                <a:latin typeface="Verdana" pitchFamily="34" charset="0"/>
                <a:ea typeface="Verdana" pitchFamily="34" charset="0"/>
                <a:cs typeface="Verdana" pitchFamily="34" charset="0"/>
              </a:rPr>
              <a:t>3</a:t>
            </a:r>
          </a:p>
        </p:txBody>
      </p:sp>
      <p:sp>
        <p:nvSpPr>
          <p:cNvPr id="25" name="Elipse 24"/>
          <p:cNvSpPr/>
          <p:nvPr/>
        </p:nvSpPr>
        <p:spPr>
          <a:xfrm>
            <a:off x="7805184" y="2117009"/>
            <a:ext cx="180000" cy="180000"/>
          </a:xfrm>
          <a:prstGeom prst="ellipse">
            <a:avLst/>
          </a:prstGeom>
          <a:noFill/>
          <a:ln w="38100">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26" name="Text Box 2"/>
          <p:cNvSpPr txBox="1">
            <a:spLocks noChangeArrowheads="1"/>
          </p:cNvSpPr>
          <p:nvPr/>
        </p:nvSpPr>
        <p:spPr bwMode="auto">
          <a:xfrm>
            <a:off x="7658004" y="1943659"/>
            <a:ext cx="381444" cy="243656"/>
          </a:xfrm>
          <a:prstGeom prst="rect">
            <a:avLst/>
          </a:prstGeom>
          <a:noFill/>
          <a:ln w="12700" algn="ctr">
            <a:noFill/>
            <a:miter lim="800000"/>
            <a:headEnd/>
            <a:tailEnd/>
          </a:ln>
          <a:effectLst/>
        </p:spPr>
        <p:txBody>
          <a:bodyPr wrap="square" lIns="90488" tIns="44450" rIns="90488" bIns="44450">
            <a:spAutoFit/>
          </a:bodyPr>
          <a:lstStyle/>
          <a:p>
            <a:pPr algn="just">
              <a:lnSpc>
                <a:spcPct val="100000"/>
              </a:lnSpc>
            </a:pPr>
            <a:r>
              <a:rPr lang="pt-BR" sz="1000" b="0" cap="small" dirty="0" smtClean="0">
                <a:solidFill>
                  <a:srgbClr val="0000FF"/>
                </a:solidFill>
                <a:effectLst/>
                <a:latin typeface="Verdana" pitchFamily="34" charset="0"/>
                <a:ea typeface="Verdana" pitchFamily="34" charset="0"/>
                <a:cs typeface="Verdana" pitchFamily="34" charset="0"/>
              </a:rPr>
              <a:t>4</a:t>
            </a:r>
          </a:p>
        </p:txBody>
      </p:sp>
      <p:sp>
        <p:nvSpPr>
          <p:cNvPr id="27" name="Elipse 26"/>
          <p:cNvSpPr/>
          <p:nvPr/>
        </p:nvSpPr>
        <p:spPr>
          <a:xfrm>
            <a:off x="8068446" y="2187315"/>
            <a:ext cx="180000" cy="180000"/>
          </a:xfrm>
          <a:prstGeom prst="ellipse">
            <a:avLst/>
          </a:prstGeom>
          <a:noFill/>
          <a:ln w="38100">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28" name="Text Box 2"/>
          <p:cNvSpPr txBox="1">
            <a:spLocks noChangeArrowheads="1"/>
          </p:cNvSpPr>
          <p:nvPr/>
        </p:nvSpPr>
        <p:spPr bwMode="auto">
          <a:xfrm>
            <a:off x="8092344" y="2308026"/>
            <a:ext cx="381444" cy="243656"/>
          </a:xfrm>
          <a:prstGeom prst="rect">
            <a:avLst/>
          </a:prstGeom>
          <a:noFill/>
          <a:ln w="12700" algn="ctr">
            <a:noFill/>
            <a:miter lim="800000"/>
            <a:headEnd/>
            <a:tailEnd/>
          </a:ln>
          <a:effectLst/>
        </p:spPr>
        <p:txBody>
          <a:bodyPr wrap="square" lIns="90488" tIns="44450" rIns="90488" bIns="44450">
            <a:spAutoFit/>
          </a:bodyPr>
          <a:lstStyle/>
          <a:p>
            <a:pPr algn="just">
              <a:lnSpc>
                <a:spcPct val="100000"/>
              </a:lnSpc>
            </a:pPr>
            <a:r>
              <a:rPr lang="pt-BR" sz="1000" b="0" cap="small" dirty="0" smtClean="0">
                <a:solidFill>
                  <a:srgbClr val="0000FF"/>
                </a:solidFill>
                <a:effectLst/>
                <a:latin typeface="Verdana" pitchFamily="34" charset="0"/>
                <a:ea typeface="Verdana" pitchFamily="34" charset="0"/>
                <a:cs typeface="Verdana" pitchFamily="34" charset="0"/>
              </a:rPr>
              <a:t>5</a:t>
            </a:r>
          </a:p>
        </p:txBody>
      </p:sp>
      <p:sp>
        <p:nvSpPr>
          <p:cNvPr id="29" name="Elipse 28"/>
          <p:cNvSpPr/>
          <p:nvPr/>
        </p:nvSpPr>
        <p:spPr>
          <a:xfrm>
            <a:off x="8528372" y="1753283"/>
            <a:ext cx="180000" cy="180000"/>
          </a:xfrm>
          <a:prstGeom prst="ellipse">
            <a:avLst/>
          </a:prstGeom>
          <a:noFill/>
          <a:ln w="38100">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30" name="Text Box 2"/>
          <p:cNvSpPr txBox="1">
            <a:spLocks noChangeArrowheads="1"/>
          </p:cNvSpPr>
          <p:nvPr/>
        </p:nvSpPr>
        <p:spPr bwMode="auto">
          <a:xfrm>
            <a:off x="8552270" y="1896028"/>
            <a:ext cx="381444" cy="243656"/>
          </a:xfrm>
          <a:prstGeom prst="rect">
            <a:avLst/>
          </a:prstGeom>
          <a:noFill/>
          <a:ln w="12700" algn="ctr">
            <a:noFill/>
            <a:miter lim="800000"/>
            <a:headEnd/>
            <a:tailEnd/>
          </a:ln>
          <a:effectLst/>
        </p:spPr>
        <p:txBody>
          <a:bodyPr wrap="square" lIns="90488" tIns="44450" rIns="90488" bIns="44450">
            <a:spAutoFit/>
          </a:bodyPr>
          <a:lstStyle/>
          <a:p>
            <a:pPr algn="just">
              <a:lnSpc>
                <a:spcPct val="100000"/>
              </a:lnSpc>
            </a:pPr>
            <a:r>
              <a:rPr lang="pt-BR" sz="1000" b="0" cap="small" dirty="0" smtClean="0">
                <a:solidFill>
                  <a:srgbClr val="0000FF"/>
                </a:solidFill>
                <a:effectLst/>
                <a:latin typeface="Verdana" pitchFamily="34" charset="0"/>
                <a:ea typeface="Verdana" pitchFamily="34" charset="0"/>
                <a:cs typeface="Verdana" pitchFamily="34" charset="0"/>
              </a:rPr>
              <a:t>6</a:t>
            </a:r>
          </a:p>
        </p:txBody>
      </p:sp>
      <p:sp>
        <p:nvSpPr>
          <p:cNvPr id="31" name="Elipse 30"/>
          <p:cNvSpPr/>
          <p:nvPr/>
        </p:nvSpPr>
        <p:spPr>
          <a:xfrm>
            <a:off x="8730111" y="1568275"/>
            <a:ext cx="180000" cy="180000"/>
          </a:xfrm>
          <a:prstGeom prst="ellipse">
            <a:avLst/>
          </a:prstGeom>
          <a:noFill/>
          <a:ln w="38100">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32" name="Text Box 2"/>
          <p:cNvSpPr txBox="1">
            <a:spLocks noChangeArrowheads="1"/>
          </p:cNvSpPr>
          <p:nvPr/>
        </p:nvSpPr>
        <p:spPr bwMode="auto">
          <a:xfrm>
            <a:off x="8731974" y="1369493"/>
            <a:ext cx="1137478" cy="243656"/>
          </a:xfrm>
          <a:prstGeom prst="rect">
            <a:avLst/>
          </a:prstGeom>
          <a:noFill/>
          <a:ln w="12700" algn="ctr">
            <a:noFill/>
            <a:miter lim="800000"/>
            <a:headEnd/>
            <a:tailEnd/>
          </a:ln>
          <a:effectLst/>
        </p:spPr>
        <p:txBody>
          <a:bodyPr wrap="square" lIns="90488" tIns="44450" rIns="90488" bIns="44450">
            <a:spAutoFit/>
          </a:bodyPr>
          <a:lstStyle/>
          <a:p>
            <a:pPr algn="just">
              <a:lnSpc>
                <a:spcPct val="100000"/>
              </a:lnSpc>
            </a:pPr>
            <a:r>
              <a:rPr lang="pt-BR" sz="1000" cap="small" dirty="0" smtClean="0">
                <a:solidFill>
                  <a:srgbClr val="0000FF"/>
                </a:solidFill>
                <a:effectLst/>
                <a:latin typeface="Verdana" pitchFamily="34" charset="0"/>
                <a:ea typeface="Verdana" pitchFamily="34" charset="0"/>
                <a:cs typeface="Verdana" pitchFamily="34" charset="0"/>
              </a:rPr>
              <a:t>7 - Capivari</a:t>
            </a:r>
          </a:p>
        </p:txBody>
      </p:sp>
      <p:sp>
        <p:nvSpPr>
          <p:cNvPr id="33" name="Elipse 32"/>
          <p:cNvSpPr/>
          <p:nvPr/>
        </p:nvSpPr>
        <p:spPr>
          <a:xfrm>
            <a:off x="2368007" y="4611062"/>
            <a:ext cx="180000" cy="180000"/>
          </a:xfrm>
          <a:prstGeom prst="ellipse">
            <a:avLst/>
          </a:prstGeom>
          <a:noFill/>
          <a:ln w="38100">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34" name="Text Box 2"/>
          <p:cNvSpPr txBox="1">
            <a:spLocks noChangeArrowheads="1"/>
          </p:cNvSpPr>
          <p:nvPr/>
        </p:nvSpPr>
        <p:spPr bwMode="auto">
          <a:xfrm>
            <a:off x="2369870" y="4412280"/>
            <a:ext cx="1137478" cy="243656"/>
          </a:xfrm>
          <a:prstGeom prst="rect">
            <a:avLst/>
          </a:prstGeom>
          <a:noFill/>
          <a:ln w="12700" algn="ctr">
            <a:noFill/>
            <a:miter lim="800000"/>
            <a:headEnd/>
            <a:tailEnd/>
          </a:ln>
          <a:effectLst/>
        </p:spPr>
        <p:txBody>
          <a:bodyPr wrap="square" lIns="90488" tIns="44450" rIns="90488" bIns="44450">
            <a:spAutoFit/>
          </a:bodyPr>
          <a:lstStyle/>
          <a:p>
            <a:pPr algn="just">
              <a:lnSpc>
                <a:spcPct val="100000"/>
              </a:lnSpc>
            </a:pPr>
            <a:r>
              <a:rPr lang="pt-BR" sz="1000" cap="small" dirty="0" smtClean="0">
                <a:solidFill>
                  <a:srgbClr val="0000FF"/>
                </a:solidFill>
                <a:effectLst/>
                <a:latin typeface="Verdana" pitchFamily="34" charset="0"/>
                <a:ea typeface="Verdana" pitchFamily="34" charset="0"/>
                <a:cs typeface="Verdana" pitchFamily="34" charset="0"/>
              </a:rPr>
              <a:t>8</a:t>
            </a:r>
          </a:p>
        </p:txBody>
      </p:sp>
      <p:sp>
        <p:nvSpPr>
          <p:cNvPr id="35" name="Elipse 34"/>
          <p:cNvSpPr/>
          <p:nvPr/>
        </p:nvSpPr>
        <p:spPr>
          <a:xfrm>
            <a:off x="4471190" y="4902649"/>
            <a:ext cx="180000" cy="180000"/>
          </a:xfrm>
          <a:prstGeom prst="ellipse">
            <a:avLst/>
          </a:prstGeom>
          <a:noFill/>
          <a:ln w="38100">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36" name="Text Box 2"/>
          <p:cNvSpPr txBox="1">
            <a:spLocks noChangeArrowheads="1"/>
          </p:cNvSpPr>
          <p:nvPr/>
        </p:nvSpPr>
        <p:spPr bwMode="auto">
          <a:xfrm>
            <a:off x="4473053" y="4703867"/>
            <a:ext cx="1137478" cy="243656"/>
          </a:xfrm>
          <a:prstGeom prst="rect">
            <a:avLst/>
          </a:prstGeom>
          <a:noFill/>
          <a:ln w="12700" algn="ctr">
            <a:noFill/>
            <a:miter lim="800000"/>
            <a:headEnd/>
            <a:tailEnd/>
          </a:ln>
          <a:effectLst/>
        </p:spPr>
        <p:txBody>
          <a:bodyPr wrap="square" lIns="90488" tIns="44450" rIns="90488" bIns="44450">
            <a:spAutoFit/>
          </a:bodyPr>
          <a:lstStyle/>
          <a:p>
            <a:pPr algn="just">
              <a:lnSpc>
                <a:spcPct val="100000"/>
              </a:lnSpc>
            </a:pPr>
            <a:r>
              <a:rPr lang="pt-BR" sz="1000" cap="small" dirty="0" smtClean="0">
                <a:solidFill>
                  <a:srgbClr val="0000FF"/>
                </a:solidFill>
                <a:effectLst/>
                <a:latin typeface="Verdana" pitchFamily="34" charset="0"/>
                <a:ea typeface="Verdana" pitchFamily="34" charset="0"/>
                <a:cs typeface="Verdana" pitchFamily="34" charset="0"/>
              </a:rPr>
              <a:t>9</a:t>
            </a:r>
          </a:p>
        </p:txBody>
      </p:sp>
      <p:sp>
        <p:nvSpPr>
          <p:cNvPr id="37" name="Elipse 36"/>
          <p:cNvSpPr/>
          <p:nvPr/>
        </p:nvSpPr>
        <p:spPr>
          <a:xfrm>
            <a:off x="4759528" y="4992649"/>
            <a:ext cx="180000" cy="180000"/>
          </a:xfrm>
          <a:prstGeom prst="ellipse">
            <a:avLst/>
          </a:prstGeom>
          <a:noFill/>
          <a:ln w="38100">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38" name="Text Box 2"/>
          <p:cNvSpPr txBox="1">
            <a:spLocks noChangeArrowheads="1"/>
          </p:cNvSpPr>
          <p:nvPr/>
        </p:nvSpPr>
        <p:spPr bwMode="auto">
          <a:xfrm>
            <a:off x="4715460" y="5172649"/>
            <a:ext cx="1137478" cy="243656"/>
          </a:xfrm>
          <a:prstGeom prst="rect">
            <a:avLst/>
          </a:prstGeom>
          <a:noFill/>
          <a:ln w="12700" algn="ctr">
            <a:noFill/>
            <a:miter lim="800000"/>
            <a:headEnd/>
            <a:tailEnd/>
          </a:ln>
          <a:effectLst/>
        </p:spPr>
        <p:txBody>
          <a:bodyPr wrap="square" lIns="90488" tIns="44450" rIns="90488" bIns="44450">
            <a:spAutoFit/>
          </a:bodyPr>
          <a:lstStyle/>
          <a:p>
            <a:pPr algn="just">
              <a:lnSpc>
                <a:spcPct val="100000"/>
              </a:lnSpc>
            </a:pPr>
            <a:r>
              <a:rPr lang="pt-BR" sz="1000" cap="small" dirty="0" smtClean="0">
                <a:solidFill>
                  <a:srgbClr val="0000FF"/>
                </a:solidFill>
                <a:effectLst/>
                <a:latin typeface="Verdana" pitchFamily="34" charset="0"/>
                <a:ea typeface="Verdana" pitchFamily="34" charset="0"/>
                <a:cs typeface="Verdana" pitchFamily="34" charset="0"/>
              </a:rPr>
              <a:t>10</a:t>
            </a:r>
          </a:p>
        </p:txBody>
      </p:sp>
      <p:sp>
        <p:nvSpPr>
          <p:cNvPr id="39" name="Elipse 38"/>
          <p:cNvSpPr/>
          <p:nvPr/>
        </p:nvSpPr>
        <p:spPr>
          <a:xfrm>
            <a:off x="5178331" y="5049598"/>
            <a:ext cx="180000" cy="180000"/>
          </a:xfrm>
          <a:prstGeom prst="ellipse">
            <a:avLst/>
          </a:prstGeom>
          <a:noFill/>
          <a:ln w="38100">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40" name="Text Box 2"/>
          <p:cNvSpPr txBox="1">
            <a:spLocks noChangeArrowheads="1"/>
          </p:cNvSpPr>
          <p:nvPr/>
        </p:nvSpPr>
        <p:spPr bwMode="auto">
          <a:xfrm>
            <a:off x="5189348" y="4846923"/>
            <a:ext cx="1137478" cy="243656"/>
          </a:xfrm>
          <a:prstGeom prst="rect">
            <a:avLst/>
          </a:prstGeom>
          <a:noFill/>
          <a:ln w="12700" algn="ctr">
            <a:noFill/>
            <a:miter lim="800000"/>
            <a:headEnd/>
            <a:tailEnd/>
          </a:ln>
          <a:effectLst/>
        </p:spPr>
        <p:txBody>
          <a:bodyPr wrap="square" lIns="90488" tIns="44450" rIns="90488" bIns="44450">
            <a:spAutoFit/>
          </a:bodyPr>
          <a:lstStyle/>
          <a:p>
            <a:pPr algn="just">
              <a:lnSpc>
                <a:spcPct val="100000"/>
              </a:lnSpc>
            </a:pPr>
            <a:r>
              <a:rPr lang="pt-BR" sz="1000" cap="small" dirty="0" smtClean="0">
                <a:solidFill>
                  <a:srgbClr val="0000FF"/>
                </a:solidFill>
                <a:effectLst/>
                <a:latin typeface="Verdana" pitchFamily="34" charset="0"/>
                <a:ea typeface="Verdana" pitchFamily="34" charset="0"/>
                <a:cs typeface="Verdana" pitchFamily="34" charset="0"/>
              </a:rPr>
              <a:t>11</a:t>
            </a:r>
          </a:p>
        </p:txBody>
      </p:sp>
      <p:sp>
        <p:nvSpPr>
          <p:cNvPr id="41" name="Elipse 40"/>
          <p:cNvSpPr/>
          <p:nvPr/>
        </p:nvSpPr>
        <p:spPr>
          <a:xfrm>
            <a:off x="7819453" y="4948581"/>
            <a:ext cx="180000" cy="180000"/>
          </a:xfrm>
          <a:prstGeom prst="ellipse">
            <a:avLst/>
          </a:prstGeom>
          <a:noFill/>
          <a:ln w="38100">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42" name="Text Box 2"/>
          <p:cNvSpPr txBox="1">
            <a:spLocks noChangeArrowheads="1"/>
          </p:cNvSpPr>
          <p:nvPr/>
        </p:nvSpPr>
        <p:spPr bwMode="auto">
          <a:xfrm>
            <a:off x="7830470" y="4745906"/>
            <a:ext cx="1137478" cy="243656"/>
          </a:xfrm>
          <a:prstGeom prst="rect">
            <a:avLst/>
          </a:prstGeom>
          <a:noFill/>
          <a:ln w="12700" algn="ctr">
            <a:noFill/>
            <a:miter lim="800000"/>
            <a:headEnd/>
            <a:tailEnd/>
          </a:ln>
          <a:effectLst/>
        </p:spPr>
        <p:txBody>
          <a:bodyPr wrap="square" lIns="90488" tIns="44450" rIns="90488" bIns="44450">
            <a:spAutoFit/>
          </a:bodyPr>
          <a:lstStyle/>
          <a:p>
            <a:pPr algn="just">
              <a:lnSpc>
                <a:spcPct val="100000"/>
              </a:lnSpc>
            </a:pPr>
            <a:r>
              <a:rPr lang="pt-BR" sz="1000" cap="small" dirty="0" smtClean="0">
                <a:solidFill>
                  <a:srgbClr val="0000FF"/>
                </a:solidFill>
                <a:effectLst/>
                <a:latin typeface="Verdana" pitchFamily="34" charset="0"/>
                <a:ea typeface="Verdana" pitchFamily="34" charset="0"/>
                <a:cs typeface="Verdana" pitchFamily="34" charset="0"/>
              </a:rPr>
              <a:t>12</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1"/>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6"/>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8"/>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7"/>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30"/>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2"/>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31"/>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34"/>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33"/>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36"/>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35"/>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38"/>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37"/>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40"/>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39"/>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grpId="0" nodeType="clickEffect">
                                  <p:stCondLst>
                                    <p:cond delay="0"/>
                                  </p:stCondLst>
                                  <p:childTnLst>
                                    <p:set>
                                      <p:cBhvr>
                                        <p:cTn id="72" dur="1" fill="hold">
                                          <p:stCondLst>
                                            <p:cond delay="0"/>
                                          </p:stCondLst>
                                        </p:cTn>
                                        <p:tgtEl>
                                          <p:spTgt spid="42"/>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p:bldP spid="15" grpId="0" animBg="1"/>
      <p:bldP spid="16" grpId="0"/>
      <p:bldP spid="21" grpId="0" animBg="1"/>
      <p:bldP spid="24" grpId="0"/>
      <p:bldP spid="25" grpId="0" animBg="1"/>
      <p:bldP spid="26" grpId="0"/>
      <p:bldP spid="27" grpId="0" animBg="1"/>
      <p:bldP spid="28" grpId="0"/>
      <p:bldP spid="29" grpId="0" animBg="1"/>
      <p:bldP spid="30" grpId="0"/>
      <p:bldP spid="31" grpId="0" animBg="1"/>
      <p:bldP spid="32" grpId="0"/>
      <p:bldP spid="33" grpId="0" animBg="1"/>
      <p:bldP spid="34" grpId="0"/>
      <p:bldP spid="35" grpId="0" animBg="1"/>
      <p:bldP spid="36" grpId="0"/>
      <p:bldP spid="37" grpId="0" animBg="1"/>
      <p:bldP spid="38" grpId="0"/>
      <p:bldP spid="39" grpId="0" animBg="1"/>
      <p:bldP spid="40" grpId="0"/>
      <p:bldP spid="41" grpId="0" animBg="1"/>
      <p:bldP spid="4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Box 2"/>
          <p:cNvSpPr txBox="1">
            <a:spLocks noChangeArrowheads="1"/>
          </p:cNvSpPr>
          <p:nvPr/>
        </p:nvSpPr>
        <p:spPr bwMode="auto">
          <a:xfrm>
            <a:off x="0" y="71414"/>
            <a:ext cx="9906000" cy="705321"/>
          </a:xfrm>
          <a:prstGeom prst="rect">
            <a:avLst/>
          </a:prstGeom>
          <a:noFill/>
          <a:ln w="12700" algn="ctr">
            <a:noFill/>
            <a:miter lim="800000"/>
            <a:headEnd/>
            <a:tailEnd/>
          </a:ln>
          <a:effectLst/>
        </p:spPr>
        <p:txBody>
          <a:bodyPr wrap="square" lIns="90488" tIns="44450" rIns="90488" bIns="44450">
            <a:spAutoFit/>
          </a:bodyPr>
          <a:lstStyle/>
          <a:p>
            <a:pPr>
              <a:lnSpc>
                <a:spcPct val="100000"/>
              </a:lnSpc>
              <a:buFont typeface="Wingdings" pitchFamily="2" charset="2"/>
              <a:buChar char="ü"/>
            </a:pPr>
            <a:r>
              <a:rPr lang="pt-BR" sz="2000" b="0" cap="small" dirty="0" smtClean="0">
                <a:solidFill>
                  <a:srgbClr val="FF0000"/>
                </a:solidFill>
                <a:effectLst/>
                <a:latin typeface="Verdana" pitchFamily="34" charset="0"/>
                <a:ea typeface="Verdana" pitchFamily="34" charset="0"/>
                <a:cs typeface="Verdana" pitchFamily="34" charset="0"/>
              </a:rPr>
              <a:t> Diagnóstico Ambiental</a:t>
            </a:r>
          </a:p>
          <a:p>
            <a:pPr marL="288000">
              <a:lnSpc>
                <a:spcPct val="100000"/>
              </a:lnSpc>
              <a:buFont typeface="Wingdings" pitchFamily="2" charset="2"/>
              <a:buChar char="v"/>
            </a:pPr>
            <a:r>
              <a:rPr lang="pt-BR" sz="2000" b="0" cap="small" dirty="0" smtClean="0">
                <a:solidFill>
                  <a:srgbClr val="FF0000"/>
                </a:solidFill>
                <a:effectLst/>
                <a:latin typeface="Verdana" pitchFamily="34" charset="0"/>
                <a:ea typeface="Verdana" pitchFamily="34" charset="0"/>
                <a:cs typeface="Verdana" pitchFamily="34" charset="0"/>
              </a:rPr>
              <a:t> Meio Físico/Recursos Hídricos na ADA</a:t>
            </a:r>
          </a:p>
        </p:txBody>
      </p:sp>
      <p:sp>
        <p:nvSpPr>
          <p:cNvPr id="10" name="Text Box 2"/>
          <p:cNvSpPr txBox="1">
            <a:spLocks noChangeArrowheads="1"/>
          </p:cNvSpPr>
          <p:nvPr/>
        </p:nvSpPr>
        <p:spPr bwMode="auto">
          <a:xfrm>
            <a:off x="1809728" y="2285992"/>
            <a:ext cx="1143008" cy="335989"/>
          </a:xfrm>
          <a:prstGeom prst="rect">
            <a:avLst/>
          </a:prstGeom>
          <a:noFill/>
          <a:ln w="12700" algn="ctr">
            <a:noFill/>
            <a:miter lim="800000"/>
            <a:headEnd/>
            <a:tailEnd/>
          </a:ln>
          <a:effectLst/>
        </p:spPr>
        <p:txBody>
          <a:bodyPr wrap="square" lIns="90488" tIns="44450" rIns="90488" bIns="44450">
            <a:spAutoFit/>
          </a:bodyPr>
          <a:lstStyle/>
          <a:p>
            <a:pPr algn="just">
              <a:lnSpc>
                <a:spcPct val="100000"/>
              </a:lnSpc>
            </a:pPr>
            <a:r>
              <a:rPr lang="pt-BR" sz="1600" cap="small" dirty="0" smtClean="0">
                <a:solidFill>
                  <a:schemeClr val="bg1">
                    <a:lumMod val="95000"/>
                  </a:schemeClr>
                </a:solidFill>
                <a:effectLst/>
                <a:latin typeface="Verdana" pitchFamily="34" charset="0"/>
                <a:ea typeface="Verdana" pitchFamily="34" charset="0"/>
                <a:cs typeface="Verdana" pitchFamily="34" charset="0"/>
              </a:rPr>
              <a:t>Trecho I</a:t>
            </a:r>
          </a:p>
        </p:txBody>
      </p:sp>
      <p:pic>
        <p:nvPicPr>
          <p:cNvPr id="133124" name="Picture 4"/>
          <p:cNvPicPr>
            <a:picLocks noChangeAspect="1" noChangeArrowheads="1"/>
          </p:cNvPicPr>
          <p:nvPr/>
        </p:nvPicPr>
        <p:blipFill>
          <a:blip r:embed="rId3"/>
          <a:srcRect/>
          <a:stretch>
            <a:fillRect/>
          </a:stretch>
        </p:blipFill>
        <p:spPr bwMode="auto">
          <a:xfrm>
            <a:off x="1890078" y="1020080"/>
            <a:ext cx="7761922" cy="352540"/>
          </a:xfrm>
          <a:prstGeom prst="rect">
            <a:avLst/>
          </a:prstGeom>
          <a:noFill/>
          <a:ln w="9525">
            <a:noFill/>
            <a:miter lim="800000"/>
            <a:headEnd/>
            <a:tailEnd/>
          </a:ln>
          <a:effectLst/>
        </p:spPr>
      </p:pic>
      <p:pic>
        <p:nvPicPr>
          <p:cNvPr id="134146" name="Picture 2"/>
          <p:cNvPicPr>
            <a:picLocks noChangeAspect="1" noChangeArrowheads="1"/>
          </p:cNvPicPr>
          <p:nvPr/>
        </p:nvPicPr>
        <p:blipFill>
          <a:blip r:embed="rId4">
            <a:lum bright="10000"/>
          </a:blip>
          <a:srcRect/>
          <a:stretch>
            <a:fillRect/>
          </a:stretch>
        </p:blipFill>
        <p:spPr bwMode="auto">
          <a:xfrm>
            <a:off x="1890078" y="1428738"/>
            <a:ext cx="7777830" cy="2643204"/>
          </a:xfrm>
          <a:prstGeom prst="rect">
            <a:avLst/>
          </a:prstGeom>
          <a:noFill/>
          <a:ln w="9525">
            <a:noFill/>
            <a:miter lim="800000"/>
            <a:headEnd/>
            <a:tailEnd/>
          </a:ln>
          <a:effectLst/>
        </p:spPr>
      </p:pic>
      <p:pic>
        <p:nvPicPr>
          <p:cNvPr id="7" name="Imagem 6" descr="F (25).JPG"/>
          <p:cNvPicPr>
            <a:picLocks noChangeAspect="1"/>
          </p:cNvPicPr>
          <p:nvPr/>
        </p:nvPicPr>
        <p:blipFill>
          <a:blip r:embed="rId5" cstate="print"/>
          <a:srcRect/>
          <a:stretch>
            <a:fillRect/>
          </a:stretch>
        </p:blipFill>
        <p:spPr>
          <a:xfrm>
            <a:off x="132934" y="3571876"/>
            <a:ext cx="4320000" cy="3226775"/>
          </a:xfrm>
          <a:prstGeom prst="rect">
            <a:avLst/>
          </a:prstGeom>
        </p:spPr>
      </p:pic>
      <p:sp>
        <p:nvSpPr>
          <p:cNvPr id="14" name="Elipse 13"/>
          <p:cNvSpPr/>
          <p:nvPr/>
        </p:nvSpPr>
        <p:spPr>
          <a:xfrm>
            <a:off x="6835788" y="2782882"/>
            <a:ext cx="424986" cy="406295"/>
          </a:xfrm>
          <a:prstGeom prst="ellipse">
            <a:avLst/>
          </a:prstGeom>
          <a:noFill/>
          <a:ln w="38100">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5" name="Text Box 2"/>
          <p:cNvSpPr txBox="1">
            <a:spLocks noChangeArrowheads="1"/>
          </p:cNvSpPr>
          <p:nvPr/>
        </p:nvSpPr>
        <p:spPr bwMode="auto">
          <a:xfrm>
            <a:off x="7260774" y="2735668"/>
            <a:ext cx="381444" cy="305212"/>
          </a:xfrm>
          <a:prstGeom prst="rect">
            <a:avLst/>
          </a:prstGeom>
          <a:noFill/>
          <a:ln w="12700" algn="ctr">
            <a:noFill/>
            <a:miter lim="800000"/>
            <a:headEnd/>
            <a:tailEnd/>
          </a:ln>
          <a:effectLst/>
        </p:spPr>
        <p:txBody>
          <a:bodyPr wrap="square" lIns="90488" tIns="44450" rIns="90488" bIns="44450">
            <a:spAutoFit/>
          </a:bodyPr>
          <a:lstStyle/>
          <a:p>
            <a:pPr algn="just">
              <a:lnSpc>
                <a:spcPct val="100000"/>
              </a:lnSpc>
            </a:pPr>
            <a:r>
              <a:rPr lang="pt-BR" sz="1400" cap="small" dirty="0" smtClean="0">
                <a:solidFill>
                  <a:schemeClr val="bg1"/>
                </a:solidFill>
                <a:effectLst/>
                <a:latin typeface="Verdana" pitchFamily="34" charset="0"/>
                <a:ea typeface="Verdana" pitchFamily="34" charset="0"/>
                <a:cs typeface="Verdana" pitchFamily="34" charset="0"/>
              </a:rPr>
              <a:t>1</a:t>
            </a:r>
          </a:p>
        </p:txBody>
      </p:sp>
      <p:cxnSp>
        <p:nvCxnSpPr>
          <p:cNvPr id="16" name="Conector de seta reta 15"/>
          <p:cNvCxnSpPr/>
          <p:nvPr/>
        </p:nvCxnSpPr>
        <p:spPr>
          <a:xfrm>
            <a:off x="824110" y="5185922"/>
            <a:ext cx="2143140" cy="1588"/>
          </a:xfrm>
          <a:prstGeom prst="straightConnector1">
            <a:avLst/>
          </a:prstGeom>
          <a:ln w="19050">
            <a:solidFill>
              <a:srgbClr val="9AFFCB"/>
            </a:solidFill>
            <a:tailEnd type="arrow"/>
          </a:ln>
        </p:spPr>
        <p:style>
          <a:lnRef idx="1">
            <a:schemeClr val="accent1"/>
          </a:lnRef>
          <a:fillRef idx="0">
            <a:schemeClr val="accent1"/>
          </a:fillRef>
          <a:effectRef idx="0">
            <a:schemeClr val="accent1"/>
          </a:effectRef>
          <a:fontRef idx="minor">
            <a:schemeClr val="tx1"/>
          </a:fontRef>
        </p:style>
      </p:cxnSp>
      <p:sp>
        <p:nvSpPr>
          <p:cNvPr id="21" name="Text Box 2"/>
          <p:cNvSpPr txBox="1">
            <a:spLocks noChangeArrowheads="1"/>
          </p:cNvSpPr>
          <p:nvPr/>
        </p:nvSpPr>
        <p:spPr bwMode="auto">
          <a:xfrm>
            <a:off x="1337558" y="991052"/>
            <a:ext cx="571504" cy="430502"/>
          </a:xfrm>
          <a:prstGeom prst="rect">
            <a:avLst/>
          </a:prstGeom>
          <a:noFill/>
          <a:ln w="12700" algn="ctr">
            <a:noFill/>
            <a:miter lim="800000"/>
            <a:headEnd/>
            <a:tailEnd/>
          </a:ln>
          <a:effectLst/>
        </p:spPr>
        <p:txBody>
          <a:bodyPr wrap="square" lIns="90488" tIns="44450" rIns="90488" bIns="44450">
            <a:spAutoFit/>
          </a:bodyPr>
          <a:lstStyle/>
          <a:p>
            <a:pPr algn="r">
              <a:lnSpc>
                <a:spcPts val="3100"/>
              </a:lnSpc>
            </a:pPr>
            <a:r>
              <a:rPr lang="pt-BR" sz="1600" cap="small" dirty="0" smtClean="0">
                <a:solidFill>
                  <a:srgbClr val="0000FF"/>
                </a:solidFill>
                <a:effectLst/>
                <a:latin typeface="Verdana" pitchFamily="34" charset="0"/>
                <a:ea typeface="Verdana" pitchFamily="34" charset="0"/>
                <a:cs typeface="Verdana" pitchFamily="34" charset="0"/>
              </a:rPr>
              <a:t>1</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Imagem 13" descr="F (40).JPG"/>
          <p:cNvPicPr>
            <a:picLocks noChangeAspect="1"/>
          </p:cNvPicPr>
          <p:nvPr/>
        </p:nvPicPr>
        <p:blipFill>
          <a:blip r:embed="rId3" cstate="print"/>
          <a:srcRect/>
          <a:stretch>
            <a:fillRect/>
          </a:stretch>
        </p:blipFill>
        <p:spPr>
          <a:xfrm>
            <a:off x="238092" y="3571876"/>
            <a:ext cx="4320000" cy="3233967"/>
          </a:xfrm>
          <a:prstGeom prst="rect">
            <a:avLst/>
          </a:prstGeom>
        </p:spPr>
      </p:pic>
      <p:pic>
        <p:nvPicPr>
          <p:cNvPr id="135170" name="Picture 2"/>
          <p:cNvPicPr>
            <a:picLocks noChangeAspect="1" noChangeArrowheads="1"/>
          </p:cNvPicPr>
          <p:nvPr/>
        </p:nvPicPr>
        <p:blipFill>
          <a:blip r:embed="rId4">
            <a:lum bright="10000"/>
          </a:blip>
          <a:srcRect/>
          <a:stretch>
            <a:fillRect/>
          </a:stretch>
        </p:blipFill>
        <p:spPr bwMode="auto">
          <a:xfrm>
            <a:off x="1890078" y="1511300"/>
            <a:ext cx="7761922" cy="2609850"/>
          </a:xfrm>
          <a:prstGeom prst="rect">
            <a:avLst/>
          </a:prstGeom>
          <a:noFill/>
          <a:ln w="9525">
            <a:noFill/>
            <a:miter lim="800000"/>
            <a:headEnd/>
            <a:tailEnd/>
          </a:ln>
          <a:effectLst/>
        </p:spPr>
      </p:pic>
      <p:sp>
        <p:nvSpPr>
          <p:cNvPr id="13" name="Text Box 2"/>
          <p:cNvSpPr txBox="1">
            <a:spLocks noChangeArrowheads="1"/>
          </p:cNvSpPr>
          <p:nvPr/>
        </p:nvSpPr>
        <p:spPr bwMode="auto">
          <a:xfrm>
            <a:off x="0" y="71414"/>
            <a:ext cx="9906000" cy="705321"/>
          </a:xfrm>
          <a:prstGeom prst="rect">
            <a:avLst/>
          </a:prstGeom>
          <a:noFill/>
          <a:ln w="12700" algn="ctr">
            <a:noFill/>
            <a:miter lim="800000"/>
            <a:headEnd/>
            <a:tailEnd/>
          </a:ln>
          <a:effectLst/>
        </p:spPr>
        <p:txBody>
          <a:bodyPr wrap="square" lIns="90488" tIns="44450" rIns="90488" bIns="44450">
            <a:spAutoFit/>
          </a:bodyPr>
          <a:lstStyle/>
          <a:p>
            <a:pPr>
              <a:lnSpc>
                <a:spcPct val="100000"/>
              </a:lnSpc>
              <a:buFont typeface="Wingdings" pitchFamily="2" charset="2"/>
              <a:buChar char="ü"/>
            </a:pPr>
            <a:r>
              <a:rPr lang="pt-BR" sz="2000" b="0" cap="small" dirty="0" smtClean="0">
                <a:solidFill>
                  <a:srgbClr val="FF0000"/>
                </a:solidFill>
                <a:effectLst/>
                <a:latin typeface="Verdana" pitchFamily="34" charset="0"/>
                <a:ea typeface="Verdana" pitchFamily="34" charset="0"/>
                <a:cs typeface="Verdana" pitchFamily="34" charset="0"/>
              </a:rPr>
              <a:t> Diagnóstico Ambiental</a:t>
            </a:r>
          </a:p>
          <a:p>
            <a:pPr marL="288000">
              <a:lnSpc>
                <a:spcPct val="100000"/>
              </a:lnSpc>
              <a:buFont typeface="Wingdings" pitchFamily="2" charset="2"/>
              <a:buChar char="v"/>
            </a:pPr>
            <a:r>
              <a:rPr lang="pt-BR" sz="2000" b="0" cap="small" dirty="0" smtClean="0">
                <a:solidFill>
                  <a:srgbClr val="FF0000"/>
                </a:solidFill>
                <a:effectLst/>
                <a:latin typeface="Verdana" pitchFamily="34" charset="0"/>
                <a:ea typeface="Verdana" pitchFamily="34" charset="0"/>
                <a:cs typeface="Verdana" pitchFamily="34" charset="0"/>
              </a:rPr>
              <a:t> Meio Físico/Recursos Hídricos na ADA</a:t>
            </a:r>
          </a:p>
        </p:txBody>
      </p:sp>
      <p:sp>
        <p:nvSpPr>
          <p:cNvPr id="10" name="Text Box 2"/>
          <p:cNvSpPr txBox="1">
            <a:spLocks noChangeArrowheads="1"/>
          </p:cNvSpPr>
          <p:nvPr/>
        </p:nvSpPr>
        <p:spPr bwMode="auto">
          <a:xfrm>
            <a:off x="1809728" y="2285992"/>
            <a:ext cx="1143008" cy="335989"/>
          </a:xfrm>
          <a:prstGeom prst="rect">
            <a:avLst/>
          </a:prstGeom>
          <a:noFill/>
          <a:ln w="12700" algn="ctr">
            <a:noFill/>
            <a:miter lim="800000"/>
            <a:headEnd/>
            <a:tailEnd/>
          </a:ln>
          <a:effectLst/>
        </p:spPr>
        <p:txBody>
          <a:bodyPr wrap="square" lIns="90488" tIns="44450" rIns="90488" bIns="44450">
            <a:spAutoFit/>
          </a:bodyPr>
          <a:lstStyle/>
          <a:p>
            <a:pPr algn="just">
              <a:lnSpc>
                <a:spcPct val="100000"/>
              </a:lnSpc>
            </a:pPr>
            <a:r>
              <a:rPr lang="pt-BR" sz="1600" cap="small" dirty="0" smtClean="0">
                <a:solidFill>
                  <a:schemeClr val="bg1">
                    <a:lumMod val="95000"/>
                  </a:schemeClr>
                </a:solidFill>
                <a:effectLst/>
                <a:latin typeface="Verdana" pitchFamily="34" charset="0"/>
                <a:ea typeface="Verdana" pitchFamily="34" charset="0"/>
                <a:cs typeface="Verdana" pitchFamily="34" charset="0"/>
              </a:rPr>
              <a:t>Trecho I</a:t>
            </a:r>
          </a:p>
        </p:txBody>
      </p:sp>
      <p:pic>
        <p:nvPicPr>
          <p:cNvPr id="133124" name="Picture 4"/>
          <p:cNvPicPr>
            <a:picLocks noChangeAspect="1" noChangeArrowheads="1"/>
          </p:cNvPicPr>
          <p:nvPr/>
        </p:nvPicPr>
        <p:blipFill>
          <a:blip r:embed="rId5"/>
          <a:srcRect/>
          <a:stretch>
            <a:fillRect/>
          </a:stretch>
        </p:blipFill>
        <p:spPr bwMode="auto">
          <a:xfrm>
            <a:off x="1890078" y="1071546"/>
            <a:ext cx="7761922" cy="385590"/>
          </a:xfrm>
          <a:prstGeom prst="rect">
            <a:avLst/>
          </a:prstGeom>
          <a:noFill/>
          <a:ln w="9525">
            <a:noFill/>
            <a:miter lim="800000"/>
            <a:headEnd/>
            <a:tailEnd/>
          </a:ln>
          <a:effectLst/>
        </p:spPr>
      </p:pic>
      <p:sp>
        <p:nvSpPr>
          <p:cNvPr id="9" name="Elipse 8"/>
          <p:cNvSpPr/>
          <p:nvPr/>
        </p:nvSpPr>
        <p:spPr>
          <a:xfrm rot="2619352">
            <a:off x="6924688" y="3037819"/>
            <a:ext cx="424986" cy="608453"/>
          </a:xfrm>
          <a:prstGeom prst="ellipse">
            <a:avLst/>
          </a:prstGeom>
          <a:noFill/>
          <a:ln w="38100">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2" name="Text Box 2"/>
          <p:cNvSpPr txBox="1">
            <a:spLocks noChangeArrowheads="1"/>
          </p:cNvSpPr>
          <p:nvPr/>
        </p:nvSpPr>
        <p:spPr bwMode="auto">
          <a:xfrm>
            <a:off x="7297513" y="3419392"/>
            <a:ext cx="381444" cy="305212"/>
          </a:xfrm>
          <a:prstGeom prst="rect">
            <a:avLst/>
          </a:prstGeom>
          <a:noFill/>
          <a:ln w="12700" algn="ctr">
            <a:noFill/>
            <a:miter lim="800000"/>
            <a:headEnd/>
            <a:tailEnd/>
          </a:ln>
          <a:effectLst/>
        </p:spPr>
        <p:txBody>
          <a:bodyPr wrap="square" lIns="90488" tIns="44450" rIns="90488" bIns="44450">
            <a:spAutoFit/>
          </a:bodyPr>
          <a:lstStyle/>
          <a:p>
            <a:pPr algn="just">
              <a:lnSpc>
                <a:spcPct val="100000"/>
              </a:lnSpc>
            </a:pPr>
            <a:r>
              <a:rPr lang="pt-BR" sz="1400" cap="small" dirty="0" smtClean="0">
                <a:solidFill>
                  <a:schemeClr val="bg1"/>
                </a:solidFill>
                <a:effectLst/>
                <a:latin typeface="Verdana" pitchFamily="34" charset="0"/>
                <a:ea typeface="Verdana" pitchFamily="34" charset="0"/>
                <a:cs typeface="Verdana" pitchFamily="34" charset="0"/>
              </a:rPr>
              <a:t>2</a:t>
            </a:r>
          </a:p>
        </p:txBody>
      </p:sp>
      <p:cxnSp>
        <p:nvCxnSpPr>
          <p:cNvPr id="15" name="Conector de seta reta 14"/>
          <p:cNvCxnSpPr/>
          <p:nvPr/>
        </p:nvCxnSpPr>
        <p:spPr>
          <a:xfrm>
            <a:off x="809596" y="5936344"/>
            <a:ext cx="1500198" cy="207300"/>
          </a:xfrm>
          <a:prstGeom prst="straightConnector1">
            <a:avLst/>
          </a:prstGeom>
          <a:ln w="19050">
            <a:solidFill>
              <a:srgbClr val="9AFFCB"/>
            </a:solidFill>
            <a:tailEnd type="arrow"/>
          </a:ln>
        </p:spPr>
        <p:style>
          <a:lnRef idx="1">
            <a:schemeClr val="accent1"/>
          </a:lnRef>
          <a:fillRef idx="0">
            <a:schemeClr val="accent1"/>
          </a:fillRef>
          <a:effectRef idx="0">
            <a:schemeClr val="accent1"/>
          </a:effectRef>
          <a:fontRef idx="minor">
            <a:schemeClr val="tx1"/>
          </a:fontRef>
        </p:style>
      </p:cxnSp>
      <p:sp>
        <p:nvSpPr>
          <p:cNvPr id="22" name="Text Box 2"/>
          <p:cNvSpPr txBox="1">
            <a:spLocks noChangeArrowheads="1"/>
          </p:cNvSpPr>
          <p:nvPr/>
        </p:nvSpPr>
        <p:spPr bwMode="auto">
          <a:xfrm>
            <a:off x="1337558" y="991052"/>
            <a:ext cx="571504" cy="430502"/>
          </a:xfrm>
          <a:prstGeom prst="rect">
            <a:avLst/>
          </a:prstGeom>
          <a:noFill/>
          <a:ln w="12700" algn="ctr">
            <a:noFill/>
            <a:miter lim="800000"/>
            <a:headEnd/>
            <a:tailEnd/>
          </a:ln>
          <a:effectLst/>
        </p:spPr>
        <p:txBody>
          <a:bodyPr wrap="square" lIns="90488" tIns="44450" rIns="90488" bIns="44450">
            <a:spAutoFit/>
          </a:bodyPr>
          <a:lstStyle/>
          <a:p>
            <a:pPr algn="r">
              <a:lnSpc>
                <a:spcPts val="3100"/>
              </a:lnSpc>
            </a:pPr>
            <a:r>
              <a:rPr lang="pt-BR" sz="1600" cap="small" dirty="0" smtClean="0">
                <a:solidFill>
                  <a:srgbClr val="0000FF"/>
                </a:solidFill>
                <a:effectLst/>
                <a:latin typeface="Verdana" pitchFamily="34" charset="0"/>
                <a:ea typeface="Verdana" pitchFamily="34" charset="0"/>
                <a:cs typeface="Verdana" pitchFamily="34" charset="0"/>
              </a:rPr>
              <a:t>2</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Imagem 11" descr="F (56).JPG"/>
          <p:cNvPicPr>
            <a:picLocks noChangeAspect="1"/>
          </p:cNvPicPr>
          <p:nvPr/>
        </p:nvPicPr>
        <p:blipFill>
          <a:blip r:embed="rId3" cstate="print"/>
          <a:stretch>
            <a:fillRect/>
          </a:stretch>
        </p:blipFill>
        <p:spPr>
          <a:xfrm>
            <a:off x="165605" y="3586761"/>
            <a:ext cx="4320000" cy="3242211"/>
          </a:xfrm>
          <a:prstGeom prst="rect">
            <a:avLst/>
          </a:prstGeom>
        </p:spPr>
      </p:pic>
      <p:sp>
        <p:nvSpPr>
          <p:cNvPr id="13" name="Text Box 2"/>
          <p:cNvSpPr txBox="1">
            <a:spLocks noChangeArrowheads="1"/>
          </p:cNvSpPr>
          <p:nvPr/>
        </p:nvSpPr>
        <p:spPr bwMode="auto">
          <a:xfrm>
            <a:off x="0" y="71414"/>
            <a:ext cx="9906000" cy="705321"/>
          </a:xfrm>
          <a:prstGeom prst="rect">
            <a:avLst/>
          </a:prstGeom>
          <a:noFill/>
          <a:ln w="12700" algn="ctr">
            <a:noFill/>
            <a:miter lim="800000"/>
            <a:headEnd/>
            <a:tailEnd/>
          </a:ln>
          <a:effectLst/>
        </p:spPr>
        <p:txBody>
          <a:bodyPr wrap="square" lIns="90488" tIns="44450" rIns="90488" bIns="44450">
            <a:spAutoFit/>
          </a:bodyPr>
          <a:lstStyle/>
          <a:p>
            <a:pPr>
              <a:lnSpc>
                <a:spcPct val="100000"/>
              </a:lnSpc>
              <a:buFont typeface="Wingdings" pitchFamily="2" charset="2"/>
              <a:buChar char="ü"/>
            </a:pPr>
            <a:r>
              <a:rPr lang="pt-BR" sz="2000" b="0" cap="small" dirty="0" smtClean="0">
                <a:solidFill>
                  <a:srgbClr val="FF0000"/>
                </a:solidFill>
                <a:effectLst/>
                <a:latin typeface="Verdana" pitchFamily="34" charset="0"/>
                <a:ea typeface="Verdana" pitchFamily="34" charset="0"/>
                <a:cs typeface="Verdana" pitchFamily="34" charset="0"/>
              </a:rPr>
              <a:t> Diagnóstico Ambiental</a:t>
            </a:r>
          </a:p>
          <a:p>
            <a:pPr marL="288000">
              <a:lnSpc>
                <a:spcPct val="100000"/>
              </a:lnSpc>
              <a:buFont typeface="Wingdings" pitchFamily="2" charset="2"/>
              <a:buChar char="v"/>
            </a:pPr>
            <a:r>
              <a:rPr lang="pt-BR" sz="2000" b="0" cap="small" dirty="0" smtClean="0">
                <a:solidFill>
                  <a:srgbClr val="FF0000"/>
                </a:solidFill>
                <a:effectLst/>
                <a:latin typeface="Verdana" pitchFamily="34" charset="0"/>
                <a:ea typeface="Verdana" pitchFamily="34" charset="0"/>
                <a:cs typeface="Verdana" pitchFamily="34" charset="0"/>
              </a:rPr>
              <a:t> Meio Físico/Recursos Hídricos na ADA</a:t>
            </a:r>
          </a:p>
        </p:txBody>
      </p:sp>
      <p:sp>
        <p:nvSpPr>
          <p:cNvPr id="10" name="Text Box 2"/>
          <p:cNvSpPr txBox="1">
            <a:spLocks noChangeArrowheads="1"/>
          </p:cNvSpPr>
          <p:nvPr/>
        </p:nvSpPr>
        <p:spPr bwMode="auto">
          <a:xfrm>
            <a:off x="1809728" y="2285992"/>
            <a:ext cx="1143008" cy="335989"/>
          </a:xfrm>
          <a:prstGeom prst="rect">
            <a:avLst/>
          </a:prstGeom>
          <a:noFill/>
          <a:ln w="12700" algn="ctr">
            <a:noFill/>
            <a:miter lim="800000"/>
            <a:headEnd/>
            <a:tailEnd/>
          </a:ln>
          <a:effectLst/>
        </p:spPr>
        <p:txBody>
          <a:bodyPr wrap="square" lIns="90488" tIns="44450" rIns="90488" bIns="44450">
            <a:spAutoFit/>
          </a:bodyPr>
          <a:lstStyle/>
          <a:p>
            <a:pPr algn="just">
              <a:lnSpc>
                <a:spcPct val="100000"/>
              </a:lnSpc>
            </a:pPr>
            <a:r>
              <a:rPr lang="pt-BR" sz="1600" cap="small" dirty="0" smtClean="0">
                <a:solidFill>
                  <a:schemeClr val="bg1">
                    <a:lumMod val="95000"/>
                  </a:schemeClr>
                </a:solidFill>
                <a:effectLst/>
                <a:latin typeface="Verdana" pitchFamily="34" charset="0"/>
                <a:ea typeface="Verdana" pitchFamily="34" charset="0"/>
                <a:cs typeface="Verdana" pitchFamily="34" charset="0"/>
              </a:rPr>
              <a:t>Trecho I</a:t>
            </a:r>
          </a:p>
        </p:txBody>
      </p:sp>
      <p:pic>
        <p:nvPicPr>
          <p:cNvPr id="133124" name="Picture 4"/>
          <p:cNvPicPr>
            <a:picLocks noChangeAspect="1" noChangeArrowheads="1"/>
          </p:cNvPicPr>
          <p:nvPr/>
        </p:nvPicPr>
        <p:blipFill>
          <a:blip r:embed="rId4"/>
          <a:srcRect/>
          <a:stretch>
            <a:fillRect/>
          </a:stretch>
        </p:blipFill>
        <p:spPr bwMode="auto">
          <a:xfrm>
            <a:off x="1951472" y="1039122"/>
            <a:ext cx="7761922" cy="385590"/>
          </a:xfrm>
          <a:prstGeom prst="rect">
            <a:avLst/>
          </a:prstGeom>
          <a:noFill/>
          <a:ln w="9525">
            <a:noFill/>
            <a:miter lim="800000"/>
            <a:headEnd/>
            <a:tailEnd/>
          </a:ln>
          <a:effectLst/>
        </p:spPr>
      </p:pic>
      <p:pic>
        <p:nvPicPr>
          <p:cNvPr id="136194" name="Picture 2"/>
          <p:cNvPicPr>
            <a:picLocks noChangeAspect="1" noChangeArrowheads="1"/>
          </p:cNvPicPr>
          <p:nvPr/>
        </p:nvPicPr>
        <p:blipFill>
          <a:blip r:embed="rId5">
            <a:lum bright="10000"/>
          </a:blip>
          <a:srcRect/>
          <a:stretch>
            <a:fillRect/>
          </a:stretch>
        </p:blipFill>
        <p:spPr bwMode="auto">
          <a:xfrm>
            <a:off x="1951472" y="1424712"/>
            <a:ext cx="7732894" cy="2235755"/>
          </a:xfrm>
          <a:prstGeom prst="rect">
            <a:avLst/>
          </a:prstGeom>
          <a:noFill/>
          <a:ln w="9525">
            <a:noFill/>
            <a:miter lim="800000"/>
            <a:headEnd/>
            <a:tailEnd/>
          </a:ln>
          <a:effectLst/>
        </p:spPr>
      </p:pic>
      <p:sp>
        <p:nvSpPr>
          <p:cNvPr id="8" name="Elipse 7"/>
          <p:cNvSpPr/>
          <p:nvPr/>
        </p:nvSpPr>
        <p:spPr>
          <a:xfrm rot="2619352">
            <a:off x="8004392" y="1382038"/>
            <a:ext cx="599542" cy="1339192"/>
          </a:xfrm>
          <a:prstGeom prst="ellipse">
            <a:avLst/>
          </a:prstGeom>
          <a:noFill/>
          <a:ln w="38100">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9" name="Text Box 2"/>
          <p:cNvSpPr txBox="1">
            <a:spLocks noChangeArrowheads="1"/>
          </p:cNvSpPr>
          <p:nvPr/>
        </p:nvSpPr>
        <p:spPr bwMode="auto">
          <a:xfrm>
            <a:off x="7556306" y="1977384"/>
            <a:ext cx="381444" cy="305212"/>
          </a:xfrm>
          <a:prstGeom prst="rect">
            <a:avLst/>
          </a:prstGeom>
          <a:noFill/>
          <a:ln w="12700" algn="ctr">
            <a:noFill/>
            <a:miter lim="800000"/>
            <a:headEnd/>
            <a:tailEnd/>
          </a:ln>
          <a:effectLst/>
        </p:spPr>
        <p:txBody>
          <a:bodyPr wrap="square" lIns="90488" tIns="44450" rIns="90488" bIns="44450">
            <a:spAutoFit/>
          </a:bodyPr>
          <a:lstStyle/>
          <a:p>
            <a:pPr algn="just">
              <a:lnSpc>
                <a:spcPct val="100000"/>
              </a:lnSpc>
            </a:pPr>
            <a:r>
              <a:rPr lang="pt-BR" sz="1400" cap="small" dirty="0" smtClean="0">
                <a:solidFill>
                  <a:schemeClr val="bg1"/>
                </a:solidFill>
                <a:effectLst/>
                <a:latin typeface="Verdana" pitchFamily="34" charset="0"/>
                <a:ea typeface="Verdana" pitchFamily="34" charset="0"/>
                <a:cs typeface="Verdana" pitchFamily="34" charset="0"/>
              </a:rPr>
              <a:t>3</a:t>
            </a:r>
          </a:p>
        </p:txBody>
      </p:sp>
      <p:cxnSp>
        <p:nvCxnSpPr>
          <p:cNvPr id="14" name="Conector de seta reta 13"/>
          <p:cNvCxnSpPr/>
          <p:nvPr/>
        </p:nvCxnSpPr>
        <p:spPr>
          <a:xfrm flipV="1">
            <a:off x="165605" y="5143512"/>
            <a:ext cx="2501379" cy="1357322"/>
          </a:xfrm>
          <a:prstGeom prst="straightConnector1">
            <a:avLst/>
          </a:prstGeom>
          <a:ln w="19050">
            <a:solidFill>
              <a:srgbClr val="9AFFCB"/>
            </a:solidFill>
            <a:tailEnd type="arrow"/>
          </a:ln>
        </p:spPr>
        <p:style>
          <a:lnRef idx="1">
            <a:schemeClr val="accent1"/>
          </a:lnRef>
          <a:fillRef idx="0">
            <a:schemeClr val="accent1"/>
          </a:fillRef>
          <a:effectRef idx="0">
            <a:schemeClr val="accent1"/>
          </a:effectRef>
          <a:fontRef idx="minor">
            <a:schemeClr val="tx1"/>
          </a:fontRef>
        </p:style>
      </p:cxnSp>
      <p:sp>
        <p:nvSpPr>
          <p:cNvPr id="20" name="Text Box 2"/>
          <p:cNvSpPr txBox="1">
            <a:spLocks noChangeArrowheads="1"/>
          </p:cNvSpPr>
          <p:nvPr/>
        </p:nvSpPr>
        <p:spPr bwMode="auto">
          <a:xfrm>
            <a:off x="1337558" y="991052"/>
            <a:ext cx="571504" cy="430502"/>
          </a:xfrm>
          <a:prstGeom prst="rect">
            <a:avLst/>
          </a:prstGeom>
          <a:noFill/>
          <a:ln w="12700" algn="ctr">
            <a:noFill/>
            <a:miter lim="800000"/>
            <a:headEnd/>
            <a:tailEnd/>
          </a:ln>
          <a:effectLst/>
        </p:spPr>
        <p:txBody>
          <a:bodyPr wrap="square" lIns="90488" tIns="44450" rIns="90488" bIns="44450">
            <a:spAutoFit/>
          </a:bodyPr>
          <a:lstStyle/>
          <a:p>
            <a:pPr algn="r">
              <a:lnSpc>
                <a:spcPts val="3100"/>
              </a:lnSpc>
            </a:pPr>
            <a:r>
              <a:rPr lang="pt-BR" sz="1600" cap="small" dirty="0" smtClean="0">
                <a:solidFill>
                  <a:srgbClr val="0000FF"/>
                </a:solidFill>
                <a:effectLst/>
                <a:latin typeface="Verdana" pitchFamily="34" charset="0"/>
                <a:ea typeface="Verdana" pitchFamily="34" charset="0"/>
                <a:cs typeface="Verdana" pitchFamily="34" charset="0"/>
              </a:rPr>
              <a:t>3</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ext Box 2"/>
          <p:cNvSpPr txBox="1">
            <a:spLocks noChangeArrowheads="1"/>
          </p:cNvSpPr>
          <p:nvPr/>
        </p:nvSpPr>
        <p:spPr bwMode="auto">
          <a:xfrm>
            <a:off x="0" y="1371600"/>
            <a:ext cx="3352800" cy="705321"/>
          </a:xfrm>
          <a:prstGeom prst="rect">
            <a:avLst/>
          </a:prstGeom>
          <a:noFill/>
          <a:ln w="12700" algn="ctr">
            <a:noFill/>
            <a:miter lim="800000"/>
            <a:headEnd/>
            <a:tailEnd/>
          </a:ln>
          <a:effectLst/>
        </p:spPr>
        <p:txBody>
          <a:bodyPr wrap="square" lIns="90488" tIns="44450" rIns="90488" bIns="44450">
            <a:spAutoFit/>
          </a:bodyPr>
          <a:lstStyle/>
          <a:p>
            <a:pPr>
              <a:lnSpc>
                <a:spcPct val="100000"/>
              </a:lnSpc>
              <a:buFont typeface="Wingdings" pitchFamily="2" charset="2"/>
              <a:buChar char="ü"/>
            </a:pPr>
            <a:r>
              <a:rPr lang="pt-BR" sz="2000" cap="small" dirty="0" smtClean="0">
                <a:solidFill>
                  <a:srgbClr val="FF0000"/>
                </a:solidFill>
                <a:effectLst/>
                <a:latin typeface="Verdana" pitchFamily="34" charset="0"/>
                <a:ea typeface="Verdana" pitchFamily="34" charset="0"/>
                <a:cs typeface="Verdana" pitchFamily="34" charset="0"/>
              </a:rPr>
              <a:t>  Estudo de Alternativas</a:t>
            </a:r>
          </a:p>
        </p:txBody>
      </p:sp>
      <p:pic>
        <p:nvPicPr>
          <p:cNvPr id="3" name="Imagem 2" descr="D:\GEOTEC\EC03\TRABALHOS PRELIMINARES EIA\5. RELATÓRIO\Figura - Metodologia.jpg"/>
          <p:cNvPicPr/>
          <p:nvPr/>
        </p:nvPicPr>
        <p:blipFill>
          <a:blip r:embed="rId3" cstate="print"/>
          <a:srcRect/>
          <a:stretch>
            <a:fillRect/>
          </a:stretch>
        </p:blipFill>
        <p:spPr bwMode="auto">
          <a:xfrm>
            <a:off x="228600" y="2362200"/>
            <a:ext cx="2918316" cy="3681783"/>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6" name="Imagem 5"/>
          <p:cNvPicPr>
            <a:picLocks noChangeAspect="1"/>
          </p:cNvPicPr>
          <p:nvPr/>
        </p:nvPicPr>
        <p:blipFill>
          <a:blip r:embed="rId4" cstate="screen">
            <a:extLst>
              <a:ext uri="{28A0092B-C50C-407E-A947-70E740481C1C}">
                <a14:useLocalDpi xmlns="" xmlns:a14="http://schemas.microsoft.com/office/drawing/2010/main" val="0"/>
              </a:ext>
            </a:extLst>
          </a:blip>
          <a:srcRect/>
          <a:stretch>
            <a:fillRect/>
          </a:stretch>
        </p:blipFill>
        <p:spPr>
          <a:xfrm>
            <a:off x="3473498" y="1295400"/>
            <a:ext cx="6280102" cy="4680000"/>
          </a:xfrm>
          <a:prstGeom prst="rect">
            <a:avLst/>
          </a:prstGeom>
          <a:ln>
            <a:solidFill>
              <a:schemeClr val="bg1">
                <a:lumMod val="50000"/>
              </a:schemeClr>
            </a:solid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Imagem 23" descr="Campo 009.jpg"/>
          <p:cNvPicPr>
            <a:picLocks noChangeAspect="1"/>
          </p:cNvPicPr>
          <p:nvPr/>
        </p:nvPicPr>
        <p:blipFill>
          <a:blip r:embed="rId3" cstate="print"/>
          <a:stretch>
            <a:fillRect/>
          </a:stretch>
        </p:blipFill>
        <p:spPr>
          <a:xfrm>
            <a:off x="5860005" y="3809671"/>
            <a:ext cx="3960000" cy="2972026"/>
          </a:xfrm>
          <a:prstGeom prst="rect">
            <a:avLst/>
          </a:prstGeom>
        </p:spPr>
      </p:pic>
      <p:pic>
        <p:nvPicPr>
          <p:cNvPr id="18" name="Imagem 17" descr="Campo 005.jpg"/>
          <p:cNvPicPr>
            <a:picLocks noChangeAspect="1"/>
          </p:cNvPicPr>
          <p:nvPr/>
        </p:nvPicPr>
        <p:blipFill>
          <a:blip r:embed="rId4" cstate="print"/>
          <a:srcRect/>
          <a:stretch>
            <a:fillRect/>
          </a:stretch>
        </p:blipFill>
        <p:spPr>
          <a:xfrm>
            <a:off x="33051" y="3798654"/>
            <a:ext cx="3960000" cy="2966055"/>
          </a:xfrm>
          <a:prstGeom prst="rect">
            <a:avLst/>
          </a:prstGeom>
        </p:spPr>
      </p:pic>
      <p:sp>
        <p:nvSpPr>
          <p:cNvPr id="13" name="Text Box 2"/>
          <p:cNvSpPr txBox="1">
            <a:spLocks noChangeArrowheads="1"/>
          </p:cNvSpPr>
          <p:nvPr/>
        </p:nvSpPr>
        <p:spPr bwMode="auto">
          <a:xfrm>
            <a:off x="0" y="71414"/>
            <a:ext cx="9906000" cy="705321"/>
          </a:xfrm>
          <a:prstGeom prst="rect">
            <a:avLst/>
          </a:prstGeom>
          <a:noFill/>
          <a:ln w="12700" algn="ctr">
            <a:noFill/>
            <a:miter lim="800000"/>
            <a:headEnd/>
            <a:tailEnd/>
          </a:ln>
          <a:effectLst/>
        </p:spPr>
        <p:txBody>
          <a:bodyPr wrap="square" lIns="90488" tIns="44450" rIns="90488" bIns="44450">
            <a:spAutoFit/>
          </a:bodyPr>
          <a:lstStyle/>
          <a:p>
            <a:pPr>
              <a:lnSpc>
                <a:spcPct val="100000"/>
              </a:lnSpc>
              <a:buFont typeface="Wingdings" pitchFamily="2" charset="2"/>
              <a:buChar char="ü"/>
            </a:pPr>
            <a:r>
              <a:rPr lang="pt-BR" sz="2000" b="0" cap="small" dirty="0" smtClean="0">
                <a:solidFill>
                  <a:srgbClr val="FF0000"/>
                </a:solidFill>
                <a:effectLst/>
                <a:latin typeface="Verdana" pitchFamily="34" charset="0"/>
                <a:ea typeface="Verdana" pitchFamily="34" charset="0"/>
                <a:cs typeface="Verdana" pitchFamily="34" charset="0"/>
              </a:rPr>
              <a:t> Diagnóstico Ambiental</a:t>
            </a:r>
          </a:p>
          <a:p>
            <a:pPr marL="288000">
              <a:lnSpc>
                <a:spcPct val="100000"/>
              </a:lnSpc>
              <a:buFont typeface="Wingdings" pitchFamily="2" charset="2"/>
              <a:buChar char="v"/>
            </a:pPr>
            <a:r>
              <a:rPr lang="pt-BR" sz="2000" b="0" cap="small" dirty="0" smtClean="0">
                <a:solidFill>
                  <a:srgbClr val="FF0000"/>
                </a:solidFill>
                <a:effectLst/>
                <a:latin typeface="Verdana" pitchFamily="34" charset="0"/>
                <a:ea typeface="Verdana" pitchFamily="34" charset="0"/>
                <a:cs typeface="Verdana" pitchFamily="34" charset="0"/>
              </a:rPr>
              <a:t> Meio Físico/Recursos Hídricos na ADA</a:t>
            </a:r>
          </a:p>
        </p:txBody>
      </p:sp>
      <p:pic>
        <p:nvPicPr>
          <p:cNvPr id="133124" name="Picture 4"/>
          <p:cNvPicPr>
            <a:picLocks noChangeAspect="1" noChangeArrowheads="1"/>
          </p:cNvPicPr>
          <p:nvPr/>
        </p:nvPicPr>
        <p:blipFill>
          <a:blip r:embed="rId5"/>
          <a:srcRect/>
          <a:stretch>
            <a:fillRect/>
          </a:stretch>
        </p:blipFill>
        <p:spPr bwMode="auto">
          <a:xfrm>
            <a:off x="1238224" y="928670"/>
            <a:ext cx="7761922" cy="385591"/>
          </a:xfrm>
          <a:prstGeom prst="rect">
            <a:avLst/>
          </a:prstGeom>
          <a:noFill/>
          <a:ln w="9525">
            <a:noFill/>
            <a:miter lim="800000"/>
            <a:headEnd/>
            <a:tailEnd/>
          </a:ln>
          <a:effectLst/>
        </p:spPr>
      </p:pic>
      <p:pic>
        <p:nvPicPr>
          <p:cNvPr id="137219" name="Picture 3"/>
          <p:cNvPicPr>
            <a:picLocks noChangeAspect="1" noChangeArrowheads="1"/>
          </p:cNvPicPr>
          <p:nvPr/>
        </p:nvPicPr>
        <p:blipFill>
          <a:blip r:embed="rId6"/>
          <a:srcRect/>
          <a:stretch>
            <a:fillRect/>
          </a:stretch>
        </p:blipFill>
        <p:spPr bwMode="auto">
          <a:xfrm>
            <a:off x="1263044" y="1714488"/>
            <a:ext cx="7761922" cy="2580827"/>
          </a:xfrm>
          <a:prstGeom prst="rect">
            <a:avLst/>
          </a:prstGeom>
          <a:noFill/>
          <a:ln w="9525">
            <a:noFill/>
            <a:miter lim="800000"/>
            <a:headEnd/>
            <a:tailEnd/>
          </a:ln>
          <a:effectLst/>
        </p:spPr>
      </p:pic>
      <p:sp>
        <p:nvSpPr>
          <p:cNvPr id="9" name="Elipse 8"/>
          <p:cNvSpPr/>
          <p:nvPr/>
        </p:nvSpPr>
        <p:spPr>
          <a:xfrm rot="2619352">
            <a:off x="3756181" y="3451566"/>
            <a:ext cx="424986" cy="446616"/>
          </a:xfrm>
          <a:prstGeom prst="ellipse">
            <a:avLst/>
          </a:prstGeom>
          <a:noFill/>
          <a:ln w="38100">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2" name="Text Box 2"/>
          <p:cNvSpPr txBox="1">
            <a:spLocks noChangeArrowheads="1"/>
          </p:cNvSpPr>
          <p:nvPr/>
        </p:nvSpPr>
        <p:spPr bwMode="auto">
          <a:xfrm>
            <a:off x="3470058" y="3216330"/>
            <a:ext cx="381444" cy="305212"/>
          </a:xfrm>
          <a:prstGeom prst="rect">
            <a:avLst/>
          </a:prstGeom>
          <a:noFill/>
          <a:ln w="12700" algn="ctr">
            <a:noFill/>
            <a:miter lim="800000"/>
            <a:headEnd/>
            <a:tailEnd/>
          </a:ln>
          <a:effectLst/>
        </p:spPr>
        <p:txBody>
          <a:bodyPr wrap="square" lIns="90488" tIns="44450" rIns="90488" bIns="44450">
            <a:spAutoFit/>
          </a:bodyPr>
          <a:lstStyle/>
          <a:p>
            <a:pPr algn="just">
              <a:lnSpc>
                <a:spcPct val="100000"/>
              </a:lnSpc>
            </a:pPr>
            <a:r>
              <a:rPr lang="pt-BR" sz="1400" cap="small" dirty="0" smtClean="0">
                <a:solidFill>
                  <a:schemeClr val="bg1"/>
                </a:solidFill>
                <a:effectLst/>
                <a:latin typeface="Verdana" pitchFamily="34" charset="0"/>
                <a:ea typeface="Verdana" pitchFamily="34" charset="0"/>
                <a:cs typeface="Verdana" pitchFamily="34" charset="0"/>
              </a:rPr>
              <a:t>4</a:t>
            </a:r>
          </a:p>
        </p:txBody>
      </p:sp>
      <p:sp>
        <p:nvSpPr>
          <p:cNvPr id="14" name="Elipse 13"/>
          <p:cNvSpPr/>
          <p:nvPr/>
        </p:nvSpPr>
        <p:spPr>
          <a:xfrm rot="19955197">
            <a:off x="4664568" y="3290405"/>
            <a:ext cx="424986" cy="423157"/>
          </a:xfrm>
          <a:prstGeom prst="ellipse">
            <a:avLst/>
          </a:prstGeom>
          <a:noFill/>
          <a:ln w="38100">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7" name="Text Box 2"/>
          <p:cNvSpPr txBox="1">
            <a:spLocks noChangeArrowheads="1"/>
          </p:cNvSpPr>
          <p:nvPr/>
        </p:nvSpPr>
        <p:spPr bwMode="auto">
          <a:xfrm>
            <a:off x="5000184" y="3623854"/>
            <a:ext cx="381444" cy="305212"/>
          </a:xfrm>
          <a:prstGeom prst="rect">
            <a:avLst/>
          </a:prstGeom>
          <a:noFill/>
          <a:ln w="12700" algn="ctr">
            <a:noFill/>
            <a:miter lim="800000"/>
            <a:headEnd/>
            <a:tailEnd/>
          </a:ln>
          <a:effectLst/>
        </p:spPr>
        <p:txBody>
          <a:bodyPr wrap="square" lIns="90488" tIns="44450" rIns="90488" bIns="44450">
            <a:spAutoFit/>
          </a:bodyPr>
          <a:lstStyle/>
          <a:p>
            <a:pPr algn="just">
              <a:lnSpc>
                <a:spcPct val="100000"/>
              </a:lnSpc>
            </a:pPr>
            <a:r>
              <a:rPr lang="pt-BR" sz="1400" cap="small" dirty="0" smtClean="0">
                <a:solidFill>
                  <a:schemeClr val="bg1"/>
                </a:solidFill>
                <a:effectLst/>
                <a:latin typeface="Verdana" pitchFamily="34" charset="0"/>
                <a:ea typeface="Verdana" pitchFamily="34" charset="0"/>
                <a:cs typeface="Verdana" pitchFamily="34" charset="0"/>
              </a:rPr>
              <a:t>5</a:t>
            </a:r>
          </a:p>
        </p:txBody>
      </p:sp>
      <p:pic>
        <p:nvPicPr>
          <p:cNvPr id="21" name="Picture 4"/>
          <p:cNvPicPr>
            <a:picLocks noChangeAspect="1" noChangeArrowheads="1"/>
          </p:cNvPicPr>
          <p:nvPr/>
        </p:nvPicPr>
        <p:blipFill>
          <a:blip r:embed="rId7"/>
          <a:srcRect/>
          <a:stretch>
            <a:fillRect/>
          </a:stretch>
        </p:blipFill>
        <p:spPr bwMode="auto">
          <a:xfrm>
            <a:off x="1246307" y="1314261"/>
            <a:ext cx="7761922" cy="357190"/>
          </a:xfrm>
          <a:prstGeom prst="rect">
            <a:avLst/>
          </a:prstGeom>
          <a:noFill/>
          <a:ln w="9525">
            <a:noFill/>
            <a:miter lim="800000"/>
            <a:headEnd/>
            <a:tailEnd/>
          </a:ln>
          <a:effectLst/>
        </p:spPr>
      </p:pic>
      <p:sp>
        <p:nvSpPr>
          <p:cNvPr id="25" name="Text Box 2"/>
          <p:cNvSpPr txBox="1">
            <a:spLocks noChangeArrowheads="1"/>
          </p:cNvSpPr>
          <p:nvPr/>
        </p:nvSpPr>
        <p:spPr bwMode="auto">
          <a:xfrm>
            <a:off x="2309794" y="5929330"/>
            <a:ext cx="381444" cy="305212"/>
          </a:xfrm>
          <a:prstGeom prst="rect">
            <a:avLst/>
          </a:prstGeom>
          <a:noFill/>
          <a:ln w="12700" algn="ctr">
            <a:noFill/>
            <a:miter lim="800000"/>
            <a:headEnd/>
            <a:tailEnd/>
          </a:ln>
          <a:effectLst/>
        </p:spPr>
        <p:txBody>
          <a:bodyPr wrap="square" lIns="90488" tIns="44450" rIns="90488" bIns="44450">
            <a:spAutoFit/>
          </a:bodyPr>
          <a:lstStyle/>
          <a:p>
            <a:pPr algn="just">
              <a:lnSpc>
                <a:spcPct val="100000"/>
              </a:lnSpc>
            </a:pPr>
            <a:r>
              <a:rPr lang="pt-BR" sz="1400" cap="small" dirty="0" smtClean="0">
                <a:solidFill>
                  <a:schemeClr val="bg1"/>
                </a:solidFill>
                <a:effectLst/>
                <a:latin typeface="Verdana" pitchFamily="34" charset="0"/>
                <a:ea typeface="Verdana" pitchFamily="34" charset="0"/>
                <a:cs typeface="Verdana" pitchFamily="34" charset="0"/>
              </a:rPr>
              <a:t>4</a:t>
            </a:r>
          </a:p>
        </p:txBody>
      </p:sp>
      <p:sp>
        <p:nvSpPr>
          <p:cNvPr id="26" name="Text Box 2"/>
          <p:cNvSpPr txBox="1">
            <a:spLocks noChangeArrowheads="1"/>
          </p:cNvSpPr>
          <p:nvPr/>
        </p:nvSpPr>
        <p:spPr bwMode="auto">
          <a:xfrm>
            <a:off x="6381760" y="5929330"/>
            <a:ext cx="381444" cy="305212"/>
          </a:xfrm>
          <a:prstGeom prst="rect">
            <a:avLst/>
          </a:prstGeom>
          <a:noFill/>
          <a:ln w="12700" algn="ctr">
            <a:noFill/>
            <a:miter lim="800000"/>
            <a:headEnd/>
            <a:tailEnd/>
          </a:ln>
          <a:effectLst/>
        </p:spPr>
        <p:txBody>
          <a:bodyPr wrap="square" lIns="90488" tIns="44450" rIns="90488" bIns="44450">
            <a:spAutoFit/>
          </a:bodyPr>
          <a:lstStyle/>
          <a:p>
            <a:pPr algn="just">
              <a:lnSpc>
                <a:spcPct val="100000"/>
              </a:lnSpc>
            </a:pPr>
            <a:r>
              <a:rPr lang="pt-BR" sz="1400" cap="small" dirty="0" smtClean="0">
                <a:solidFill>
                  <a:schemeClr val="bg1"/>
                </a:solidFill>
                <a:effectLst/>
                <a:latin typeface="Verdana" pitchFamily="34" charset="0"/>
                <a:ea typeface="Verdana" pitchFamily="34" charset="0"/>
                <a:cs typeface="Verdana" pitchFamily="34" charset="0"/>
              </a:rPr>
              <a:t>5</a:t>
            </a:r>
          </a:p>
        </p:txBody>
      </p:sp>
      <p:cxnSp>
        <p:nvCxnSpPr>
          <p:cNvPr id="28" name="Conector de seta reta 27"/>
          <p:cNvCxnSpPr/>
          <p:nvPr/>
        </p:nvCxnSpPr>
        <p:spPr>
          <a:xfrm flipV="1">
            <a:off x="452406" y="5500702"/>
            <a:ext cx="1428760" cy="928694"/>
          </a:xfrm>
          <a:prstGeom prst="straightConnector1">
            <a:avLst/>
          </a:prstGeom>
          <a:ln w="19050">
            <a:solidFill>
              <a:srgbClr val="9AFFCB"/>
            </a:solidFill>
            <a:tailEnd type="arrow"/>
          </a:ln>
        </p:spPr>
        <p:style>
          <a:lnRef idx="1">
            <a:schemeClr val="accent1"/>
          </a:lnRef>
          <a:fillRef idx="0">
            <a:schemeClr val="accent1"/>
          </a:fillRef>
          <a:effectRef idx="0">
            <a:schemeClr val="accent1"/>
          </a:effectRef>
          <a:fontRef idx="minor">
            <a:schemeClr val="tx1"/>
          </a:fontRef>
        </p:style>
      </p:cxnSp>
      <p:cxnSp>
        <p:nvCxnSpPr>
          <p:cNvPr id="29" name="Conector de seta reta 28"/>
          <p:cNvCxnSpPr/>
          <p:nvPr/>
        </p:nvCxnSpPr>
        <p:spPr>
          <a:xfrm rot="16200000" flipH="1">
            <a:off x="8340505" y="5542220"/>
            <a:ext cx="1208570" cy="1125533"/>
          </a:xfrm>
          <a:prstGeom prst="straightConnector1">
            <a:avLst/>
          </a:prstGeom>
          <a:ln w="19050">
            <a:solidFill>
              <a:srgbClr val="9AFFCB"/>
            </a:solidFill>
            <a:tailEnd type="arrow"/>
          </a:ln>
        </p:spPr>
        <p:style>
          <a:lnRef idx="1">
            <a:schemeClr val="accent1"/>
          </a:lnRef>
          <a:fillRef idx="0">
            <a:schemeClr val="accent1"/>
          </a:fillRef>
          <a:effectRef idx="0">
            <a:schemeClr val="accent1"/>
          </a:effectRef>
          <a:fontRef idx="minor">
            <a:schemeClr val="tx1"/>
          </a:fontRef>
        </p:style>
      </p:cxnSp>
      <p:sp>
        <p:nvSpPr>
          <p:cNvPr id="34" name="Text Box 2"/>
          <p:cNvSpPr txBox="1">
            <a:spLocks noChangeArrowheads="1"/>
          </p:cNvSpPr>
          <p:nvPr/>
        </p:nvSpPr>
        <p:spPr bwMode="auto">
          <a:xfrm>
            <a:off x="732859" y="899642"/>
            <a:ext cx="571504" cy="828047"/>
          </a:xfrm>
          <a:prstGeom prst="rect">
            <a:avLst/>
          </a:prstGeom>
          <a:noFill/>
          <a:ln w="12700" algn="ctr">
            <a:noFill/>
            <a:miter lim="800000"/>
            <a:headEnd/>
            <a:tailEnd/>
          </a:ln>
          <a:effectLst/>
        </p:spPr>
        <p:txBody>
          <a:bodyPr wrap="square" lIns="90488" tIns="44450" rIns="90488" bIns="44450">
            <a:spAutoFit/>
          </a:bodyPr>
          <a:lstStyle/>
          <a:p>
            <a:pPr algn="r">
              <a:lnSpc>
                <a:spcPts val="3100"/>
              </a:lnSpc>
            </a:pPr>
            <a:r>
              <a:rPr lang="pt-BR" sz="1600" cap="small" dirty="0" smtClean="0">
                <a:solidFill>
                  <a:srgbClr val="0000FF"/>
                </a:solidFill>
                <a:effectLst/>
                <a:latin typeface="Verdana" pitchFamily="34" charset="0"/>
                <a:ea typeface="Verdana" pitchFamily="34" charset="0"/>
                <a:cs typeface="Verdana" pitchFamily="34" charset="0"/>
              </a:rPr>
              <a:t>4</a:t>
            </a:r>
          </a:p>
          <a:p>
            <a:pPr algn="r">
              <a:lnSpc>
                <a:spcPts val="3100"/>
              </a:lnSpc>
            </a:pPr>
            <a:r>
              <a:rPr lang="pt-BR" sz="1600" cap="small" dirty="0" smtClean="0">
                <a:solidFill>
                  <a:srgbClr val="0000FF"/>
                </a:solidFill>
                <a:effectLst/>
                <a:latin typeface="Verdana" pitchFamily="34" charset="0"/>
                <a:ea typeface="Verdana" pitchFamily="34" charset="0"/>
                <a:cs typeface="Verdana" pitchFamily="34" charset="0"/>
              </a:rPr>
              <a:t>5</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Imagem 25" descr="Campo 038.jpg"/>
          <p:cNvPicPr>
            <a:picLocks noChangeAspect="1"/>
          </p:cNvPicPr>
          <p:nvPr/>
        </p:nvPicPr>
        <p:blipFill>
          <a:blip r:embed="rId3" cstate="print"/>
          <a:stretch>
            <a:fillRect/>
          </a:stretch>
        </p:blipFill>
        <p:spPr>
          <a:xfrm>
            <a:off x="5881694" y="3857628"/>
            <a:ext cx="3960000" cy="2972026"/>
          </a:xfrm>
          <a:prstGeom prst="rect">
            <a:avLst/>
          </a:prstGeom>
        </p:spPr>
      </p:pic>
      <p:pic>
        <p:nvPicPr>
          <p:cNvPr id="24" name="Imagem 23" descr="Campo 029.jpg"/>
          <p:cNvPicPr>
            <a:picLocks noChangeAspect="1"/>
          </p:cNvPicPr>
          <p:nvPr/>
        </p:nvPicPr>
        <p:blipFill>
          <a:blip r:embed="rId4" cstate="print"/>
          <a:stretch>
            <a:fillRect/>
          </a:stretch>
        </p:blipFill>
        <p:spPr>
          <a:xfrm>
            <a:off x="64306" y="3857628"/>
            <a:ext cx="3960000" cy="2972026"/>
          </a:xfrm>
          <a:prstGeom prst="rect">
            <a:avLst/>
          </a:prstGeom>
        </p:spPr>
      </p:pic>
      <p:sp>
        <p:nvSpPr>
          <p:cNvPr id="13" name="Text Box 2"/>
          <p:cNvSpPr txBox="1">
            <a:spLocks noChangeArrowheads="1"/>
          </p:cNvSpPr>
          <p:nvPr/>
        </p:nvSpPr>
        <p:spPr bwMode="auto">
          <a:xfrm>
            <a:off x="0" y="71414"/>
            <a:ext cx="9906000" cy="705321"/>
          </a:xfrm>
          <a:prstGeom prst="rect">
            <a:avLst/>
          </a:prstGeom>
          <a:noFill/>
          <a:ln w="12700" algn="ctr">
            <a:noFill/>
            <a:miter lim="800000"/>
            <a:headEnd/>
            <a:tailEnd/>
          </a:ln>
          <a:effectLst/>
        </p:spPr>
        <p:txBody>
          <a:bodyPr wrap="square" lIns="90488" tIns="44450" rIns="90488" bIns="44450">
            <a:spAutoFit/>
          </a:bodyPr>
          <a:lstStyle/>
          <a:p>
            <a:pPr>
              <a:lnSpc>
                <a:spcPct val="100000"/>
              </a:lnSpc>
              <a:buFont typeface="Wingdings" pitchFamily="2" charset="2"/>
              <a:buChar char="ü"/>
            </a:pPr>
            <a:r>
              <a:rPr lang="pt-BR" sz="2000" b="0" cap="small" dirty="0" smtClean="0">
                <a:solidFill>
                  <a:srgbClr val="FF0000"/>
                </a:solidFill>
                <a:effectLst/>
                <a:latin typeface="Verdana" pitchFamily="34" charset="0"/>
                <a:ea typeface="Verdana" pitchFamily="34" charset="0"/>
                <a:cs typeface="Verdana" pitchFamily="34" charset="0"/>
              </a:rPr>
              <a:t> Diagnóstico Ambiental</a:t>
            </a:r>
          </a:p>
          <a:p>
            <a:pPr marL="288000">
              <a:lnSpc>
                <a:spcPct val="100000"/>
              </a:lnSpc>
              <a:buFont typeface="Wingdings" pitchFamily="2" charset="2"/>
              <a:buChar char="v"/>
            </a:pPr>
            <a:r>
              <a:rPr lang="pt-BR" sz="2000" b="0" cap="small" dirty="0" smtClean="0">
                <a:solidFill>
                  <a:srgbClr val="FF0000"/>
                </a:solidFill>
                <a:effectLst/>
                <a:latin typeface="Verdana" pitchFamily="34" charset="0"/>
                <a:ea typeface="Verdana" pitchFamily="34" charset="0"/>
                <a:cs typeface="Verdana" pitchFamily="34" charset="0"/>
              </a:rPr>
              <a:t> Meio Físico/Recursos Hídricos na ADA</a:t>
            </a:r>
          </a:p>
        </p:txBody>
      </p:sp>
      <p:pic>
        <p:nvPicPr>
          <p:cNvPr id="137219" name="Picture 3"/>
          <p:cNvPicPr>
            <a:picLocks noChangeAspect="1" noChangeArrowheads="1"/>
          </p:cNvPicPr>
          <p:nvPr/>
        </p:nvPicPr>
        <p:blipFill>
          <a:blip r:embed="rId5"/>
          <a:srcRect/>
          <a:stretch>
            <a:fillRect/>
          </a:stretch>
        </p:blipFill>
        <p:spPr bwMode="auto">
          <a:xfrm>
            <a:off x="1249241" y="1643050"/>
            <a:ext cx="7761922" cy="2500330"/>
          </a:xfrm>
          <a:prstGeom prst="rect">
            <a:avLst/>
          </a:prstGeom>
          <a:noFill/>
          <a:ln w="9525">
            <a:noFill/>
            <a:miter lim="800000"/>
            <a:headEnd/>
            <a:tailEnd/>
          </a:ln>
          <a:effectLst/>
        </p:spPr>
      </p:pic>
      <p:sp>
        <p:nvSpPr>
          <p:cNvPr id="15" name="Elipse 14"/>
          <p:cNvSpPr/>
          <p:nvPr/>
        </p:nvSpPr>
        <p:spPr>
          <a:xfrm>
            <a:off x="6411187" y="2631040"/>
            <a:ext cx="582769" cy="1000726"/>
          </a:xfrm>
          <a:prstGeom prst="ellipse">
            <a:avLst/>
          </a:prstGeom>
          <a:noFill/>
          <a:ln w="38100">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6" name="Elipse 15"/>
          <p:cNvSpPr/>
          <p:nvPr/>
        </p:nvSpPr>
        <p:spPr>
          <a:xfrm rot="19955197">
            <a:off x="7373855" y="1999675"/>
            <a:ext cx="424986" cy="641536"/>
          </a:xfrm>
          <a:prstGeom prst="ellipse">
            <a:avLst/>
          </a:prstGeom>
          <a:noFill/>
          <a:ln w="38100">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9" name="Text Box 2"/>
          <p:cNvSpPr txBox="1">
            <a:spLocks noChangeArrowheads="1"/>
          </p:cNvSpPr>
          <p:nvPr/>
        </p:nvSpPr>
        <p:spPr bwMode="auto">
          <a:xfrm>
            <a:off x="6411187" y="3080869"/>
            <a:ext cx="381444" cy="305212"/>
          </a:xfrm>
          <a:prstGeom prst="rect">
            <a:avLst/>
          </a:prstGeom>
          <a:noFill/>
          <a:ln w="12700" algn="ctr">
            <a:noFill/>
            <a:miter lim="800000"/>
            <a:headEnd/>
            <a:tailEnd/>
          </a:ln>
          <a:effectLst/>
        </p:spPr>
        <p:txBody>
          <a:bodyPr wrap="square" lIns="90488" tIns="44450" rIns="90488" bIns="44450">
            <a:spAutoFit/>
          </a:bodyPr>
          <a:lstStyle/>
          <a:p>
            <a:pPr algn="just">
              <a:lnSpc>
                <a:spcPct val="100000"/>
              </a:lnSpc>
            </a:pPr>
            <a:r>
              <a:rPr lang="pt-BR" sz="1400" cap="small" dirty="0" smtClean="0">
                <a:solidFill>
                  <a:schemeClr val="bg1"/>
                </a:solidFill>
                <a:effectLst/>
                <a:latin typeface="Verdana" pitchFamily="34" charset="0"/>
                <a:ea typeface="Verdana" pitchFamily="34" charset="0"/>
                <a:cs typeface="Verdana" pitchFamily="34" charset="0"/>
              </a:rPr>
              <a:t>6</a:t>
            </a:r>
          </a:p>
        </p:txBody>
      </p:sp>
      <p:sp>
        <p:nvSpPr>
          <p:cNvPr id="20" name="Text Box 2"/>
          <p:cNvSpPr txBox="1">
            <a:spLocks noChangeArrowheads="1"/>
          </p:cNvSpPr>
          <p:nvPr/>
        </p:nvSpPr>
        <p:spPr bwMode="auto">
          <a:xfrm>
            <a:off x="7731941" y="1989839"/>
            <a:ext cx="1518356" cy="305212"/>
          </a:xfrm>
          <a:prstGeom prst="rect">
            <a:avLst/>
          </a:prstGeom>
          <a:noFill/>
          <a:ln w="12700" algn="ctr">
            <a:noFill/>
            <a:miter lim="800000"/>
            <a:headEnd/>
            <a:tailEnd/>
          </a:ln>
          <a:effectLst/>
        </p:spPr>
        <p:txBody>
          <a:bodyPr wrap="square" lIns="90488" tIns="44450" rIns="90488" bIns="44450">
            <a:spAutoFit/>
          </a:bodyPr>
          <a:lstStyle/>
          <a:p>
            <a:pPr algn="just">
              <a:lnSpc>
                <a:spcPct val="100000"/>
              </a:lnSpc>
            </a:pPr>
            <a:r>
              <a:rPr lang="pt-BR" sz="1400" cap="small" dirty="0" smtClean="0">
                <a:solidFill>
                  <a:schemeClr val="bg1"/>
                </a:solidFill>
                <a:effectLst/>
                <a:latin typeface="Verdana" pitchFamily="34" charset="0"/>
                <a:ea typeface="Verdana" pitchFamily="34" charset="0"/>
                <a:cs typeface="Verdana" pitchFamily="34" charset="0"/>
              </a:rPr>
              <a:t>7 - Capivari</a:t>
            </a:r>
          </a:p>
        </p:txBody>
      </p:sp>
      <p:pic>
        <p:nvPicPr>
          <p:cNvPr id="22" name="Picture 4"/>
          <p:cNvPicPr>
            <a:picLocks noChangeAspect="1" noChangeArrowheads="1"/>
          </p:cNvPicPr>
          <p:nvPr/>
        </p:nvPicPr>
        <p:blipFill>
          <a:blip r:embed="rId6"/>
          <a:srcRect/>
          <a:stretch>
            <a:fillRect/>
          </a:stretch>
        </p:blipFill>
        <p:spPr bwMode="auto">
          <a:xfrm>
            <a:off x="1238224" y="851896"/>
            <a:ext cx="7761922" cy="385590"/>
          </a:xfrm>
          <a:prstGeom prst="rect">
            <a:avLst/>
          </a:prstGeom>
          <a:noFill/>
          <a:ln w="9525">
            <a:noFill/>
            <a:miter lim="800000"/>
            <a:headEnd/>
            <a:tailEnd/>
          </a:ln>
          <a:effectLst/>
        </p:spPr>
      </p:pic>
      <p:pic>
        <p:nvPicPr>
          <p:cNvPr id="23" name="Picture 4"/>
          <p:cNvPicPr>
            <a:picLocks noChangeAspect="1" noChangeArrowheads="1"/>
          </p:cNvPicPr>
          <p:nvPr/>
        </p:nvPicPr>
        <p:blipFill>
          <a:blip r:embed="rId7"/>
          <a:srcRect/>
          <a:stretch>
            <a:fillRect/>
          </a:stretch>
        </p:blipFill>
        <p:spPr bwMode="auto">
          <a:xfrm>
            <a:off x="1246307" y="1237486"/>
            <a:ext cx="7761922" cy="378872"/>
          </a:xfrm>
          <a:prstGeom prst="rect">
            <a:avLst/>
          </a:prstGeom>
          <a:noFill/>
          <a:ln w="9525">
            <a:noFill/>
            <a:miter lim="800000"/>
            <a:headEnd/>
            <a:tailEnd/>
          </a:ln>
          <a:effectLst/>
        </p:spPr>
      </p:pic>
      <p:sp>
        <p:nvSpPr>
          <p:cNvPr id="25" name="Text Box 2"/>
          <p:cNvSpPr txBox="1">
            <a:spLocks noChangeArrowheads="1"/>
          </p:cNvSpPr>
          <p:nvPr/>
        </p:nvSpPr>
        <p:spPr bwMode="auto">
          <a:xfrm>
            <a:off x="1642598" y="5072074"/>
            <a:ext cx="381444" cy="305212"/>
          </a:xfrm>
          <a:prstGeom prst="rect">
            <a:avLst/>
          </a:prstGeom>
          <a:noFill/>
          <a:ln w="12700" algn="ctr">
            <a:noFill/>
            <a:miter lim="800000"/>
            <a:headEnd/>
            <a:tailEnd/>
          </a:ln>
          <a:effectLst/>
        </p:spPr>
        <p:txBody>
          <a:bodyPr wrap="square" lIns="90488" tIns="44450" rIns="90488" bIns="44450">
            <a:spAutoFit/>
          </a:bodyPr>
          <a:lstStyle/>
          <a:p>
            <a:pPr algn="just">
              <a:lnSpc>
                <a:spcPct val="100000"/>
              </a:lnSpc>
            </a:pPr>
            <a:r>
              <a:rPr lang="pt-BR" sz="1400" cap="small" dirty="0" smtClean="0">
                <a:solidFill>
                  <a:schemeClr val="bg1"/>
                </a:solidFill>
                <a:effectLst/>
                <a:latin typeface="Verdana" pitchFamily="34" charset="0"/>
                <a:ea typeface="Verdana" pitchFamily="34" charset="0"/>
                <a:cs typeface="Verdana" pitchFamily="34" charset="0"/>
              </a:rPr>
              <a:t>6</a:t>
            </a:r>
          </a:p>
        </p:txBody>
      </p:sp>
      <p:sp>
        <p:nvSpPr>
          <p:cNvPr id="27" name="Text Box 2"/>
          <p:cNvSpPr txBox="1">
            <a:spLocks noChangeArrowheads="1"/>
          </p:cNvSpPr>
          <p:nvPr/>
        </p:nvSpPr>
        <p:spPr bwMode="auto">
          <a:xfrm>
            <a:off x="6404308" y="6357958"/>
            <a:ext cx="1518356" cy="305212"/>
          </a:xfrm>
          <a:prstGeom prst="rect">
            <a:avLst/>
          </a:prstGeom>
          <a:noFill/>
          <a:ln w="12700" algn="ctr">
            <a:noFill/>
            <a:miter lim="800000"/>
            <a:headEnd/>
            <a:tailEnd/>
          </a:ln>
          <a:effectLst/>
        </p:spPr>
        <p:txBody>
          <a:bodyPr wrap="square" lIns="90488" tIns="44450" rIns="90488" bIns="44450">
            <a:spAutoFit/>
          </a:bodyPr>
          <a:lstStyle/>
          <a:p>
            <a:pPr algn="just">
              <a:lnSpc>
                <a:spcPct val="100000"/>
              </a:lnSpc>
            </a:pPr>
            <a:r>
              <a:rPr lang="pt-BR" sz="1400" cap="small" dirty="0" smtClean="0">
                <a:solidFill>
                  <a:schemeClr val="bg1"/>
                </a:solidFill>
                <a:effectLst/>
                <a:latin typeface="Verdana" pitchFamily="34" charset="0"/>
                <a:ea typeface="Verdana" pitchFamily="34" charset="0"/>
                <a:cs typeface="Verdana" pitchFamily="34" charset="0"/>
              </a:rPr>
              <a:t>7 - Capivari</a:t>
            </a:r>
          </a:p>
        </p:txBody>
      </p:sp>
      <p:cxnSp>
        <p:nvCxnSpPr>
          <p:cNvPr id="28" name="Conector de seta reta 27"/>
          <p:cNvCxnSpPr/>
          <p:nvPr/>
        </p:nvCxnSpPr>
        <p:spPr>
          <a:xfrm rot="16200000" flipV="1">
            <a:off x="1288814" y="5713628"/>
            <a:ext cx="1684770" cy="214314"/>
          </a:xfrm>
          <a:prstGeom prst="straightConnector1">
            <a:avLst/>
          </a:prstGeom>
          <a:ln w="19050">
            <a:solidFill>
              <a:srgbClr val="9AFFCB"/>
            </a:solidFill>
            <a:tailEnd type="arrow"/>
          </a:ln>
        </p:spPr>
        <p:style>
          <a:lnRef idx="1">
            <a:schemeClr val="accent1"/>
          </a:lnRef>
          <a:fillRef idx="0">
            <a:schemeClr val="accent1"/>
          </a:fillRef>
          <a:effectRef idx="0">
            <a:schemeClr val="accent1"/>
          </a:effectRef>
          <a:fontRef idx="minor">
            <a:schemeClr val="tx1"/>
          </a:fontRef>
        </p:style>
      </p:cxnSp>
      <p:sp>
        <p:nvSpPr>
          <p:cNvPr id="31" name="Text Box 2"/>
          <p:cNvSpPr txBox="1">
            <a:spLocks noChangeArrowheads="1"/>
          </p:cNvSpPr>
          <p:nvPr/>
        </p:nvSpPr>
        <p:spPr bwMode="auto">
          <a:xfrm>
            <a:off x="692251" y="764812"/>
            <a:ext cx="571504" cy="884858"/>
          </a:xfrm>
          <a:prstGeom prst="rect">
            <a:avLst/>
          </a:prstGeom>
          <a:noFill/>
          <a:ln w="12700" algn="ctr">
            <a:noFill/>
            <a:miter lim="800000"/>
            <a:headEnd/>
            <a:tailEnd/>
          </a:ln>
          <a:effectLst/>
        </p:spPr>
        <p:txBody>
          <a:bodyPr wrap="square" lIns="90488" tIns="44450" rIns="90488" bIns="44450">
            <a:spAutoFit/>
          </a:bodyPr>
          <a:lstStyle/>
          <a:p>
            <a:pPr algn="r">
              <a:lnSpc>
                <a:spcPts val="3100"/>
              </a:lnSpc>
            </a:pPr>
            <a:r>
              <a:rPr lang="pt-BR" sz="1600" cap="small" dirty="0" smtClean="0">
                <a:solidFill>
                  <a:srgbClr val="0000FF"/>
                </a:solidFill>
                <a:effectLst/>
                <a:latin typeface="Verdana" pitchFamily="34" charset="0"/>
                <a:ea typeface="Verdana" pitchFamily="34" charset="0"/>
                <a:cs typeface="Verdana" pitchFamily="34" charset="0"/>
              </a:rPr>
              <a:t>6</a:t>
            </a:r>
          </a:p>
          <a:p>
            <a:pPr algn="r">
              <a:lnSpc>
                <a:spcPts val="3100"/>
              </a:lnSpc>
            </a:pPr>
            <a:r>
              <a:rPr lang="pt-BR" sz="1600" cap="small" dirty="0" smtClean="0">
                <a:solidFill>
                  <a:srgbClr val="0000FF"/>
                </a:solidFill>
                <a:effectLst/>
                <a:latin typeface="Verdana" pitchFamily="34" charset="0"/>
                <a:ea typeface="Verdana" pitchFamily="34" charset="0"/>
                <a:cs typeface="Verdana" pitchFamily="34" charset="0"/>
              </a:rPr>
              <a:t>7</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1314" name="Picture 2"/>
          <p:cNvPicPr>
            <a:picLocks noChangeAspect="1" noChangeArrowheads="1"/>
          </p:cNvPicPr>
          <p:nvPr/>
        </p:nvPicPr>
        <p:blipFill>
          <a:blip r:embed="rId2"/>
          <a:srcRect/>
          <a:stretch>
            <a:fillRect/>
          </a:stretch>
        </p:blipFill>
        <p:spPr bwMode="auto">
          <a:xfrm>
            <a:off x="3066824" y="-25"/>
            <a:ext cx="6101018" cy="6840000"/>
          </a:xfrm>
          <a:prstGeom prst="rect">
            <a:avLst/>
          </a:prstGeom>
          <a:noFill/>
          <a:ln w="9525">
            <a:noFill/>
            <a:miter lim="800000"/>
            <a:headEnd/>
            <a:tailEnd/>
          </a:ln>
          <a:effectLst/>
        </p:spPr>
      </p:pic>
      <p:sp>
        <p:nvSpPr>
          <p:cNvPr id="3" name="Text Box 2"/>
          <p:cNvSpPr txBox="1">
            <a:spLocks noChangeArrowheads="1"/>
          </p:cNvSpPr>
          <p:nvPr/>
        </p:nvSpPr>
        <p:spPr bwMode="auto">
          <a:xfrm>
            <a:off x="523844" y="1714488"/>
            <a:ext cx="2214578" cy="2962349"/>
          </a:xfrm>
          <a:prstGeom prst="rect">
            <a:avLst/>
          </a:prstGeom>
          <a:noFill/>
          <a:ln w="12700" algn="ctr">
            <a:noFill/>
            <a:miter lim="800000"/>
            <a:headEnd/>
            <a:tailEnd/>
          </a:ln>
          <a:effectLst/>
        </p:spPr>
        <p:txBody>
          <a:bodyPr wrap="square" lIns="90488" tIns="44450" rIns="90488" bIns="44450">
            <a:spAutoFit/>
          </a:bodyPr>
          <a:lstStyle/>
          <a:p>
            <a:pPr algn="ctr">
              <a:lnSpc>
                <a:spcPts val="3200"/>
              </a:lnSpc>
              <a:buFontTx/>
              <a:buChar char="-"/>
            </a:pPr>
            <a:r>
              <a:rPr lang="pt-BR" sz="1600" dirty="0" smtClean="0">
                <a:solidFill>
                  <a:srgbClr val="0000FF"/>
                </a:solidFill>
                <a:effectLst/>
                <a:latin typeface="Verdana" pitchFamily="34" charset="0"/>
                <a:ea typeface="Verdana" pitchFamily="34" charset="0"/>
                <a:cs typeface="Verdana" pitchFamily="34" charset="0"/>
              </a:rPr>
              <a:t>Requerimento de </a:t>
            </a:r>
            <a:r>
              <a:rPr lang="pt-BR" sz="1800" dirty="0" smtClean="0">
                <a:solidFill>
                  <a:srgbClr val="FF0000"/>
                </a:solidFill>
                <a:effectLst/>
                <a:latin typeface="Verdana" pitchFamily="34" charset="0"/>
                <a:ea typeface="Verdana" pitchFamily="34" charset="0"/>
                <a:cs typeface="Verdana" pitchFamily="34" charset="0"/>
              </a:rPr>
              <a:t>Outorga de Autorização de Implantação</a:t>
            </a:r>
            <a:r>
              <a:rPr lang="pt-BR" sz="1600" dirty="0" smtClean="0">
                <a:solidFill>
                  <a:srgbClr val="0000FF"/>
                </a:solidFill>
                <a:effectLst/>
                <a:latin typeface="Verdana" pitchFamily="34" charset="0"/>
                <a:ea typeface="Verdana" pitchFamily="34" charset="0"/>
                <a:cs typeface="Verdana" pitchFamily="34" charset="0"/>
              </a:rPr>
              <a:t> para as intervenções do Trecho I</a:t>
            </a:r>
            <a:endParaRPr lang="pt-BR" sz="1600" cap="small" dirty="0" smtClean="0">
              <a:solidFill>
                <a:srgbClr val="0000FF"/>
              </a:solidFill>
              <a:effectLst/>
              <a:latin typeface="Verdana" pitchFamily="34" charset="0"/>
              <a:ea typeface="Verdana" pitchFamily="34" charset="0"/>
              <a:cs typeface="Verdana" pitchFamily="34" charset="0"/>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Box 2"/>
          <p:cNvSpPr txBox="1">
            <a:spLocks noChangeArrowheads="1"/>
          </p:cNvSpPr>
          <p:nvPr/>
        </p:nvSpPr>
        <p:spPr bwMode="auto">
          <a:xfrm>
            <a:off x="0" y="71414"/>
            <a:ext cx="9906000" cy="705321"/>
          </a:xfrm>
          <a:prstGeom prst="rect">
            <a:avLst/>
          </a:prstGeom>
          <a:noFill/>
          <a:ln w="12700" algn="ctr">
            <a:noFill/>
            <a:miter lim="800000"/>
            <a:headEnd/>
            <a:tailEnd/>
          </a:ln>
          <a:effectLst/>
        </p:spPr>
        <p:txBody>
          <a:bodyPr wrap="square" lIns="90488" tIns="44450" rIns="90488" bIns="44450">
            <a:spAutoFit/>
          </a:bodyPr>
          <a:lstStyle/>
          <a:p>
            <a:pPr>
              <a:lnSpc>
                <a:spcPct val="100000"/>
              </a:lnSpc>
              <a:buFont typeface="Wingdings" pitchFamily="2" charset="2"/>
              <a:buChar char="ü"/>
            </a:pPr>
            <a:r>
              <a:rPr lang="pt-BR" sz="2000" b="0" cap="small" dirty="0" smtClean="0">
                <a:solidFill>
                  <a:srgbClr val="FF0000"/>
                </a:solidFill>
                <a:effectLst/>
                <a:latin typeface="Verdana" pitchFamily="34" charset="0"/>
                <a:ea typeface="Verdana" pitchFamily="34" charset="0"/>
                <a:cs typeface="Verdana" pitchFamily="34" charset="0"/>
              </a:rPr>
              <a:t> Diagnóstico Ambiental</a:t>
            </a:r>
          </a:p>
          <a:p>
            <a:pPr marL="288000">
              <a:lnSpc>
                <a:spcPct val="100000"/>
              </a:lnSpc>
              <a:buFont typeface="Wingdings" pitchFamily="2" charset="2"/>
              <a:buChar char="v"/>
            </a:pPr>
            <a:r>
              <a:rPr lang="pt-BR" sz="2000" b="0" cap="small" dirty="0" smtClean="0">
                <a:solidFill>
                  <a:srgbClr val="FF0000"/>
                </a:solidFill>
                <a:effectLst/>
                <a:latin typeface="Verdana" pitchFamily="34" charset="0"/>
                <a:ea typeface="Verdana" pitchFamily="34" charset="0"/>
                <a:cs typeface="Verdana" pitchFamily="34" charset="0"/>
              </a:rPr>
              <a:t> Meio Físico/Recursos Hídricos na ADA</a:t>
            </a:r>
          </a:p>
        </p:txBody>
      </p:sp>
      <p:sp>
        <p:nvSpPr>
          <p:cNvPr id="10" name="Text Box 2"/>
          <p:cNvSpPr txBox="1">
            <a:spLocks noChangeArrowheads="1"/>
          </p:cNvSpPr>
          <p:nvPr/>
        </p:nvSpPr>
        <p:spPr bwMode="auto">
          <a:xfrm>
            <a:off x="1044372" y="1714488"/>
            <a:ext cx="1143008" cy="335989"/>
          </a:xfrm>
          <a:prstGeom prst="rect">
            <a:avLst/>
          </a:prstGeom>
          <a:noFill/>
          <a:ln w="12700" algn="ctr">
            <a:noFill/>
            <a:miter lim="800000"/>
            <a:headEnd/>
            <a:tailEnd/>
          </a:ln>
          <a:effectLst/>
        </p:spPr>
        <p:txBody>
          <a:bodyPr wrap="square" lIns="90488" tIns="44450" rIns="90488" bIns="44450">
            <a:spAutoFit/>
          </a:bodyPr>
          <a:lstStyle/>
          <a:p>
            <a:pPr algn="just">
              <a:lnSpc>
                <a:spcPct val="100000"/>
              </a:lnSpc>
            </a:pPr>
            <a:r>
              <a:rPr lang="pt-BR" sz="1600" cap="small" dirty="0" smtClean="0">
                <a:solidFill>
                  <a:schemeClr val="bg1">
                    <a:lumMod val="95000"/>
                  </a:schemeClr>
                </a:solidFill>
                <a:effectLst/>
                <a:latin typeface="Verdana" pitchFamily="34" charset="0"/>
                <a:ea typeface="Verdana" pitchFamily="34" charset="0"/>
                <a:cs typeface="Verdana" pitchFamily="34" charset="0"/>
              </a:rPr>
              <a:t>Trecho I</a:t>
            </a:r>
          </a:p>
        </p:txBody>
      </p:sp>
      <p:pic>
        <p:nvPicPr>
          <p:cNvPr id="133124" name="Picture 4"/>
          <p:cNvPicPr>
            <a:picLocks noChangeAspect="1" noChangeArrowheads="1"/>
          </p:cNvPicPr>
          <p:nvPr/>
        </p:nvPicPr>
        <p:blipFill>
          <a:blip r:embed="rId3"/>
          <a:srcRect/>
          <a:stretch>
            <a:fillRect/>
          </a:stretch>
        </p:blipFill>
        <p:spPr bwMode="auto">
          <a:xfrm>
            <a:off x="1044372" y="857232"/>
            <a:ext cx="7761922" cy="385591"/>
          </a:xfrm>
          <a:prstGeom prst="rect">
            <a:avLst/>
          </a:prstGeom>
          <a:noFill/>
          <a:ln w="9525">
            <a:noFill/>
            <a:miter lim="800000"/>
            <a:headEnd/>
            <a:tailEnd/>
          </a:ln>
          <a:effectLst/>
        </p:spPr>
      </p:pic>
      <p:pic>
        <p:nvPicPr>
          <p:cNvPr id="138242" name="Picture 2"/>
          <p:cNvPicPr>
            <a:picLocks noChangeAspect="1" noChangeArrowheads="1"/>
          </p:cNvPicPr>
          <p:nvPr/>
        </p:nvPicPr>
        <p:blipFill>
          <a:blip r:embed="rId4"/>
          <a:srcRect/>
          <a:stretch>
            <a:fillRect/>
          </a:stretch>
        </p:blipFill>
        <p:spPr bwMode="auto">
          <a:xfrm>
            <a:off x="1030990" y="1242823"/>
            <a:ext cx="7779662" cy="3135086"/>
          </a:xfrm>
          <a:prstGeom prst="rect">
            <a:avLst/>
          </a:prstGeom>
          <a:noFill/>
          <a:ln w="9525">
            <a:noFill/>
            <a:miter lim="800000"/>
            <a:headEnd/>
            <a:tailEnd/>
          </a:ln>
          <a:effectLst/>
        </p:spPr>
      </p:pic>
      <p:pic>
        <p:nvPicPr>
          <p:cNvPr id="8" name="Imagem 7" descr="Campo 047.jpg"/>
          <p:cNvPicPr>
            <a:picLocks noChangeAspect="1"/>
          </p:cNvPicPr>
          <p:nvPr/>
        </p:nvPicPr>
        <p:blipFill>
          <a:blip r:embed="rId5" cstate="print"/>
          <a:stretch>
            <a:fillRect/>
          </a:stretch>
        </p:blipFill>
        <p:spPr>
          <a:xfrm>
            <a:off x="56408" y="3848013"/>
            <a:ext cx="3960000" cy="2972027"/>
          </a:xfrm>
          <a:prstGeom prst="rect">
            <a:avLst/>
          </a:prstGeom>
        </p:spPr>
      </p:pic>
      <p:sp>
        <p:nvSpPr>
          <p:cNvPr id="9" name="Elipse 8"/>
          <p:cNvSpPr/>
          <p:nvPr/>
        </p:nvSpPr>
        <p:spPr>
          <a:xfrm rot="19063510">
            <a:off x="4433664" y="1694319"/>
            <a:ext cx="582769" cy="1155830"/>
          </a:xfrm>
          <a:prstGeom prst="ellipse">
            <a:avLst/>
          </a:prstGeom>
          <a:noFill/>
          <a:ln w="38100">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2" name="Text Box 2"/>
          <p:cNvSpPr txBox="1">
            <a:spLocks noChangeArrowheads="1"/>
          </p:cNvSpPr>
          <p:nvPr/>
        </p:nvSpPr>
        <p:spPr bwMode="auto">
          <a:xfrm>
            <a:off x="3929967" y="1897871"/>
            <a:ext cx="381444" cy="305212"/>
          </a:xfrm>
          <a:prstGeom prst="rect">
            <a:avLst/>
          </a:prstGeom>
          <a:noFill/>
          <a:ln w="12700" algn="ctr">
            <a:noFill/>
            <a:miter lim="800000"/>
            <a:headEnd/>
            <a:tailEnd/>
          </a:ln>
          <a:effectLst/>
        </p:spPr>
        <p:txBody>
          <a:bodyPr wrap="square" lIns="90488" tIns="44450" rIns="90488" bIns="44450">
            <a:spAutoFit/>
          </a:bodyPr>
          <a:lstStyle/>
          <a:p>
            <a:pPr algn="just">
              <a:lnSpc>
                <a:spcPct val="100000"/>
              </a:lnSpc>
            </a:pPr>
            <a:r>
              <a:rPr lang="pt-BR" sz="1400" cap="small" dirty="0" smtClean="0">
                <a:solidFill>
                  <a:schemeClr val="bg1"/>
                </a:solidFill>
                <a:effectLst/>
                <a:latin typeface="Verdana" pitchFamily="34" charset="0"/>
                <a:ea typeface="Verdana" pitchFamily="34" charset="0"/>
                <a:cs typeface="Verdana" pitchFamily="34" charset="0"/>
              </a:rPr>
              <a:t>8</a:t>
            </a:r>
          </a:p>
        </p:txBody>
      </p:sp>
      <p:cxnSp>
        <p:nvCxnSpPr>
          <p:cNvPr id="14" name="Conector de seta reta 13"/>
          <p:cNvCxnSpPr/>
          <p:nvPr/>
        </p:nvCxnSpPr>
        <p:spPr>
          <a:xfrm flipV="1">
            <a:off x="371672" y="4377910"/>
            <a:ext cx="2714644" cy="2285260"/>
          </a:xfrm>
          <a:prstGeom prst="straightConnector1">
            <a:avLst/>
          </a:prstGeom>
          <a:ln w="19050">
            <a:solidFill>
              <a:srgbClr val="9AFFCB"/>
            </a:solidFill>
            <a:tailEnd type="arrow"/>
          </a:ln>
        </p:spPr>
        <p:style>
          <a:lnRef idx="1">
            <a:schemeClr val="accent1"/>
          </a:lnRef>
          <a:fillRef idx="0">
            <a:schemeClr val="accent1"/>
          </a:fillRef>
          <a:effectRef idx="0">
            <a:schemeClr val="accent1"/>
          </a:effectRef>
          <a:fontRef idx="minor">
            <a:schemeClr val="tx1"/>
          </a:fontRef>
        </p:style>
      </p:cxnSp>
      <p:pic>
        <p:nvPicPr>
          <p:cNvPr id="19" name="Imagem 18" descr="Campo 073.jpg"/>
          <p:cNvPicPr>
            <a:picLocks noChangeAspect="1"/>
          </p:cNvPicPr>
          <p:nvPr/>
        </p:nvPicPr>
        <p:blipFill>
          <a:blip r:embed="rId6" cstate="print">
            <a:lum bright="10000" contrast="10000"/>
          </a:blip>
          <a:srcRect/>
          <a:stretch>
            <a:fillRect/>
          </a:stretch>
        </p:blipFill>
        <p:spPr>
          <a:xfrm>
            <a:off x="5886754" y="3848013"/>
            <a:ext cx="3960000" cy="2965480"/>
          </a:xfrm>
          <a:prstGeom prst="rect">
            <a:avLst/>
          </a:prstGeom>
        </p:spPr>
      </p:pic>
      <p:cxnSp>
        <p:nvCxnSpPr>
          <p:cNvPr id="20" name="Conector de seta reta 19"/>
          <p:cNvCxnSpPr/>
          <p:nvPr/>
        </p:nvCxnSpPr>
        <p:spPr>
          <a:xfrm rot="10800000" flipV="1">
            <a:off x="7596206" y="5572140"/>
            <a:ext cx="1214446" cy="428628"/>
          </a:xfrm>
          <a:prstGeom prst="straightConnector1">
            <a:avLst/>
          </a:prstGeom>
          <a:ln w="19050">
            <a:solidFill>
              <a:srgbClr val="9AFFCB"/>
            </a:solidFill>
            <a:tailEnd type="arrow"/>
          </a:ln>
        </p:spPr>
        <p:style>
          <a:lnRef idx="1">
            <a:schemeClr val="accent1"/>
          </a:lnRef>
          <a:fillRef idx="0">
            <a:schemeClr val="accent1"/>
          </a:fillRef>
          <a:effectRef idx="0">
            <a:schemeClr val="accent1"/>
          </a:effectRef>
          <a:fontRef idx="minor">
            <a:schemeClr val="tx1"/>
          </a:fontRef>
        </p:style>
      </p:cxnSp>
      <p:sp>
        <p:nvSpPr>
          <p:cNvPr id="22" name="Text Box 2"/>
          <p:cNvSpPr txBox="1">
            <a:spLocks noChangeArrowheads="1"/>
          </p:cNvSpPr>
          <p:nvPr/>
        </p:nvSpPr>
        <p:spPr bwMode="auto">
          <a:xfrm>
            <a:off x="487382" y="4643446"/>
            <a:ext cx="1776654" cy="305212"/>
          </a:xfrm>
          <a:prstGeom prst="rect">
            <a:avLst/>
          </a:prstGeom>
          <a:noFill/>
          <a:ln w="12700" algn="ctr">
            <a:noFill/>
            <a:miter lim="800000"/>
            <a:headEnd/>
            <a:tailEnd/>
          </a:ln>
          <a:effectLst/>
        </p:spPr>
        <p:txBody>
          <a:bodyPr wrap="square" lIns="90488" tIns="44450" rIns="90488" bIns="44450">
            <a:spAutoFit/>
          </a:bodyPr>
          <a:lstStyle/>
          <a:p>
            <a:pPr algn="just">
              <a:lnSpc>
                <a:spcPct val="100000"/>
              </a:lnSpc>
            </a:pPr>
            <a:r>
              <a:rPr lang="pt-BR" sz="1400" cap="small" dirty="0" smtClean="0">
                <a:solidFill>
                  <a:schemeClr val="bg1"/>
                </a:solidFill>
                <a:effectLst/>
                <a:latin typeface="Verdana" pitchFamily="34" charset="0"/>
                <a:ea typeface="Verdana" pitchFamily="34" charset="0"/>
                <a:cs typeface="Verdana" pitchFamily="34" charset="0"/>
              </a:rPr>
              <a:t>8 – Pista Norte</a:t>
            </a:r>
          </a:p>
        </p:txBody>
      </p:sp>
      <p:sp>
        <p:nvSpPr>
          <p:cNvPr id="23" name="Text Box 2"/>
          <p:cNvSpPr txBox="1">
            <a:spLocks noChangeArrowheads="1"/>
          </p:cNvSpPr>
          <p:nvPr/>
        </p:nvSpPr>
        <p:spPr bwMode="auto">
          <a:xfrm>
            <a:off x="6422127" y="6058825"/>
            <a:ext cx="1776654" cy="305212"/>
          </a:xfrm>
          <a:prstGeom prst="rect">
            <a:avLst/>
          </a:prstGeom>
          <a:noFill/>
          <a:ln w="12700" algn="ctr">
            <a:noFill/>
            <a:miter lim="800000"/>
            <a:headEnd/>
            <a:tailEnd/>
          </a:ln>
          <a:effectLst/>
        </p:spPr>
        <p:txBody>
          <a:bodyPr wrap="square" lIns="90488" tIns="44450" rIns="90488" bIns="44450">
            <a:spAutoFit/>
          </a:bodyPr>
          <a:lstStyle/>
          <a:p>
            <a:pPr algn="just">
              <a:lnSpc>
                <a:spcPct val="100000"/>
              </a:lnSpc>
            </a:pPr>
            <a:r>
              <a:rPr lang="pt-BR" sz="1400" cap="small" dirty="0" smtClean="0">
                <a:solidFill>
                  <a:schemeClr val="bg1"/>
                </a:solidFill>
                <a:effectLst/>
                <a:latin typeface="Verdana" pitchFamily="34" charset="0"/>
                <a:ea typeface="Verdana" pitchFamily="34" charset="0"/>
                <a:cs typeface="Verdana" pitchFamily="34" charset="0"/>
              </a:rPr>
              <a:t>8 – Pista Sul</a:t>
            </a:r>
          </a:p>
        </p:txBody>
      </p:sp>
      <p:sp>
        <p:nvSpPr>
          <p:cNvPr id="24" name="Text Box 2"/>
          <p:cNvSpPr txBox="1">
            <a:spLocks noChangeArrowheads="1"/>
          </p:cNvSpPr>
          <p:nvPr/>
        </p:nvSpPr>
        <p:spPr bwMode="auto">
          <a:xfrm rot="17740596">
            <a:off x="3277284" y="2514186"/>
            <a:ext cx="1776654" cy="259045"/>
          </a:xfrm>
          <a:prstGeom prst="rect">
            <a:avLst/>
          </a:prstGeom>
          <a:noFill/>
          <a:ln w="12700" algn="ctr">
            <a:noFill/>
            <a:miter lim="800000"/>
            <a:headEnd/>
            <a:tailEnd/>
          </a:ln>
          <a:effectLst/>
        </p:spPr>
        <p:txBody>
          <a:bodyPr wrap="square" lIns="90488" tIns="44450" rIns="90488" bIns="44450">
            <a:spAutoFit/>
          </a:bodyPr>
          <a:lstStyle/>
          <a:p>
            <a:pPr algn="just">
              <a:lnSpc>
                <a:spcPct val="100000"/>
              </a:lnSpc>
            </a:pPr>
            <a:r>
              <a:rPr lang="pt-BR" sz="1100" cap="small" dirty="0" smtClean="0">
                <a:solidFill>
                  <a:schemeClr val="bg1"/>
                </a:solidFill>
                <a:effectLst/>
                <a:latin typeface="Verdana" pitchFamily="34" charset="0"/>
                <a:ea typeface="Verdana" pitchFamily="34" charset="0"/>
                <a:cs typeface="Verdana" pitchFamily="34" charset="0"/>
              </a:rPr>
              <a:t> Pista Norte</a:t>
            </a:r>
          </a:p>
        </p:txBody>
      </p:sp>
      <p:sp>
        <p:nvSpPr>
          <p:cNvPr id="25" name="Text Box 2"/>
          <p:cNvSpPr txBox="1">
            <a:spLocks noChangeArrowheads="1"/>
          </p:cNvSpPr>
          <p:nvPr/>
        </p:nvSpPr>
        <p:spPr bwMode="auto">
          <a:xfrm rot="17740596">
            <a:off x="3920226" y="2656009"/>
            <a:ext cx="1776654" cy="259045"/>
          </a:xfrm>
          <a:prstGeom prst="rect">
            <a:avLst/>
          </a:prstGeom>
          <a:noFill/>
          <a:ln w="12700" algn="ctr">
            <a:noFill/>
            <a:miter lim="800000"/>
            <a:headEnd/>
            <a:tailEnd/>
          </a:ln>
          <a:effectLst/>
        </p:spPr>
        <p:txBody>
          <a:bodyPr wrap="square" lIns="90488" tIns="44450" rIns="90488" bIns="44450">
            <a:spAutoFit/>
          </a:bodyPr>
          <a:lstStyle/>
          <a:p>
            <a:pPr algn="just">
              <a:lnSpc>
                <a:spcPct val="100000"/>
              </a:lnSpc>
            </a:pPr>
            <a:r>
              <a:rPr lang="pt-BR" sz="1100" cap="small" dirty="0" smtClean="0">
                <a:solidFill>
                  <a:schemeClr val="bg1"/>
                </a:solidFill>
                <a:effectLst/>
                <a:latin typeface="Verdana" pitchFamily="34" charset="0"/>
                <a:ea typeface="Verdana" pitchFamily="34" charset="0"/>
                <a:cs typeface="Verdana" pitchFamily="34" charset="0"/>
              </a:rPr>
              <a:t> Pista Sul</a:t>
            </a:r>
          </a:p>
        </p:txBody>
      </p:sp>
      <p:sp>
        <p:nvSpPr>
          <p:cNvPr id="26" name="Text Box 2"/>
          <p:cNvSpPr txBox="1">
            <a:spLocks noChangeArrowheads="1"/>
          </p:cNvSpPr>
          <p:nvPr/>
        </p:nvSpPr>
        <p:spPr bwMode="auto">
          <a:xfrm>
            <a:off x="487382" y="813690"/>
            <a:ext cx="571504" cy="430502"/>
          </a:xfrm>
          <a:prstGeom prst="rect">
            <a:avLst/>
          </a:prstGeom>
          <a:noFill/>
          <a:ln w="12700" algn="ctr">
            <a:noFill/>
            <a:miter lim="800000"/>
            <a:headEnd/>
            <a:tailEnd/>
          </a:ln>
          <a:effectLst/>
        </p:spPr>
        <p:txBody>
          <a:bodyPr wrap="square" lIns="90488" tIns="44450" rIns="90488" bIns="44450">
            <a:spAutoFit/>
          </a:bodyPr>
          <a:lstStyle/>
          <a:p>
            <a:pPr algn="r">
              <a:lnSpc>
                <a:spcPts val="3100"/>
              </a:lnSpc>
            </a:pPr>
            <a:r>
              <a:rPr lang="pt-BR" sz="1600" cap="small" dirty="0" smtClean="0">
                <a:solidFill>
                  <a:srgbClr val="0000FF"/>
                </a:solidFill>
                <a:effectLst/>
                <a:latin typeface="Verdana" pitchFamily="34" charset="0"/>
                <a:ea typeface="Verdana" pitchFamily="34" charset="0"/>
                <a:cs typeface="Verdana" pitchFamily="34" charset="0"/>
              </a:rPr>
              <a:t>8</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Imagem 32" descr="Campo 139.jpg"/>
          <p:cNvPicPr>
            <a:picLocks noChangeAspect="1"/>
          </p:cNvPicPr>
          <p:nvPr/>
        </p:nvPicPr>
        <p:blipFill>
          <a:blip r:embed="rId3" cstate="print"/>
          <a:srcRect/>
          <a:stretch>
            <a:fillRect/>
          </a:stretch>
        </p:blipFill>
        <p:spPr>
          <a:xfrm>
            <a:off x="6167446" y="4143380"/>
            <a:ext cx="3600000" cy="2694783"/>
          </a:xfrm>
          <a:prstGeom prst="rect">
            <a:avLst/>
          </a:prstGeom>
        </p:spPr>
      </p:pic>
      <p:pic>
        <p:nvPicPr>
          <p:cNvPr id="24" name="Imagem 23" descr="Campo 149.jpg"/>
          <p:cNvPicPr>
            <a:picLocks noChangeAspect="1"/>
          </p:cNvPicPr>
          <p:nvPr/>
        </p:nvPicPr>
        <p:blipFill>
          <a:blip r:embed="rId4" cstate="screen"/>
          <a:stretch>
            <a:fillRect/>
          </a:stretch>
        </p:blipFill>
        <p:spPr>
          <a:xfrm>
            <a:off x="1809728" y="4087510"/>
            <a:ext cx="3600000" cy="2701842"/>
          </a:xfrm>
          <a:prstGeom prst="rect">
            <a:avLst/>
          </a:prstGeom>
        </p:spPr>
      </p:pic>
      <p:sp>
        <p:nvSpPr>
          <p:cNvPr id="13" name="Text Box 2"/>
          <p:cNvSpPr txBox="1">
            <a:spLocks noChangeArrowheads="1"/>
          </p:cNvSpPr>
          <p:nvPr/>
        </p:nvSpPr>
        <p:spPr bwMode="auto">
          <a:xfrm>
            <a:off x="0" y="71414"/>
            <a:ext cx="9906000" cy="705321"/>
          </a:xfrm>
          <a:prstGeom prst="rect">
            <a:avLst/>
          </a:prstGeom>
          <a:noFill/>
          <a:ln w="12700" algn="ctr">
            <a:noFill/>
            <a:miter lim="800000"/>
            <a:headEnd/>
            <a:tailEnd/>
          </a:ln>
          <a:effectLst/>
        </p:spPr>
        <p:txBody>
          <a:bodyPr wrap="square" lIns="90488" tIns="44450" rIns="90488" bIns="44450">
            <a:spAutoFit/>
          </a:bodyPr>
          <a:lstStyle/>
          <a:p>
            <a:pPr>
              <a:lnSpc>
                <a:spcPct val="100000"/>
              </a:lnSpc>
              <a:buFont typeface="Wingdings" pitchFamily="2" charset="2"/>
              <a:buChar char="ü"/>
            </a:pPr>
            <a:r>
              <a:rPr lang="pt-BR" sz="2000" b="0" cap="small" dirty="0" smtClean="0">
                <a:solidFill>
                  <a:srgbClr val="FF0000"/>
                </a:solidFill>
                <a:effectLst/>
                <a:latin typeface="Verdana" pitchFamily="34" charset="0"/>
                <a:ea typeface="Verdana" pitchFamily="34" charset="0"/>
                <a:cs typeface="Verdana" pitchFamily="34" charset="0"/>
              </a:rPr>
              <a:t> Diagnóstico Ambiental</a:t>
            </a:r>
          </a:p>
          <a:p>
            <a:pPr marL="288000">
              <a:lnSpc>
                <a:spcPct val="100000"/>
              </a:lnSpc>
              <a:buFont typeface="Wingdings" pitchFamily="2" charset="2"/>
              <a:buChar char="v"/>
            </a:pPr>
            <a:r>
              <a:rPr lang="pt-BR" sz="2000" b="0" cap="small" dirty="0" smtClean="0">
                <a:solidFill>
                  <a:srgbClr val="FF0000"/>
                </a:solidFill>
                <a:effectLst/>
                <a:latin typeface="Verdana" pitchFamily="34" charset="0"/>
                <a:ea typeface="Verdana" pitchFamily="34" charset="0"/>
                <a:cs typeface="Verdana" pitchFamily="34" charset="0"/>
              </a:rPr>
              <a:t> Meio Físico/Recursos Hídricos na ADA</a:t>
            </a:r>
          </a:p>
        </p:txBody>
      </p:sp>
      <p:pic>
        <p:nvPicPr>
          <p:cNvPr id="133124" name="Picture 4"/>
          <p:cNvPicPr>
            <a:picLocks noChangeAspect="1" noChangeArrowheads="1"/>
          </p:cNvPicPr>
          <p:nvPr/>
        </p:nvPicPr>
        <p:blipFill>
          <a:blip r:embed="rId5"/>
          <a:srcRect/>
          <a:stretch>
            <a:fillRect/>
          </a:stretch>
        </p:blipFill>
        <p:spPr bwMode="auto">
          <a:xfrm>
            <a:off x="2024042" y="685956"/>
            <a:ext cx="7761922" cy="385590"/>
          </a:xfrm>
          <a:prstGeom prst="rect">
            <a:avLst/>
          </a:prstGeom>
          <a:noFill/>
          <a:ln w="9525">
            <a:noFill/>
            <a:miter lim="800000"/>
            <a:headEnd/>
            <a:tailEnd/>
          </a:ln>
          <a:effectLst/>
        </p:spPr>
      </p:pic>
      <p:pic>
        <p:nvPicPr>
          <p:cNvPr id="25" name="Picture 4"/>
          <p:cNvPicPr>
            <a:picLocks noChangeAspect="1" noChangeArrowheads="1"/>
          </p:cNvPicPr>
          <p:nvPr/>
        </p:nvPicPr>
        <p:blipFill>
          <a:blip r:embed="rId6"/>
          <a:srcRect/>
          <a:stretch>
            <a:fillRect/>
          </a:stretch>
        </p:blipFill>
        <p:spPr bwMode="auto">
          <a:xfrm>
            <a:off x="2024042" y="1071546"/>
            <a:ext cx="7761922" cy="385590"/>
          </a:xfrm>
          <a:prstGeom prst="rect">
            <a:avLst/>
          </a:prstGeom>
          <a:noFill/>
          <a:ln w="9525">
            <a:noFill/>
            <a:miter lim="800000"/>
            <a:headEnd/>
            <a:tailEnd/>
          </a:ln>
          <a:effectLst/>
        </p:spPr>
      </p:pic>
      <p:pic>
        <p:nvPicPr>
          <p:cNvPr id="26" name="Picture 4"/>
          <p:cNvPicPr>
            <a:picLocks noChangeAspect="1" noChangeArrowheads="1"/>
          </p:cNvPicPr>
          <p:nvPr/>
        </p:nvPicPr>
        <p:blipFill>
          <a:blip r:embed="rId7"/>
          <a:srcRect/>
          <a:stretch>
            <a:fillRect/>
          </a:stretch>
        </p:blipFill>
        <p:spPr bwMode="auto">
          <a:xfrm>
            <a:off x="2013452" y="1413594"/>
            <a:ext cx="7761922" cy="396608"/>
          </a:xfrm>
          <a:prstGeom prst="rect">
            <a:avLst/>
          </a:prstGeom>
          <a:noFill/>
          <a:ln w="9525">
            <a:noFill/>
            <a:miter lim="800000"/>
            <a:headEnd/>
            <a:tailEnd/>
          </a:ln>
          <a:effectLst/>
        </p:spPr>
      </p:pic>
      <p:sp>
        <p:nvSpPr>
          <p:cNvPr id="10" name="Text Box 2"/>
          <p:cNvSpPr txBox="1">
            <a:spLocks noChangeArrowheads="1"/>
          </p:cNvSpPr>
          <p:nvPr/>
        </p:nvSpPr>
        <p:spPr bwMode="auto">
          <a:xfrm>
            <a:off x="1809728" y="2304551"/>
            <a:ext cx="1143008" cy="335989"/>
          </a:xfrm>
          <a:prstGeom prst="rect">
            <a:avLst/>
          </a:prstGeom>
          <a:noFill/>
          <a:ln w="12700" algn="ctr">
            <a:noFill/>
            <a:miter lim="800000"/>
            <a:headEnd/>
            <a:tailEnd/>
          </a:ln>
          <a:effectLst/>
        </p:spPr>
        <p:txBody>
          <a:bodyPr wrap="square" lIns="90488" tIns="44450" rIns="90488" bIns="44450">
            <a:spAutoFit/>
          </a:bodyPr>
          <a:lstStyle/>
          <a:p>
            <a:pPr algn="just">
              <a:lnSpc>
                <a:spcPct val="100000"/>
              </a:lnSpc>
            </a:pPr>
            <a:r>
              <a:rPr lang="pt-BR" sz="1600" cap="small" dirty="0" smtClean="0">
                <a:solidFill>
                  <a:schemeClr val="bg1">
                    <a:lumMod val="95000"/>
                  </a:schemeClr>
                </a:solidFill>
                <a:effectLst/>
                <a:latin typeface="Verdana" pitchFamily="34" charset="0"/>
                <a:ea typeface="Verdana" pitchFamily="34" charset="0"/>
                <a:cs typeface="Verdana" pitchFamily="34" charset="0"/>
              </a:rPr>
              <a:t>Trecho I</a:t>
            </a:r>
          </a:p>
        </p:txBody>
      </p:sp>
      <p:pic>
        <p:nvPicPr>
          <p:cNvPr id="139266" name="Picture 2"/>
          <p:cNvPicPr>
            <a:picLocks noChangeAspect="1" noChangeArrowheads="1"/>
          </p:cNvPicPr>
          <p:nvPr/>
        </p:nvPicPr>
        <p:blipFill>
          <a:blip r:embed="rId8">
            <a:lum bright="10000"/>
          </a:blip>
          <a:srcRect/>
          <a:stretch>
            <a:fillRect/>
          </a:stretch>
        </p:blipFill>
        <p:spPr bwMode="auto">
          <a:xfrm>
            <a:off x="2048862" y="2127548"/>
            <a:ext cx="7761922" cy="2357454"/>
          </a:xfrm>
          <a:prstGeom prst="rect">
            <a:avLst/>
          </a:prstGeom>
          <a:noFill/>
          <a:ln w="9525">
            <a:noFill/>
            <a:miter lim="800000"/>
            <a:headEnd/>
            <a:tailEnd/>
          </a:ln>
          <a:effectLst/>
        </p:spPr>
      </p:pic>
      <p:sp>
        <p:nvSpPr>
          <p:cNvPr id="8" name="Elipse 7"/>
          <p:cNvSpPr/>
          <p:nvPr/>
        </p:nvSpPr>
        <p:spPr>
          <a:xfrm rot="20629819">
            <a:off x="5374558" y="2800683"/>
            <a:ext cx="500417" cy="699239"/>
          </a:xfrm>
          <a:prstGeom prst="ellipse">
            <a:avLst/>
          </a:prstGeom>
          <a:noFill/>
          <a:ln w="38100">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9" name="Text Box 2"/>
          <p:cNvSpPr txBox="1">
            <a:spLocks noChangeArrowheads="1"/>
          </p:cNvSpPr>
          <p:nvPr/>
        </p:nvSpPr>
        <p:spPr bwMode="auto">
          <a:xfrm>
            <a:off x="6876780" y="2879758"/>
            <a:ext cx="601370" cy="305212"/>
          </a:xfrm>
          <a:prstGeom prst="rect">
            <a:avLst/>
          </a:prstGeom>
          <a:noFill/>
          <a:ln w="12700" algn="ctr">
            <a:noFill/>
            <a:miter lim="800000"/>
            <a:headEnd/>
            <a:tailEnd/>
          </a:ln>
          <a:effectLst/>
        </p:spPr>
        <p:txBody>
          <a:bodyPr wrap="square" lIns="90488" tIns="44450" rIns="90488" bIns="44450">
            <a:spAutoFit/>
          </a:bodyPr>
          <a:lstStyle/>
          <a:p>
            <a:pPr algn="just">
              <a:lnSpc>
                <a:spcPct val="100000"/>
              </a:lnSpc>
            </a:pPr>
            <a:r>
              <a:rPr lang="pt-BR" sz="1400" cap="small" dirty="0" smtClean="0">
                <a:solidFill>
                  <a:schemeClr val="bg1"/>
                </a:solidFill>
                <a:effectLst/>
                <a:latin typeface="Verdana" pitchFamily="34" charset="0"/>
                <a:ea typeface="Verdana" pitchFamily="34" charset="0"/>
                <a:cs typeface="Verdana" pitchFamily="34" charset="0"/>
              </a:rPr>
              <a:t>10</a:t>
            </a:r>
          </a:p>
        </p:txBody>
      </p:sp>
      <p:sp>
        <p:nvSpPr>
          <p:cNvPr id="12" name="Elipse 11"/>
          <p:cNvSpPr/>
          <p:nvPr/>
        </p:nvSpPr>
        <p:spPr>
          <a:xfrm rot="3825111">
            <a:off x="6593189" y="3055931"/>
            <a:ext cx="487382" cy="699239"/>
          </a:xfrm>
          <a:prstGeom prst="ellipse">
            <a:avLst/>
          </a:prstGeom>
          <a:noFill/>
          <a:ln w="38100">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4" name="Elipse 13"/>
          <p:cNvSpPr/>
          <p:nvPr/>
        </p:nvSpPr>
        <p:spPr>
          <a:xfrm rot="20629819">
            <a:off x="8191712" y="3278119"/>
            <a:ext cx="363814" cy="430809"/>
          </a:xfrm>
          <a:prstGeom prst="ellipse">
            <a:avLst/>
          </a:prstGeom>
          <a:noFill/>
          <a:ln w="38100">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pic>
        <p:nvPicPr>
          <p:cNvPr id="15" name="Imagem 14" descr="Campo 158.jpg"/>
          <p:cNvPicPr>
            <a:picLocks noChangeAspect="1"/>
          </p:cNvPicPr>
          <p:nvPr/>
        </p:nvPicPr>
        <p:blipFill>
          <a:blip r:embed="rId9" cstate="print"/>
          <a:srcRect/>
          <a:stretch>
            <a:fillRect/>
          </a:stretch>
        </p:blipFill>
        <p:spPr>
          <a:xfrm>
            <a:off x="3896" y="1798728"/>
            <a:ext cx="3600000" cy="2701842"/>
          </a:xfrm>
          <a:prstGeom prst="rect">
            <a:avLst/>
          </a:prstGeom>
        </p:spPr>
      </p:pic>
      <p:cxnSp>
        <p:nvCxnSpPr>
          <p:cNvPr id="16" name="Conector de seta reta 15"/>
          <p:cNvCxnSpPr/>
          <p:nvPr/>
        </p:nvCxnSpPr>
        <p:spPr>
          <a:xfrm>
            <a:off x="488125" y="3421547"/>
            <a:ext cx="2643206" cy="878304"/>
          </a:xfrm>
          <a:prstGeom prst="straightConnector1">
            <a:avLst/>
          </a:prstGeom>
          <a:ln w="19050">
            <a:solidFill>
              <a:srgbClr val="9AFFCB"/>
            </a:solidFill>
            <a:tailEnd type="arrow"/>
          </a:ln>
        </p:spPr>
        <p:style>
          <a:lnRef idx="1">
            <a:schemeClr val="accent1"/>
          </a:lnRef>
          <a:fillRef idx="0">
            <a:schemeClr val="accent1"/>
          </a:fillRef>
          <a:effectRef idx="0">
            <a:schemeClr val="accent1"/>
          </a:effectRef>
          <a:fontRef idx="minor">
            <a:schemeClr val="tx1"/>
          </a:fontRef>
        </p:style>
      </p:cxnSp>
      <p:sp>
        <p:nvSpPr>
          <p:cNvPr id="17" name="Text Box 2"/>
          <p:cNvSpPr txBox="1">
            <a:spLocks noChangeArrowheads="1"/>
          </p:cNvSpPr>
          <p:nvPr/>
        </p:nvSpPr>
        <p:spPr bwMode="auto">
          <a:xfrm>
            <a:off x="488125" y="3822600"/>
            <a:ext cx="1776654" cy="305212"/>
          </a:xfrm>
          <a:prstGeom prst="rect">
            <a:avLst/>
          </a:prstGeom>
          <a:noFill/>
          <a:ln w="12700" algn="ctr">
            <a:noFill/>
            <a:miter lim="800000"/>
            <a:headEnd/>
            <a:tailEnd/>
          </a:ln>
          <a:effectLst/>
        </p:spPr>
        <p:txBody>
          <a:bodyPr wrap="square" lIns="90488" tIns="44450" rIns="90488" bIns="44450">
            <a:spAutoFit/>
          </a:bodyPr>
          <a:lstStyle/>
          <a:p>
            <a:pPr algn="just">
              <a:lnSpc>
                <a:spcPct val="100000"/>
              </a:lnSpc>
            </a:pPr>
            <a:r>
              <a:rPr lang="pt-BR" sz="1400" cap="small" dirty="0" smtClean="0">
                <a:solidFill>
                  <a:schemeClr val="bg1"/>
                </a:solidFill>
                <a:effectLst/>
                <a:latin typeface="Verdana" pitchFamily="34" charset="0"/>
                <a:ea typeface="Verdana" pitchFamily="34" charset="0"/>
                <a:cs typeface="Verdana" pitchFamily="34" charset="0"/>
              </a:rPr>
              <a:t>9</a:t>
            </a:r>
          </a:p>
        </p:txBody>
      </p:sp>
      <p:sp>
        <p:nvSpPr>
          <p:cNvPr id="19" name="Text Box 2"/>
          <p:cNvSpPr txBox="1">
            <a:spLocks noChangeArrowheads="1"/>
          </p:cNvSpPr>
          <p:nvPr/>
        </p:nvSpPr>
        <p:spPr bwMode="auto">
          <a:xfrm>
            <a:off x="4906382" y="2820729"/>
            <a:ext cx="381444" cy="305212"/>
          </a:xfrm>
          <a:prstGeom prst="rect">
            <a:avLst/>
          </a:prstGeom>
          <a:noFill/>
          <a:ln w="12700" algn="ctr">
            <a:noFill/>
            <a:miter lim="800000"/>
            <a:headEnd/>
            <a:tailEnd/>
          </a:ln>
          <a:effectLst/>
        </p:spPr>
        <p:txBody>
          <a:bodyPr wrap="square" lIns="90488" tIns="44450" rIns="90488" bIns="44450">
            <a:spAutoFit/>
          </a:bodyPr>
          <a:lstStyle/>
          <a:p>
            <a:pPr algn="just">
              <a:lnSpc>
                <a:spcPct val="100000"/>
              </a:lnSpc>
            </a:pPr>
            <a:r>
              <a:rPr lang="pt-BR" sz="1400" cap="small" dirty="0" smtClean="0">
                <a:solidFill>
                  <a:schemeClr val="bg1"/>
                </a:solidFill>
                <a:effectLst/>
                <a:latin typeface="Verdana" pitchFamily="34" charset="0"/>
                <a:ea typeface="Verdana" pitchFamily="34" charset="0"/>
                <a:cs typeface="Verdana" pitchFamily="34" charset="0"/>
              </a:rPr>
              <a:t>9</a:t>
            </a:r>
          </a:p>
        </p:txBody>
      </p:sp>
      <p:sp>
        <p:nvSpPr>
          <p:cNvPr id="20" name="Text Box 2"/>
          <p:cNvSpPr txBox="1">
            <a:spLocks noChangeArrowheads="1"/>
          </p:cNvSpPr>
          <p:nvPr/>
        </p:nvSpPr>
        <p:spPr bwMode="auto">
          <a:xfrm>
            <a:off x="8519854" y="3270556"/>
            <a:ext cx="601370" cy="305212"/>
          </a:xfrm>
          <a:prstGeom prst="rect">
            <a:avLst/>
          </a:prstGeom>
          <a:noFill/>
          <a:ln w="12700" algn="ctr">
            <a:noFill/>
            <a:miter lim="800000"/>
            <a:headEnd/>
            <a:tailEnd/>
          </a:ln>
          <a:effectLst/>
        </p:spPr>
        <p:txBody>
          <a:bodyPr wrap="square" lIns="90488" tIns="44450" rIns="90488" bIns="44450">
            <a:spAutoFit/>
          </a:bodyPr>
          <a:lstStyle/>
          <a:p>
            <a:pPr algn="just">
              <a:lnSpc>
                <a:spcPct val="100000"/>
              </a:lnSpc>
            </a:pPr>
            <a:r>
              <a:rPr lang="pt-BR" sz="1400" cap="small" dirty="0" smtClean="0">
                <a:solidFill>
                  <a:schemeClr val="bg1"/>
                </a:solidFill>
                <a:effectLst/>
                <a:latin typeface="Verdana" pitchFamily="34" charset="0"/>
                <a:ea typeface="Verdana" pitchFamily="34" charset="0"/>
                <a:cs typeface="Verdana" pitchFamily="34" charset="0"/>
              </a:rPr>
              <a:t>11</a:t>
            </a:r>
          </a:p>
        </p:txBody>
      </p:sp>
      <p:cxnSp>
        <p:nvCxnSpPr>
          <p:cNvPr id="27" name="Conector de seta reta 26"/>
          <p:cNvCxnSpPr/>
          <p:nvPr/>
        </p:nvCxnSpPr>
        <p:spPr>
          <a:xfrm rot="10800000" flipV="1">
            <a:off x="2264782" y="5143512"/>
            <a:ext cx="1902401" cy="1143008"/>
          </a:xfrm>
          <a:prstGeom prst="straightConnector1">
            <a:avLst/>
          </a:prstGeom>
          <a:ln w="19050">
            <a:solidFill>
              <a:srgbClr val="9AFFCB"/>
            </a:solidFill>
            <a:tailEnd type="arrow"/>
          </a:ln>
        </p:spPr>
        <p:style>
          <a:lnRef idx="1">
            <a:schemeClr val="accent1"/>
          </a:lnRef>
          <a:fillRef idx="0">
            <a:schemeClr val="accent1"/>
          </a:fillRef>
          <a:effectRef idx="0">
            <a:schemeClr val="accent1"/>
          </a:effectRef>
          <a:fontRef idx="minor">
            <a:schemeClr val="tx1"/>
          </a:fontRef>
        </p:style>
      </p:cxnSp>
      <p:sp>
        <p:nvSpPr>
          <p:cNvPr id="32" name="Text Box 2"/>
          <p:cNvSpPr txBox="1">
            <a:spLocks noChangeArrowheads="1"/>
          </p:cNvSpPr>
          <p:nvPr/>
        </p:nvSpPr>
        <p:spPr bwMode="auto">
          <a:xfrm>
            <a:off x="2715569" y="5429264"/>
            <a:ext cx="1776654" cy="305212"/>
          </a:xfrm>
          <a:prstGeom prst="rect">
            <a:avLst/>
          </a:prstGeom>
          <a:noFill/>
          <a:ln w="12700" algn="ctr">
            <a:noFill/>
            <a:miter lim="800000"/>
            <a:headEnd/>
            <a:tailEnd/>
          </a:ln>
          <a:effectLst/>
        </p:spPr>
        <p:txBody>
          <a:bodyPr wrap="square" lIns="90488" tIns="44450" rIns="90488" bIns="44450">
            <a:spAutoFit/>
          </a:bodyPr>
          <a:lstStyle/>
          <a:p>
            <a:pPr algn="just">
              <a:lnSpc>
                <a:spcPct val="100000"/>
              </a:lnSpc>
            </a:pPr>
            <a:r>
              <a:rPr lang="pt-BR" sz="1400" cap="small" dirty="0" smtClean="0">
                <a:solidFill>
                  <a:schemeClr val="bg1"/>
                </a:solidFill>
                <a:effectLst/>
                <a:latin typeface="Verdana" pitchFamily="34" charset="0"/>
                <a:ea typeface="Verdana" pitchFamily="34" charset="0"/>
                <a:cs typeface="Verdana" pitchFamily="34" charset="0"/>
              </a:rPr>
              <a:t>10</a:t>
            </a:r>
          </a:p>
        </p:txBody>
      </p:sp>
      <p:cxnSp>
        <p:nvCxnSpPr>
          <p:cNvPr id="34" name="Conector de seta reta 33"/>
          <p:cNvCxnSpPr/>
          <p:nvPr/>
        </p:nvCxnSpPr>
        <p:spPr>
          <a:xfrm rot="10800000">
            <a:off x="6415536" y="6072206"/>
            <a:ext cx="1723386" cy="145642"/>
          </a:xfrm>
          <a:prstGeom prst="straightConnector1">
            <a:avLst/>
          </a:prstGeom>
          <a:ln w="19050">
            <a:solidFill>
              <a:srgbClr val="9AFFCB"/>
            </a:solidFill>
            <a:tailEnd type="arrow"/>
          </a:ln>
        </p:spPr>
        <p:style>
          <a:lnRef idx="1">
            <a:schemeClr val="accent1"/>
          </a:lnRef>
          <a:fillRef idx="0">
            <a:schemeClr val="accent1"/>
          </a:fillRef>
          <a:effectRef idx="0">
            <a:schemeClr val="accent1"/>
          </a:effectRef>
          <a:fontRef idx="minor">
            <a:schemeClr val="tx1"/>
          </a:fontRef>
        </p:style>
      </p:cxnSp>
      <p:sp>
        <p:nvSpPr>
          <p:cNvPr id="36" name="Text Box 2"/>
          <p:cNvSpPr txBox="1">
            <a:spLocks noChangeArrowheads="1"/>
          </p:cNvSpPr>
          <p:nvPr/>
        </p:nvSpPr>
        <p:spPr bwMode="auto">
          <a:xfrm>
            <a:off x="6876780" y="5766994"/>
            <a:ext cx="1776654" cy="305212"/>
          </a:xfrm>
          <a:prstGeom prst="rect">
            <a:avLst/>
          </a:prstGeom>
          <a:noFill/>
          <a:ln w="12700" algn="ctr">
            <a:noFill/>
            <a:miter lim="800000"/>
            <a:headEnd/>
            <a:tailEnd/>
          </a:ln>
          <a:effectLst/>
        </p:spPr>
        <p:txBody>
          <a:bodyPr wrap="square" lIns="90488" tIns="44450" rIns="90488" bIns="44450">
            <a:spAutoFit/>
          </a:bodyPr>
          <a:lstStyle/>
          <a:p>
            <a:pPr algn="just">
              <a:lnSpc>
                <a:spcPct val="100000"/>
              </a:lnSpc>
            </a:pPr>
            <a:r>
              <a:rPr lang="pt-BR" sz="1400" cap="small" dirty="0" smtClean="0">
                <a:solidFill>
                  <a:schemeClr val="bg1"/>
                </a:solidFill>
                <a:effectLst/>
                <a:latin typeface="Verdana" pitchFamily="34" charset="0"/>
                <a:ea typeface="Verdana" pitchFamily="34" charset="0"/>
                <a:cs typeface="Verdana" pitchFamily="34" charset="0"/>
              </a:rPr>
              <a:t>11</a:t>
            </a:r>
          </a:p>
        </p:txBody>
      </p:sp>
      <p:sp>
        <p:nvSpPr>
          <p:cNvPr id="37" name="Text Box 2"/>
          <p:cNvSpPr txBox="1">
            <a:spLocks noChangeArrowheads="1"/>
          </p:cNvSpPr>
          <p:nvPr/>
        </p:nvSpPr>
        <p:spPr bwMode="auto">
          <a:xfrm>
            <a:off x="1555268" y="686258"/>
            <a:ext cx="571504" cy="1155060"/>
          </a:xfrm>
          <a:prstGeom prst="rect">
            <a:avLst/>
          </a:prstGeom>
          <a:noFill/>
          <a:ln w="12700" algn="ctr">
            <a:noFill/>
            <a:miter lim="800000"/>
            <a:headEnd/>
            <a:tailEnd/>
          </a:ln>
          <a:effectLst/>
        </p:spPr>
        <p:txBody>
          <a:bodyPr wrap="square" lIns="90488" tIns="44450" rIns="90488" bIns="44450">
            <a:spAutoFit/>
          </a:bodyPr>
          <a:lstStyle/>
          <a:p>
            <a:pPr algn="r">
              <a:lnSpc>
                <a:spcPts val="2900"/>
              </a:lnSpc>
            </a:pPr>
            <a:r>
              <a:rPr lang="pt-BR" sz="1600" cap="small" dirty="0" smtClean="0">
                <a:solidFill>
                  <a:srgbClr val="0000FF"/>
                </a:solidFill>
                <a:effectLst/>
                <a:latin typeface="Verdana" pitchFamily="34" charset="0"/>
                <a:ea typeface="Verdana" pitchFamily="34" charset="0"/>
                <a:cs typeface="Verdana" pitchFamily="34" charset="0"/>
              </a:rPr>
              <a:t>9</a:t>
            </a:r>
          </a:p>
          <a:p>
            <a:pPr algn="r">
              <a:lnSpc>
                <a:spcPts val="2900"/>
              </a:lnSpc>
            </a:pPr>
            <a:r>
              <a:rPr lang="pt-BR" sz="1600" cap="small" dirty="0" smtClean="0">
                <a:solidFill>
                  <a:srgbClr val="0000FF"/>
                </a:solidFill>
                <a:effectLst/>
                <a:latin typeface="Verdana" pitchFamily="34" charset="0"/>
                <a:ea typeface="Verdana" pitchFamily="34" charset="0"/>
                <a:cs typeface="Verdana" pitchFamily="34" charset="0"/>
              </a:rPr>
              <a:t>10</a:t>
            </a:r>
          </a:p>
          <a:p>
            <a:pPr algn="r">
              <a:lnSpc>
                <a:spcPts val="2900"/>
              </a:lnSpc>
            </a:pPr>
            <a:r>
              <a:rPr lang="pt-BR" sz="1600" cap="small" dirty="0" smtClean="0">
                <a:solidFill>
                  <a:srgbClr val="0000FF"/>
                </a:solidFill>
                <a:effectLst/>
                <a:latin typeface="Verdana" pitchFamily="34" charset="0"/>
                <a:ea typeface="Verdana" pitchFamily="34" charset="0"/>
                <a:cs typeface="Verdana" pitchFamily="34" charset="0"/>
              </a:rPr>
              <a:t>11</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Box 2"/>
          <p:cNvSpPr txBox="1">
            <a:spLocks noChangeArrowheads="1"/>
          </p:cNvSpPr>
          <p:nvPr/>
        </p:nvSpPr>
        <p:spPr bwMode="auto">
          <a:xfrm>
            <a:off x="0" y="71414"/>
            <a:ext cx="9906000" cy="705321"/>
          </a:xfrm>
          <a:prstGeom prst="rect">
            <a:avLst/>
          </a:prstGeom>
          <a:noFill/>
          <a:ln w="12700" algn="ctr">
            <a:noFill/>
            <a:miter lim="800000"/>
            <a:headEnd/>
            <a:tailEnd/>
          </a:ln>
          <a:effectLst/>
        </p:spPr>
        <p:txBody>
          <a:bodyPr wrap="square" lIns="90488" tIns="44450" rIns="90488" bIns="44450">
            <a:spAutoFit/>
          </a:bodyPr>
          <a:lstStyle/>
          <a:p>
            <a:pPr>
              <a:lnSpc>
                <a:spcPct val="100000"/>
              </a:lnSpc>
              <a:buFont typeface="Wingdings" pitchFamily="2" charset="2"/>
              <a:buChar char="ü"/>
            </a:pPr>
            <a:r>
              <a:rPr lang="pt-BR" sz="2000" b="0" cap="small" dirty="0" smtClean="0">
                <a:solidFill>
                  <a:srgbClr val="FF0000"/>
                </a:solidFill>
                <a:effectLst/>
                <a:latin typeface="Verdana" pitchFamily="34" charset="0"/>
                <a:ea typeface="Verdana" pitchFamily="34" charset="0"/>
                <a:cs typeface="Verdana" pitchFamily="34" charset="0"/>
              </a:rPr>
              <a:t> Diagnóstico Ambiental</a:t>
            </a:r>
          </a:p>
          <a:p>
            <a:pPr marL="288000">
              <a:lnSpc>
                <a:spcPct val="100000"/>
              </a:lnSpc>
              <a:buFont typeface="Wingdings" pitchFamily="2" charset="2"/>
              <a:buChar char="v"/>
            </a:pPr>
            <a:r>
              <a:rPr lang="pt-BR" sz="2000" b="0" cap="small" dirty="0" smtClean="0">
                <a:solidFill>
                  <a:srgbClr val="FF0000"/>
                </a:solidFill>
                <a:effectLst/>
                <a:latin typeface="Verdana" pitchFamily="34" charset="0"/>
                <a:ea typeface="Verdana" pitchFamily="34" charset="0"/>
                <a:cs typeface="Verdana" pitchFamily="34" charset="0"/>
              </a:rPr>
              <a:t> Meio Físico/Recursos Hídricos na ADA</a:t>
            </a:r>
          </a:p>
        </p:txBody>
      </p:sp>
      <p:sp>
        <p:nvSpPr>
          <p:cNvPr id="10" name="Text Box 2"/>
          <p:cNvSpPr txBox="1">
            <a:spLocks noChangeArrowheads="1"/>
          </p:cNvSpPr>
          <p:nvPr/>
        </p:nvSpPr>
        <p:spPr bwMode="auto">
          <a:xfrm>
            <a:off x="1809728" y="2285992"/>
            <a:ext cx="1143008" cy="335989"/>
          </a:xfrm>
          <a:prstGeom prst="rect">
            <a:avLst/>
          </a:prstGeom>
          <a:noFill/>
          <a:ln w="12700" algn="ctr">
            <a:noFill/>
            <a:miter lim="800000"/>
            <a:headEnd/>
            <a:tailEnd/>
          </a:ln>
          <a:effectLst/>
        </p:spPr>
        <p:txBody>
          <a:bodyPr wrap="square" lIns="90488" tIns="44450" rIns="90488" bIns="44450">
            <a:spAutoFit/>
          </a:bodyPr>
          <a:lstStyle/>
          <a:p>
            <a:pPr algn="just">
              <a:lnSpc>
                <a:spcPct val="100000"/>
              </a:lnSpc>
            </a:pPr>
            <a:r>
              <a:rPr lang="pt-BR" sz="1600" cap="small" dirty="0" smtClean="0">
                <a:solidFill>
                  <a:schemeClr val="bg1">
                    <a:lumMod val="95000"/>
                  </a:schemeClr>
                </a:solidFill>
                <a:effectLst/>
                <a:latin typeface="Verdana" pitchFamily="34" charset="0"/>
                <a:ea typeface="Verdana" pitchFamily="34" charset="0"/>
                <a:cs typeface="Verdana" pitchFamily="34" charset="0"/>
              </a:rPr>
              <a:t>Trecho I</a:t>
            </a:r>
          </a:p>
        </p:txBody>
      </p:sp>
      <p:pic>
        <p:nvPicPr>
          <p:cNvPr id="133124" name="Picture 4"/>
          <p:cNvPicPr>
            <a:picLocks noChangeAspect="1" noChangeArrowheads="1"/>
          </p:cNvPicPr>
          <p:nvPr/>
        </p:nvPicPr>
        <p:blipFill>
          <a:blip r:embed="rId3"/>
          <a:srcRect/>
          <a:stretch>
            <a:fillRect/>
          </a:stretch>
        </p:blipFill>
        <p:spPr bwMode="auto">
          <a:xfrm>
            <a:off x="1834548" y="928670"/>
            <a:ext cx="7761922" cy="413699"/>
          </a:xfrm>
          <a:prstGeom prst="rect">
            <a:avLst/>
          </a:prstGeom>
          <a:noFill/>
          <a:ln w="9525">
            <a:noFill/>
            <a:miter lim="800000"/>
            <a:headEnd/>
            <a:tailEnd/>
          </a:ln>
          <a:effectLst/>
        </p:spPr>
      </p:pic>
      <p:pic>
        <p:nvPicPr>
          <p:cNvPr id="140290" name="Picture 2"/>
          <p:cNvPicPr>
            <a:picLocks noChangeAspect="1" noChangeArrowheads="1"/>
          </p:cNvPicPr>
          <p:nvPr/>
        </p:nvPicPr>
        <p:blipFill>
          <a:blip r:embed="rId4" cstate="screen"/>
          <a:srcRect/>
          <a:stretch>
            <a:fillRect/>
          </a:stretch>
        </p:blipFill>
        <p:spPr bwMode="auto">
          <a:xfrm>
            <a:off x="0" y="4383000"/>
            <a:ext cx="3960000" cy="2475000"/>
          </a:xfrm>
          <a:prstGeom prst="rect">
            <a:avLst/>
          </a:prstGeom>
          <a:noFill/>
          <a:ln w="9525">
            <a:noFill/>
            <a:miter lim="800000"/>
            <a:headEnd/>
            <a:tailEnd/>
          </a:ln>
          <a:effectLst/>
        </p:spPr>
      </p:pic>
      <p:pic>
        <p:nvPicPr>
          <p:cNvPr id="140291" name="Picture 3"/>
          <p:cNvPicPr>
            <a:picLocks noChangeAspect="1" noChangeArrowheads="1"/>
          </p:cNvPicPr>
          <p:nvPr/>
        </p:nvPicPr>
        <p:blipFill>
          <a:blip r:embed="rId5"/>
          <a:srcRect/>
          <a:stretch>
            <a:fillRect/>
          </a:stretch>
        </p:blipFill>
        <p:spPr bwMode="auto">
          <a:xfrm>
            <a:off x="1834548" y="1357298"/>
            <a:ext cx="7761922" cy="3025702"/>
          </a:xfrm>
          <a:prstGeom prst="rect">
            <a:avLst/>
          </a:prstGeom>
          <a:noFill/>
          <a:ln w="9525">
            <a:noFill/>
            <a:miter lim="800000"/>
            <a:headEnd/>
            <a:tailEnd/>
          </a:ln>
          <a:effectLst/>
        </p:spPr>
      </p:pic>
      <p:cxnSp>
        <p:nvCxnSpPr>
          <p:cNvPr id="9" name="Conector de seta reta 8"/>
          <p:cNvCxnSpPr/>
          <p:nvPr/>
        </p:nvCxnSpPr>
        <p:spPr>
          <a:xfrm rot="10800000">
            <a:off x="506802" y="5998887"/>
            <a:ext cx="3283001" cy="137509"/>
          </a:xfrm>
          <a:prstGeom prst="straightConnector1">
            <a:avLst/>
          </a:prstGeom>
          <a:ln w="19050">
            <a:solidFill>
              <a:srgbClr val="9AFFCB"/>
            </a:solidFill>
            <a:tailEnd type="arrow"/>
          </a:ln>
        </p:spPr>
        <p:style>
          <a:lnRef idx="1">
            <a:schemeClr val="accent1"/>
          </a:lnRef>
          <a:fillRef idx="0">
            <a:schemeClr val="accent1"/>
          </a:fillRef>
          <a:effectRef idx="0">
            <a:schemeClr val="accent1"/>
          </a:effectRef>
          <a:fontRef idx="minor">
            <a:schemeClr val="tx1"/>
          </a:fontRef>
        </p:style>
      </p:cxnSp>
      <p:sp>
        <p:nvSpPr>
          <p:cNvPr id="12" name="Text Box 2"/>
          <p:cNvSpPr txBox="1">
            <a:spLocks noChangeArrowheads="1"/>
          </p:cNvSpPr>
          <p:nvPr/>
        </p:nvSpPr>
        <p:spPr bwMode="auto">
          <a:xfrm>
            <a:off x="2715569" y="5429264"/>
            <a:ext cx="1776654" cy="305212"/>
          </a:xfrm>
          <a:prstGeom prst="rect">
            <a:avLst/>
          </a:prstGeom>
          <a:noFill/>
          <a:ln w="12700" algn="ctr">
            <a:noFill/>
            <a:miter lim="800000"/>
            <a:headEnd/>
            <a:tailEnd/>
          </a:ln>
          <a:effectLst/>
        </p:spPr>
        <p:txBody>
          <a:bodyPr wrap="square" lIns="90488" tIns="44450" rIns="90488" bIns="44450">
            <a:spAutoFit/>
          </a:bodyPr>
          <a:lstStyle/>
          <a:p>
            <a:pPr algn="just">
              <a:lnSpc>
                <a:spcPct val="100000"/>
              </a:lnSpc>
            </a:pPr>
            <a:r>
              <a:rPr lang="pt-BR" sz="1400" cap="small" dirty="0" smtClean="0">
                <a:solidFill>
                  <a:schemeClr val="bg1"/>
                </a:solidFill>
                <a:effectLst/>
                <a:latin typeface="Verdana" pitchFamily="34" charset="0"/>
                <a:ea typeface="Verdana" pitchFamily="34" charset="0"/>
                <a:cs typeface="Verdana" pitchFamily="34" charset="0"/>
              </a:rPr>
              <a:t>12</a:t>
            </a:r>
          </a:p>
        </p:txBody>
      </p:sp>
      <p:sp>
        <p:nvSpPr>
          <p:cNvPr id="17" name="Elipse 16"/>
          <p:cNvSpPr/>
          <p:nvPr/>
        </p:nvSpPr>
        <p:spPr>
          <a:xfrm rot="20629819">
            <a:off x="8221834" y="2090980"/>
            <a:ext cx="363814" cy="430809"/>
          </a:xfrm>
          <a:prstGeom prst="ellipse">
            <a:avLst/>
          </a:prstGeom>
          <a:noFill/>
          <a:ln w="38100">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9" name="Text Box 2"/>
          <p:cNvSpPr txBox="1">
            <a:spLocks noChangeArrowheads="1"/>
          </p:cNvSpPr>
          <p:nvPr/>
        </p:nvSpPr>
        <p:spPr bwMode="auto">
          <a:xfrm>
            <a:off x="8549976" y="1928802"/>
            <a:ext cx="601370" cy="305212"/>
          </a:xfrm>
          <a:prstGeom prst="rect">
            <a:avLst/>
          </a:prstGeom>
          <a:noFill/>
          <a:ln w="12700" algn="ctr">
            <a:noFill/>
            <a:miter lim="800000"/>
            <a:headEnd/>
            <a:tailEnd/>
          </a:ln>
          <a:effectLst/>
        </p:spPr>
        <p:txBody>
          <a:bodyPr wrap="square" lIns="90488" tIns="44450" rIns="90488" bIns="44450">
            <a:spAutoFit/>
          </a:bodyPr>
          <a:lstStyle/>
          <a:p>
            <a:pPr algn="just">
              <a:lnSpc>
                <a:spcPct val="100000"/>
              </a:lnSpc>
            </a:pPr>
            <a:r>
              <a:rPr lang="pt-BR" sz="1400" cap="small" dirty="0" smtClean="0">
                <a:solidFill>
                  <a:schemeClr val="bg1"/>
                </a:solidFill>
                <a:effectLst/>
                <a:latin typeface="Verdana" pitchFamily="34" charset="0"/>
                <a:ea typeface="Verdana" pitchFamily="34" charset="0"/>
                <a:cs typeface="Verdana" pitchFamily="34" charset="0"/>
              </a:rPr>
              <a:t>12</a:t>
            </a:r>
          </a:p>
        </p:txBody>
      </p:sp>
      <p:sp>
        <p:nvSpPr>
          <p:cNvPr id="20" name="Text Box 2"/>
          <p:cNvSpPr txBox="1">
            <a:spLocks noChangeArrowheads="1"/>
          </p:cNvSpPr>
          <p:nvPr/>
        </p:nvSpPr>
        <p:spPr bwMode="auto">
          <a:xfrm>
            <a:off x="1352072" y="903968"/>
            <a:ext cx="571504" cy="411266"/>
          </a:xfrm>
          <a:prstGeom prst="rect">
            <a:avLst/>
          </a:prstGeom>
          <a:noFill/>
          <a:ln w="12700" algn="ctr">
            <a:noFill/>
            <a:miter lim="800000"/>
            <a:headEnd/>
            <a:tailEnd/>
          </a:ln>
          <a:effectLst/>
        </p:spPr>
        <p:txBody>
          <a:bodyPr wrap="square" lIns="90488" tIns="44450" rIns="90488" bIns="44450">
            <a:spAutoFit/>
          </a:bodyPr>
          <a:lstStyle/>
          <a:p>
            <a:pPr algn="r">
              <a:lnSpc>
                <a:spcPts val="2900"/>
              </a:lnSpc>
            </a:pPr>
            <a:r>
              <a:rPr lang="pt-BR" sz="1600" cap="small" dirty="0" smtClean="0">
                <a:solidFill>
                  <a:srgbClr val="0000FF"/>
                </a:solidFill>
                <a:effectLst/>
                <a:latin typeface="Verdana" pitchFamily="34" charset="0"/>
                <a:ea typeface="Verdana" pitchFamily="34" charset="0"/>
                <a:cs typeface="Verdana" pitchFamily="34" charset="0"/>
              </a:rPr>
              <a:t>12</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Imagem 6"/>
          <p:cNvPicPr>
            <a:picLocks noChangeAspect="1"/>
          </p:cNvPicPr>
          <p:nvPr/>
        </p:nvPicPr>
        <p:blipFill>
          <a:blip r:embed="rId3" cstate="print">
            <a:duotone>
              <a:schemeClr val="accent1">
                <a:shade val="45000"/>
                <a:satMod val="135000"/>
              </a:schemeClr>
              <a:prstClr val="white"/>
            </a:duotone>
          </a:blip>
          <a:srcRect/>
          <a:stretch>
            <a:fillRect/>
          </a:stretch>
        </p:blipFill>
        <p:spPr bwMode="auto">
          <a:xfrm>
            <a:off x="266700" y="1633991"/>
            <a:ext cx="9372600" cy="4343400"/>
          </a:xfrm>
          <a:prstGeom prst="rect">
            <a:avLst/>
          </a:prstGeom>
          <a:noFill/>
          <a:ln w="9525">
            <a:noFill/>
            <a:miter lim="800000"/>
            <a:headEnd/>
            <a:tailEnd/>
          </a:ln>
        </p:spPr>
      </p:pic>
      <p:graphicFrame>
        <p:nvGraphicFramePr>
          <p:cNvPr id="5" name="Tabela 4"/>
          <p:cNvGraphicFramePr>
            <a:graphicFrameLocks noGrp="1"/>
          </p:cNvGraphicFramePr>
          <p:nvPr/>
        </p:nvGraphicFramePr>
        <p:xfrm>
          <a:off x="330199" y="2192791"/>
          <a:ext cx="9182101" cy="2011680"/>
        </p:xfrm>
        <a:graphic>
          <a:graphicData uri="http://schemas.openxmlformats.org/drawingml/2006/table">
            <a:tbl>
              <a:tblPr/>
              <a:tblGrid>
                <a:gridCol w="3848243"/>
                <a:gridCol w="1801979"/>
                <a:gridCol w="1874059"/>
                <a:gridCol w="1657820"/>
              </a:tblGrid>
              <a:tr h="274190">
                <a:tc rowSpan="2">
                  <a:txBody>
                    <a:bodyPr/>
                    <a:lstStyle/>
                    <a:p>
                      <a:pPr algn="ctr">
                        <a:lnSpc>
                          <a:spcPct val="150000"/>
                        </a:lnSpc>
                        <a:spcAft>
                          <a:spcPts val="0"/>
                        </a:spcAft>
                      </a:pPr>
                      <a:r>
                        <a:rPr lang="pt-BR" sz="1400" b="1" dirty="0">
                          <a:solidFill>
                            <a:srgbClr val="0000FF"/>
                          </a:solidFill>
                          <a:latin typeface="Verdana"/>
                          <a:ea typeface="Times New Roman"/>
                          <a:cs typeface="Times New Roman"/>
                        </a:rPr>
                        <a:t>Aspectos do Meio </a:t>
                      </a:r>
                      <a:r>
                        <a:rPr lang="pt-BR" sz="1400" b="1" dirty="0" smtClean="0">
                          <a:solidFill>
                            <a:srgbClr val="0000FF"/>
                          </a:solidFill>
                          <a:latin typeface="Verdana"/>
                          <a:ea typeface="Times New Roman"/>
                          <a:cs typeface="Times New Roman"/>
                        </a:rPr>
                        <a:t>Biótico</a:t>
                      </a:r>
                      <a:endParaRPr lang="pt-BR" sz="1800" dirty="0">
                        <a:solidFill>
                          <a:srgbClr val="0000FF"/>
                        </a:solidFill>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FEAE"/>
                    </a:solidFill>
                  </a:tcPr>
                </a:tc>
                <a:tc gridSpan="3">
                  <a:txBody>
                    <a:bodyPr/>
                    <a:lstStyle/>
                    <a:p>
                      <a:pPr algn="ctr">
                        <a:lnSpc>
                          <a:spcPct val="150000"/>
                        </a:lnSpc>
                        <a:spcAft>
                          <a:spcPts val="0"/>
                        </a:spcAft>
                      </a:pPr>
                      <a:r>
                        <a:rPr lang="pt-BR" sz="1400" b="1" dirty="0">
                          <a:solidFill>
                            <a:srgbClr val="0000FF"/>
                          </a:solidFill>
                          <a:latin typeface="Verdana"/>
                          <a:ea typeface="Times New Roman"/>
                          <a:cs typeface="Times New Roman"/>
                        </a:rPr>
                        <a:t>Áreas de Influência</a:t>
                      </a:r>
                      <a:endParaRPr lang="pt-BR" sz="1800" dirty="0">
                        <a:solidFill>
                          <a:srgbClr val="0000FF"/>
                        </a:solidFill>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FEAE"/>
                    </a:solidFill>
                  </a:tcPr>
                </a:tc>
                <a:tc hMerge="1">
                  <a:txBody>
                    <a:bodyPr/>
                    <a:lstStyle/>
                    <a:p>
                      <a:endParaRPr lang="pt-BR"/>
                    </a:p>
                  </a:txBody>
                  <a:tcPr/>
                </a:tc>
                <a:tc hMerge="1">
                  <a:txBody>
                    <a:bodyPr/>
                    <a:lstStyle/>
                    <a:p>
                      <a:endParaRPr lang="pt-BR"/>
                    </a:p>
                  </a:txBody>
                  <a:tcPr/>
                </a:tc>
              </a:tr>
              <a:tr h="308051">
                <a:tc vMerge="1">
                  <a:txBody>
                    <a:bodyPr/>
                    <a:lstStyle/>
                    <a:p>
                      <a:endParaRPr lang="pt-BR"/>
                    </a:p>
                  </a:txBody>
                  <a:tcPr/>
                </a:tc>
                <a:tc>
                  <a:txBody>
                    <a:bodyPr/>
                    <a:lstStyle/>
                    <a:p>
                      <a:pPr algn="ctr">
                        <a:lnSpc>
                          <a:spcPct val="150000"/>
                        </a:lnSpc>
                        <a:spcAft>
                          <a:spcPts val="0"/>
                        </a:spcAft>
                      </a:pPr>
                      <a:r>
                        <a:rPr lang="pt-BR" sz="1400" b="1" dirty="0">
                          <a:solidFill>
                            <a:srgbClr val="0000FF"/>
                          </a:solidFill>
                          <a:latin typeface="Verdana"/>
                          <a:ea typeface="Times New Roman"/>
                          <a:cs typeface="Times New Roman"/>
                        </a:rPr>
                        <a:t>AII</a:t>
                      </a:r>
                      <a:endParaRPr lang="pt-BR" sz="1800" dirty="0">
                        <a:solidFill>
                          <a:srgbClr val="0000FF"/>
                        </a:solidFill>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FEAE"/>
                    </a:solidFill>
                  </a:tcPr>
                </a:tc>
                <a:tc>
                  <a:txBody>
                    <a:bodyPr/>
                    <a:lstStyle/>
                    <a:p>
                      <a:pPr algn="ctr">
                        <a:lnSpc>
                          <a:spcPct val="150000"/>
                        </a:lnSpc>
                        <a:spcAft>
                          <a:spcPts val="0"/>
                        </a:spcAft>
                      </a:pPr>
                      <a:r>
                        <a:rPr lang="pt-BR" sz="1400" b="1" dirty="0">
                          <a:solidFill>
                            <a:srgbClr val="0000FF"/>
                          </a:solidFill>
                          <a:latin typeface="Verdana"/>
                          <a:ea typeface="Times New Roman"/>
                          <a:cs typeface="Times New Roman"/>
                        </a:rPr>
                        <a:t>AID</a:t>
                      </a:r>
                      <a:endParaRPr lang="pt-BR" sz="1800" dirty="0">
                        <a:solidFill>
                          <a:srgbClr val="0000FF"/>
                        </a:solidFill>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FEAE"/>
                    </a:solidFill>
                  </a:tcPr>
                </a:tc>
                <a:tc>
                  <a:txBody>
                    <a:bodyPr/>
                    <a:lstStyle/>
                    <a:p>
                      <a:pPr algn="ctr">
                        <a:lnSpc>
                          <a:spcPct val="150000"/>
                        </a:lnSpc>
                        <a:spcAft>
                          <a:spcPts val="0"/>
                        </a:spcAft>
                      </a:pPr>
                      <a:r>
                        <a:rPr lang="pt-BR" sz="1400" b="1" dirty="0">
                          <a:solidFill>
                            <a:srgbClr val="0000FF"/>
                          </a:solidFill>
                          <a:latin typeface="Verdana"/>
                          <a:ea typeface="Times New Roman"/>
                          <a:cs typeface="Times New Roman"/>
                        </a:rPr>
                        <a:t>ADA</a:t>
                      </a:r>
                      <a:endParaRPr lang="pt-BR" sz="1800" dirty="0">
                        <a:solidFill>
                          <a:srgbClr val="0000FF"/>
                        </a:solidFill>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FEAE"/>
                    </a:solidFill>
                  </a:tcPr>
                </a:tc>
              </a:tr>
              <a:tr h="308051">
                <a:tc>
                  <a:txBody>
                    <a:bodyPr/>
                    <a:lstStyle/>
                    <a:p>
                      <a:pPr algn="ctr">
                        <a:lnSpc>
                          <a:spcPct val="150000"/>
                        </a:lnSpc>
                        <a:spcAft>
                          <a:spcPts val="0"/>
                        </a:spcAft>
                      </a:pPr>
                      <a:r>
                        <a:rPr lang="pt-BR" sz="1400" b="1" dirty="0" smtClean="0">
                          <a:solidFill>
                            <a:srgbClr val="0000FF"/>
                          </a:solidFill>
                          <a:latin typeface="Verdana"/>
                          <a:ea typeface="Times New Roman"/>
                          <a:cs typeface="Times New Roman"/>
                        </a:rPr>
                        <a:t>Flora</a:t>
                      </a:r>
                      <a:endParaRPr lang="pt-BR" sz="1800" b="1" dirty="0">
                        <a:solidFill>
                          <a:srgbClr val="0000FF"/>
                        </a:solidFill>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pt-BR" sz="1400" dirty="0" smtClean="0">
                          <a:solidFill>
                            <a:srgbClr val="0000FF"/>
                          </a:solidFill>
                          <a:latin typeface="Verdana"/>
                          <a:ea typeface="Times New Roman"/>
                          <a:cs typeface="Times New Roman"/>
                        </a:rPr>
                        <a:t>M/D</a:t>
                      </a:r>
                      <a:endParaRPr lang="pt-BR" sz="1800" dirty="0">
                        <a:solidFill>
                          <a:srgbClr val="0000FF"/>
                        </a:solidFill>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pt-BR" sz="1400" dirty="0" smtClean="0">
                          <a:solidFill>
                            <a:srgbClr val="0000FF"/>
                          </a:solidFill>
                          <a:latin typeface="Verdana"/>
                          <a:ea typeface="Times New Roman"/>
                          <a:cs typeface="Times New Roman"/>
                        </a:rPr>
                        <a:t>M/D</a:t>
                      </a:r>
                      <a:endParaRPr lang="pt-BR" sz="1800" dirty="0">
                        <a:solidFill>
                          <a:srgbClr val="0000FF"/>
                        </a:solidFill>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pt-BR" sz="1400" dirty="0" smtClean="0">
                          <a:solidFill>
                            <a:srgbClr val="0000FF"/>
                          </a:solidFill>
                          <a:latin typeface="Verdana"/>
                          <a:ea typeface="Calibri"/>
                          <a:cs typeface="Times New Roman"/>
                        </a:rPr>
                        <a:t>M</a:t>
                      </a:r>
                      <a:r>
                        <a:rPr lang="pt-BR" sz="1400" baseline="0" dirty="0" smtClean="0">
                          <a:solidFill>
                            <a:srgbClr val="0000FF"/>
                          </a:solidFill>
                          <a:latin typeface="Verdana"/>
                          <a:ea typeface="Calibri"/>
                          <a:cs typeface="Times New Roman"/>
                        </a:rPr>
                        <a:t>/D</a:t>
                      </a:r>
                      <a:endParaRPr lang="pt-BR" sz="1800" dirty="0">
                        <a:solidFill>
                          <a:srgbClr val="0000FF"/>
                        </a:solidFill>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8051">
                <a:tc>
                  <a:txBody>
                    <a:bodyPr/>
                    <a:lstStyle/>
                    <a:p>
                      <a:pPr algn="ctr">
                        <a:lnSpc>
                          <a:spcPct val="150000"/>
                        </a:lnSpc>
                        <a:spcAft>
                          <a:spcPts val="0"/>
                        </a:spcAft>
                      </a:pPr>
                      <a:r>
                        <a:rPr lang="pt-BR" sz="1400" b="1" dirty="0" smtClean="0">
                          <a:solidFill>
                            <a:srgbClr val="0000FF"/>
                          </a:solidFill>
                          <a:latin typeface="Verdana"/>
                          <a:ea typeface="Times New Roman"/>
                          <a:cs typeface="Times New Roman"/>
                        </a:rPr>
                        <a:t>Fauna</a:t>
                      </a:r>
                      <a:endParaRPr lang="pt-BR" sz="1800" b="1" dirty="0">
                        <a:solidFill>
                          <a:srgbClr val="0000FF"/>
                        </a:solidFill>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pt-BR" sz="1400" dirty="0" smtClean="0">
                          <a:solidFill>
                            <a:srgbClr val="0000FF"/>
                          </a:solidFill>
                          <a:latin typeface="Verdana"/>
                          <a:ea typeface="Times New Roman"/>
                          <a:cs typeface="Times New Roman"/>
                        </a:rPr>
                        <a:t>D</a:t>
                      </a:r>
                      <a:endParaRPr lang="pt-BR" sz="1800" dirty="0">
                        <a:solidFill>
                          <a:srgbClr val="0000FF"/>
                        </a:solidFill>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pt-BR" sz="1400">
                          <a:solidFill>
                            <a:srgbClr val="0000FF"/>
                          </a:solidFill>
                          <a:latin typeface="Verdana"/>
                          <a:ea typeface="Times New Roman"/>
                          <a:cs typeface="Times New Roman"/>
                        </a:rPr>
                        <a:t>D</a:t>
                      </a:r>
                      <a:endParaRPr lang="pt-BR" sz="1800">
                        <a:solidFill>
                          <a:srgbClr val="0000FF"/>
                        </a:solidFill>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pt-BR" sz="1400" dirty="0" smtClean="0">
                          <a:solidFill>
                            <a:srgbClr val="0000FF"/>
                          </a:solidFill>
                          <a:latin typeface="Verdana"/>
                          <a:ea typeface="Times New Roman"/>
                          <a:cs typeface="Times New Roman"/>
                        </a:rPr>
                        <a:t>D</a:t>
                      </a:r>
                      <a:endParaRPr lang="pt-BR" sz="1800" dirty="0">
                        <a:solidFill>
                          <a:srgbClr val="0000FF"/>
                        </a:solidFill>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8051">
                <a:tc>
                  <a:txBody>
                    <a:bodyPr/>
                    <a:lstStyle/>
                    <a:p>
                      <a:pPr algn="ctr">
                        <a:lnSpc>
                          <a:spcPct val="150000"/>
                        </a:lnSpc>
                        <a:spcAft>
                          <a:spcPts val="0"/>
                        </a:spcAft>
                      </a:pPr>
                      <a:r>
                        <a:rPr lang="pt-BR" sz="1400" b="1" dirty="0" smtClean="0">
                          <a:solidFill>
                            <a:srgbClr val="0000FF"/>
                          </a:solidFill>
                          <a:latin typeface="Verdana"/>
                          <a:ea typeface="Times New Roman"/>
                          <a:cs typeface="Times New Roman"/>
                        </a:rPr>
                        <a:t>Áreas de Preservação Permanentes</a:t>
                      </a:r>
                      <a:endParaRPr lang="pt-BR" sz="1800" b="1" dirty="0">
                        <a:solidFill>
                          <a:srgbClr val="0000FF"/>
                        </a:solidFill>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pt-BR" sz="1400" dirty="0" smtClean="0">
                          <a:solidFill>
                            <a:srgbClr val="0000FF"/>
                          </a:solidFill>
                          <a:latin typeface="Verdana"/>
                          <a:ea typeface="Times New Roman"/>
                          <a:cs typeface="Times New Roman"/>
                        </a:rPr>
                        <a:t>-</a:t>
                      </a:r>
                      <a:endParaRPr lang="pt-BR" sz="1800" dirty="0">
                        <a:solidFill>
                          <a:srgbClr val="0000FF"/>
                        </a:solidFill>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pt-BR" sz="1400" dirty="0" smtClean="0">
                          <a:solidFill>
                            <a:srgbClr val="0000FF"/>
                          </a:solidFill>
                          <a:latin typeface="Verdana"/>
                          <a:ea typeface="Times New Roman"/>
                          <a:cs typeface="Times New Roman"/>
                        </a:rPr>
                        <a:t>M/D</a:t>
                      </a:r>
                      <a:endParaRPr lang="pt-BR" sz="1800" dirty="0">
                        <a:solidFill>
                          <a:srgbClr val="0000FF"/>
                        </a:solidFill>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pt-BR" sz="1400" dirty="0" smtClean="0">
                          <a:solidFill>
                            <a:srgbClr val="0000FF"/>
                          </a:solidFill>
                          <a:latin typeface="Verdana"/>
                          <a:ea typeface="Times New Roman"/>
                          <a:cs typeface="Times New Roman"/>
                        </a:rPr>
                        <a:t>M/D</a:t>
                      </a:r>
                      <a:endParaRPr lang="pt-BR" sz="1800" dirty="0">
                        <a:solidFill>
                          <a:srgbClr val="0000FF"/>
                        </a:solidFill>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8051">
                <a:tc>
                  <a:txBody>
                    <a:bodyPr/>
                    <a:lstStyle/>
                    <a:p>
                      <a:pPr algn="ctr">
                        <a:lnSpc>
                          <a:spcPct val="150000"/>
                        </a:lnSpc>
                        <a:spcAft>
                          <a:spcPts val="0"/>
                        </a:spcAft>
                      </a:pPr>
                      <a:r>
                        <a:rPr lang="pt-BR" sz="1400" b="1" dirty="0" smtClean="0">
                          <a:solidFill>
                            <a:srgbClr val="0000FF"/>
                          </a:solidFill>
                          <a:latin typeface="Verdana"/>
                          <a:ea typeface="Times New Roman"/>
                          <a:cs typeface="Times New Roman"/>
                        </a:rPr>
                        <a:t>Unidades de Conservação</a:t>
                      </a:r>
                      <a:endParaRPr lang="pt-BR" sz="1800" b="1" dirty="0">
                        <a:solidFill>
                          <a:srgbClr val="0000FF"/>
                        </a:solidFill>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pt-BR" sz="1400" dirty="0" smtClean="0">
                          <a:solidFill>
                            <a:srgbClr val="0000FF"/>
                          </a:solidFill>
                          <a:latin typeface="Verdana"/>
                          <a:ea typeface="Times New Roman"/>
                          <a:cs typeface="Times New Roman"/>
                        </a:rPr>
                        <a:t>M/D</a:t>
                      </a:r>
                      <a:endParaRPr lang="pt-BR" sz="1800" dirty="0">
                        <a:solidFill>
                          <a:srgbClr val="0000FF"/>
                        </a:solidFill>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pt-BR" sz="1400" dirty="0" smtClean="0">
                          <a:solidFill>
                            <a:srgbClr val="0000FF"/>
                          </a:solidFill>
                          <a:latin typeface="Verdana"/>
                          <a:ea typeface="Times New Roman"/>
                          <a:cs typeface="Times New Roman"/>
                        </a:rPr>
                        <a:t>M/D</a:t>
                      </a:r>
                      <a:endParaRPr lang="pt-BR" sz="1800" dirty="0">
                        <a:solidFill>
                          <a:srgbClr val="0000FF"/>
                        </a:solidFill>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pt-BR" sz="1800" dirty="0" smtClean="0">
                          <a:solidFill>
                            <a:srgbClr val="0000FF"/>
                          </a:solidFill>
                          <a:latin typeface="Calibri"/>
                          <a:ea typeface="Calibri"/>
                          <a:cs typeface="Times New Roman"/>
                        </a:rPr>
                        <a:t>M/D</a:t>
                      </a:r>
                      <a:endParaRPr lang="pt-BR" sz="1800" dirty="0">
                        <a:solidFill>
                          <a:srgbClr val="0000FF"/>
                        </a:solidFill>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6" name="Text Box 2"/>
          <p:cNvSpPr txBox="1">
            <a:spLocks noChangeArrowheads="1"/>
          </p:cNvSpPr>
          <p:nvPr/>
        </p:nvSpPr>
        <p:spPr bwMode="auto">
          <a:xfrm>
            <a:off x="4191000" y="4190150"/>
            <a:ext cx="5638799" cy="305212"/>
          </a:xfrm>
          <a:prstGeom prst="rect">
            <a:avLst/>
          </a:prstGeom>
          <a:noFill/>
          <a:ln w="12700" algn="ctr">
            <a:noFill/>
            <a:miter lim="800000"/>
            <a:headEnd/>
            <a:tailEnd/>
          </a:ln>
          <a:effectLst/>
        </p:spPr>
        <p:txBody>
          <a:bodyPr wrap="square" lIns="90488" tIns="44450" rIns="90488" bIns="44450">
            <a:spAutoFit/>
          </a:bodyPr>
          <a:lstStyle/>
          <a:p>
            <a:pPr>
              <a:lnSpc>
                <a:spcPct val="100000"/>
              </a:lnSpc>
            </a:pPr>
            <a:r>
              <a:rPr lang="pt-BR" sz="1400" cap="small" dirty="0" smtClean="0">
                <a:solidFill>
                  <a:schemeClr val="tx1"/>
                </a:solidFill>
                <a:effectLst/>
                <a:latin typeface="Verdana" pitchFamily="34" charset="0"/>
                <a:ea typeface="Verdana" pitchFamily="34" charset="0"/>
                <a:cs typeface="Verdana" pitchFamily="34" charset="0"/>
              </a:rPr>
              <a:t>     M – mapeamento		D - diagnóstico</a:t>
            </a:r>
          </a:p>
        </p:txBody>
      </p:sp>
      <p:sp>
        <p:nvSpPr>
          <p:cNvPr id="8" name="Text Box 2"/>
          <p:cNvSpPr txBox="1">
            <a:spLocks noChangeArrowheads="1"/>
          </p:cNvSpPr>
          <p:nvPr/>
        </p:nvSpPr>
        <p:spPr bwMode="auto">
          <a:xfrm>
            <a:off x="0" y="928670"/>
            <a:ext cx="9906000" cy="397545"/>
          </a:xfrm>
          <a:prstGeom prst="rect">
            <a:avLst/>
          </a:prstGeom>
          <a:noFill/>
          <a:ln w="12700" algn="ctr">
            <a:noFill/>
            <a:miter lim="800000"/>
            <a:headEnd/>
            <a:tailEnd/>
          </a:ln>
          <a:effectLst/>
        </p:spPr>
        <p:txBody>
          <a:bodyPr wrap="square" lIns="90488" tIns="44450" rIns="90488" bIns="44450">
            <a:spAutoFit/>
          </a:bodyPr>
          <a:lstStyle/>
          <a:p>
            <a:pPr>
              <a:lnSpc>
                <a:spcPct val="100000"/>
              </a:lnSpc>
              <a:buFont typeface="Wingdings" pitchFamily="2" charset="2"/>
              <a:buChar char="ü"/>
            </a:pPr>
            <a:r>
              <a:rPr lang="pt-BR" sz="2000" b="0" cap="small" dirty="0" smtClean="0">
                <a:solidFill>
                  <a:srgbClr val="FF0000"/>
                </a:solidFill>
                <a:effectLst/>
                <a:latin typeface="Verdana" pitchFamily="34" charset="0"/>
                <a:ea typeface="Verdana" pitchFamily="34" charset="0"/>
                <a:cs typeface="Verdana" pitchFamily="34" charset="0"/>
              </a:rPr>
              <a:t> Diagnóstico Ambiental - Meio Biótico</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ext Box 2"/>
          <p:cNvSpPr txBox="1">
            <a:spLocks noChangeArrowheads="1"/>
          </p:cNvSpPr>
          <p:nvPr/>
        </p:nvSpPr>
        <p:spPr bwMode="auto">
          <a:xfrm>
            <a:off x="0" y="1231900"/>
            <a:ext cx="9906000" cy="705321"/>
          </a:xfrm>
          <a:prstGeom prst="rect">
            <a:avLst/>
          </a:prstGeom>
          <a:noFill/>
          <a:ln w="12700" algn="ctr">
            <a:noFill/>
            <a:miter lim="800000"/>
            <a:headEnd/>
            <a:tailEnd/>
          </a:ln>
          <a:effectLst/>
        </p:spPr>
        <p:txBody>
          <a:bodyPr wrap="square" lIns="90488" tIns="44450" rIns="90488" bIns="44450">
            <a:spAutoFit/>
          </a:bodyPr>
          <a:lstStyle/>
          <a:p>
            <a:pPr>
              <a:lnSpc>
                <a:spcPct val="100000"/>
              </a:lnSpc>
            </a:pPr>
            <a:r>
              <a:rPr lang="pt-BR" sz="2000" b="0" cap="small" dirty="0" smtClean="0">
                <a:solidFill>
                  <a:srgbClr val="0000FF"/>
                </a:solidFill>
                <a:effectLst/>
                <a:latin typeface="Verdana" pitchFamily="34" charset="0"/>
                <a:ea typeface="Verdana" pitchFamily="34" charset="0"/>
                <a:cs typeface="Verdana" pitchFamily="34" charset="0"/>
              </a:rPr>
              <a:t>7. Diagnóstico Ambiental</a:t>
            </a:r>
          </a:p>
          <a:p>
            <a:pPr>
              <a:lnSpc>
                <a:spcPct val="100000"/>
              </a:lnSpc>
            </a:pPr>
            <a:r>
              <a:rPr lang="pt-BR" sz="2000" b="0" cap="small" dirty="0" smtClean="0">
                <a:solidFill>
                  <a:srgbClr val="0000FF"/>
                </a:solidFill>
                <a:effectLst/>
                <a:latin typeface="Verdana" pitchFamily="34" charset="0"/>
                <a:ea typeface="Verdana" pitchFamily="34" charset="0"/>
                <a:cs typeface="Verdana" pitchFamily="34" charset="0"/>
              </a:rPr>
              <a:t>&gt;&gt; Meio Biótico</a:t>
            </a:r>
          </a:p>
        </p:txBody>
      </p:sp>
      <p:sp>
        <p:nvSpPr>
          <p:cNvPr id="13" name="Retângulo 12"/>
          <p:cNvSpPr/>
          <p:nvPr/>
        </p:nvSpPr>
        <p:spPr>
          <a:xfrm>
            <a:off x="25400" y="24396"/>
            <a:ext cx="9791700" cy="13853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pic>
        <p:nvPicPr>
          <p:cNvPr id="20" name="Imagem 19"/>
          <p:cNvPicPr>
            <a:picLocks noChangeAspect="1"/>
          </p:cNvPicPr>
          <p:nvPr/>
        </p:nvPicPr>
        <p:blipFill>
          <a:blip r:embed="rId3" cstate="print"/>
          <a:srcRect/>
          <a:stretch>
            <a:fillRect/>
          </a:stretch>
        </p:blipFill>
        <p:spPr bwMode="auto">
          <a:xfrm>
            <a:off x="134783" y="810"/>
            <a:ext cx="9440343" cy="6804000"/>
          </a:xfrm>
          <a:prstGeom prst="rect">
            <a:avLst/>
          </a:prstGeom>
          <a:ln>
            <a:solidFill>
              <a:schemeClr val="bg1">
                <a:lumMod val="50000"/>
              </a:schemeClr>
            </a:solidFill>
          </a:ln>
          <a:effectLst>
            <a:outerShdw blurRad="292100" dist="139700" dir="2700000" algn="tl" rotWithShape="0">
              <a:srgbClr val="333333">
                <a:alpha val="65000"/>
              </a:srgbClr>
            </a:outerShdw>
          </a:effectLst>
        </p:spPr>
      </p:pic>
      <p:sp>
        <p:nvSpPr>
          <p:cNvPr id="5" name="Text Box 2"/>
          <p:cNvSpPr txBox="1">
            <a:spLocks noChangeArrowheads="1"/>
          </p:cNvSpPr>
          <p:nvPr/>
        </p:nvSpPr>
        <p:spPr bwMode="auto">
          <a:xfrm>
            <a:off x="134783" y="24396"/>
            <a:ext cx="3522817" cy="705321"/>
          </a:xfrm>
          <a:prstGeom prst="rect">
            <a:avLst/>
          </a:prstGeom>
          <a:solidFill>
            <a:schemeClr val="bg1"/>
          </a:solidFill>
          <a:ln w="12700" algn="ctr">
            <a:noFill/>
            <a:miter lim="800000"/>
            <a:headEnd/>
            <a:tailEnd/>
          </a:ln>
          <a:effectLst/>
        </p:spPr>
        <p:txBody>
          <a:bodyPr wrap="square" lIns="90488" tIns="44450" rIns="90488" bIns="44450">
            <a:spAutoFit/>
          </a:bodyPr>
          <a:lstStyle/>
          <a:p>
            <a:pPr>
              <a:lnSpc>
                <a:spcPct val="100000"/>
              </a:lnSpc>
              <a:buFont typeface="Wingdings" pitchFamily="2" charset="2"/>
              <a:buChar char="ü"/>
            </a:pPr>
            <a:r>
              <a:rPr lang="pt-BR" sz="2000" b="0" cap="small" dirty="0" smtClean="0">
                <a:solidFill>
                  <a:srgbClr val="FF0000"/>
                </a:solidFill>
                <a:effectLst/>
                <a:latin typeface="Verdana" pitchFamily="34" charset="0"/>
                <a:ea typeface="Verdana" pitchFamily="34" charset="0"/>
                <a:cs typeface="Verdana" pitchFamily="34" charset="0"/>
              </a:rPr>
              <a:t> Diagnóstico Ambiental</a:t>
            </a:r>
          </a:p>
          <a:p>
            <a:pPr marL="288000">
              <a:lnSpc>
                <a:spcPct val="100000"/>
              </a:lnSpc>
              <a:buFont typeface="Wingdings" pitchFamily="2" charset="2"/>
              <a:buChar char="v"/>
            </a:pPr>
            <a:r>
              <a:rPr lang="pt-BR" sz="2000" b="0" cap="small" dirty="0" smtClean="0">
                <a:solidFill>
                  <a:srgbClr val="FF0000"/>
                </a:solidFill>
                <a:effectLst/>
                <a:latin typeface="Verdana" pitchFamily="34" charset="0"/>
                <a:ea typeface="Verdana" pitchFamily="34" charset="0"/>
                <a:cs typeface="Verdana" pitchFamily="34" charset="0"/>
              </a:rPr>
              <a:t> Meio Biótico</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8" name="Tabela 7"/>
          <p:cNvGraphicFramePr>
            <a:graphicFrameLocks noGrp="1"/>
          </p:cNvGraphicFramePr>
          <p:nvPr/>
        </p:nvGraphicFramePr>
        <p:xfrm>
          <a:off x="114300" y="5355836"/>
          <a:ext cx="9677400" cy="762000"/>
        </p:xfrm>
        <a:graphic>
          <a:graphicData uri="http://schemas.openxmlformats.org/drawingml/2006/table">
            <a:tbl>
              <a:tblPr>
                <a:effectLst/>
              </a:tblPr>
              <a:tblGrid>
                <a:gridCol w="2307688"/>
                <a:gridCol w="1277348"/>
                <a:gridCol w="1809515"/>
                <a:gridCol w="2323376"/>
                <a:gridCol w="947745"/>
                <a:gridCol w="1011728"/>
              </a:tblGrid>
              <a:tr h="190500">
                <a:tc>
                  <a:txBody>
                    <a:bodyPr/>
                    <a:lstStyle/>
                    <a:p>
                      <a:pPr algn="ctr">
                        <a:lnSpc>
                          <a:spcPct val="115000"/>
                        </a:lnSpc>
                        <a:spcAft>
                          <a:spcPts val="0"/>
                        </a:spcAft>
                      </a:pPr>
                      <a:r>
                        <a:rPr lang="pt-BR" sz="1000" b="1" dirty="0">
                          <a:solidFill>
                            <a:srgbClr val="000000"/>
                          </a:solidFill>
                          <a:latin typeface="Verdana"/>
                          <a:ea typeface="Times New Roman"/>
                          <a:cs typeface="Times New Roman"/>
                        </a:rPr>
                        <a:t>Áreas com Vegetação Nativa</a:t>
                      </a:r>
                      <a:endParaRPr lang="pt-BR" sz="1100" dirty="0">
                        <a:latin typeface="Calibri"/>
                        <a:ea typeface="Calibri"/>
                        <a:cs typeface="Times New Roman"/>
                      </a:endParaRP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9D9D9"/>
                    </a:solidFill>
                  </a:tcPr>
                </a:tc>
                <a:tc>
                  <a:txBody>
                    <a:bodyPr/>
                    <a:lstStyle/>
                    <a:p>
                      <a:pPr algn="ctr">
                        <a:lnSpc>
                          <a:spcPct val="115000"/>
                        </a:lnSpc>
                        <a:spcAft>
                          <a:spcPts val="0"/>
                        </a:spcAft>
                      </a:pPr>
                      <a:r>
                        <a:rPr lang="pt-BR" sz="1000" b="1">
                          <a:solidFill>
                            <a:srgbClr val="000000"/>
                          </a:solidFill>
                          <a:latin typeface="Verdana"/>
                          <a:ea typeface="Times New Roman"/>
                          <a:cs typeface="Times New Roman"/>
                        </a:rPr>
                        <a:t>Qtd. (un.)</a:t>
                      </a:r>
                      <a:endParaRPr lang="pt-BR" sz="1100">
                        <a:latin typeface="Calibri"/>
                        <a:ea typeface="Calibri"/>
                        <a:cs typeface="Times New Roman"/>
                      </a:endParaRP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9D9D9"/>
                    </a:solidFill>
                  </a:tcPr>
                </a:tc>
                <a:tc>
                  <a:txBody>
                    <a:bodyPr/>
                    <a:lstStyle/>
                    <a:p>
                      <a:pPr algn="ctr">
                        <a:lnSpc>
                          <a:spcPct val="115000"/>
                        </a:lnSpc>
                        <a:spcAft>
                          <a:spcPts val="0"/>
                        </a:spcAft>
                      </a:pPr>
                      <a:r>
                        <a:rPr lang="pt-BR" sz="1000" b="1" dirty="0">
                          <a:solidFill>
                            <a:srgbClr val="000000"/>
                          </a:solidFill>
                          <a:latin typeface="Verdana"/>
                          <a:ea typeface="Times New Roman"/>
                          <a:cs typeface="Times New Roman"/>
                        </a:rPr>
                        <a:t>Tamanho Médio (ha)</a:t>
                      </a:r>
                      <a:endParaRPr lang="pt-BR" sz="1100" dirty="0">
                        <a:latin typeface="Calibri"/>
                        <a:ea typeface="Calibri"/>
                        <a:cs typeface="Times New Roman"/>
                      </a:endParaRP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9D9D9"/>
                    </a:solidFill>
                  </a:tcPr>
                </a:tc>
                <a:tc>
                  <a:txBody>
                    <a:bodyPr/>
                    <a:lstStyle/>
                    <a:p>
                      <a:pPr algn="ctr">
                        <a:lnSpc>
                          <a:spcPct val="115000"/>
                        </a:lnSpc>
                        <a:spcAft>
                          <a:spcPts val="0"/>
                        </a:spcAft>
                      </a:pPr>
                      <a:r>
                        <a:rPr lang="pt-BR" sz="1000" b="1" dirty="0">
                          <a:solidFill>
                            <a:srgbClr val="000000"/>
                          </a:solidFill>
                          <a:latin typeface="Verdana"/>
                          <a:ea typeface="Times New Roman"/>
                          <a:cs typeface="Times New Roman"/>
                        </a:rPr>
                        <a:t>Maior Área (ha)</a:t>
                      </a:r>
                      <a:endParaRPr lang="pt-BR" sz="1100" dirty="0">
                        <a:latin typeface="Calibri"/>
                        <a:ea typeface="Calibri"/>
                        <a:cs typeface="Times New Roman"/>
                      </a:endParaRP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9D9D9"/>
                    </a:solidFill>
                  </a:tcPr>
                </a:tc>
                <a:tc>
                  <a:txBody>
                    <a:bodyPr/>
                    <a:lstStyle/>
                    <a:p>
                      <a:pPr algn="ctr">
                        <a:lnSpc>
                          <a:spcPct val="115000"/>
                        </a:lnSpc>
                        <a:spcAft>
                          <a:spcPts val="0"/>
                        </a:spcAft>
                      </a:pPr>
                      <a:r>
                        <a:rPr lang="pt-BR" sz="1000" b="1">
                          <a:solidFill>
                            <a:srgbClr val="000000"/>
                          </a:solidFill>
                          <a:latin typeface="Verdana"/>
                          <a:ea typeface="Times New Roman"/>
                          <a:cs typeface="Times New Roman"/>
                        </a:rPr>
                        <a:t>Área total</a:t>
                      </a:r>
                      <a:endParaRPr lang="pt-BR" sz="1100">
                        <a:latin typeface="Calibri"/>
                        <a:ea typeface="Calibri"/>
                        <a:cs typeface="Times New Roman"/>
                      </a:endParaRP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9D9D9"/>
                    </a:solidFill>
                  </a:tcPr>
                </a:tc>
                <a:tc>
                  <a:txBody>
                    <a:bodyPr/>
                    <a:lstStyle/>
                    <a:p>
                      <a:pPr algn="ctr">
                        <a:lnSpc>
                          <a:spcPct val="115000"/>
                        </a:lnSpc>
                        <a:spcAft>
                          <a:spcPts val="0"/>
                        </a:spcAft>
                      </a:pPr>
                      <a:r>
                        <a:rPr lang="pt-BR" sz="1000" b="1">
                          <a:solidFill>
                            <a:srgbClr val="000000"/>
                          </a:solidFill>
                          <a:latin typeface="Verdana"/>
                          <a:ea typeface="Times New Roman"/>
                          <a:cs typeface="Times New Roman"/>
                        </a:rPr>
                        <a:t>% ADA</a:t>
                      </a:r>
                      <a:endParaRPr lang="pt-BR" sz="1100">
                        <a:latin typeface="Calibri"/>
                        <a:ea typeface="Calibri"/>
                        <a:cs typeface="Times New Roman"/>
                      </a:endParaRP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9D9D9"/>
                    </a:solidFill>
                  </a:tcPr>
                </a:tc>
              </a:tr>
              <a:tr h="190500">
                <a:tc>
                  <a:txBody>
                    <a:bodyPr/>
                    <a:lstStyle/>
                    <a:p>
                      <a:pPr algn="ctr">
                        <a:lnSpc>
                          <a:spcPct val="115000"/>
                        </a:lnSpc>
                        <a:spcAft>
                          <a:spcPts val="0"/>
                        </a:spcAft>
                      </a:pPr>
                      <a:r>
                        <a:rPr lang="pt-BR" sz="1000" dirty="0">
                          <a:solidFill>
                            <a:srgbClr val="000000"/>
                          </a:solidFill>
                          <a:latin typeface="Verdana"/>
                          <a:ea typeface="Times New Roman"/>
                          <a:cs typeface="Times New Roman"/>
                        </a:rPr>
                        <a:t>Estágio Médio</a:t>
                      </a:r>
                      <a:endParaRPr lang="pt-BR" sz="1100" dirty="0">
                        <a:latin typeface="Calibri"/>
                        <a:ea typeface="Calibri"/>
                        <a:cs typeface="Times New Roman"/>
                      </a:endParaRP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lnSpc>
                          <a:spcPct val="115000"/>
                        </a:lnSpc>
                        <a:spcAft>
                          <a:spcPts val="0"/>
                        </a:spcAft>
                      </a:pPr>
                      <a:r>
                        <a:rPr lang="pt-BR" sz="1000" dirty="0">
                          <a:solidFill>
                            <a:srgbClr val="000000"/>
                          </a:solidFill>
                          <a:latin typeface="Verdana"/>
                          <a:ea typeface="Times New Roman"/>
                          <a:cs typeface="Times New Roman"/>
                        </a:rPr>
                        <a:t>4</a:t>
                      </a:r>
                      <a:endParaRPr lang="pt-BR" sz="1100" dirty="0">
                        <a:latin typeface="Calibri"/>
                        <a:ea typeface="Calibri"/>
                        <a:cs typeface="Times New Roman"/>
                      </a:endParaRP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lnSpc>
                          <a:spcPct val="115000"/>
                        </a:lnSpc>
                        <a:spcAft>
                          <a:spcPts val="0"/>
                        </a:spcAft>
                      </a:pPr>
                      <a:r>
                        <a:rPr lang="pt-BR" sz="1000" dirty="0">
                          <a:solidFill>
                            <a:srgbClr val="000000"/>
                          </a:solidFill>
                          <a:latin typeface="Verdana"/>
                          <a:ea typeface="Times New Roman"/>
                          <a:cs typeface="Times New Roman"/>
                        </a:rPr>
                        <a:t>0,27</a:t>
                      </a:r>
                      <a:endParaRPr lang="pt-BR" sz="1100" dirty="0">
                        <a:latin typeface="Calibri"/>
                        <a:ea typeface="Calibri"/>
                        <a:cs typeface="Times New Roman"/>
                      </a:endParaRP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lnSpc>
                          <a:spcPct val="115000"/>
                        </a:lnSpc>
                        <a:spcAft>
                          <a:spcPts val="0"/>
                        </a:spcAft>
                      </a:pPr>
                      <a:r>
                        <a:rPr lang="pt-BR" sz="1000" dirty="0">
                          <a:solidFill>
                            <a:srgbClr val="000000"/>
                          </a:solidFill>
                          <a:latin typeface="Verdana"/>
                          <a:ea typeface="Times New Roman"/>
                          <a:cs typeface="Times New Roman"/>
                        </a:rPr>
                        <a:t>0,90</a:t>
                      </a:r>
                      <a:endParaRPr lang="pt-BR" sz="1100" dirty="0">
                        <a:latin typeface="Calibri"/>
                        <a:ea typeface="Calibri"/>
                        <a:cs typeface="Times New Roman"/>
                      </a:endParaRP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lnSpc>
                          <a:spcPct val="115000"/>
                        </a:lnSpc>
                        <a:spcAft>
                          <a:spcPts val="0"/>
                        </a:spcAft>
                      </a:pPr>
                      <a:r>
                        <a:rPr lang="pt-BR" sz="1000" dirty="0">
                          <a:solidFill>
                            <a:srgbClr val="000000"/>
                          </a:solidFill>
                          <a:latin typeface="Verdana"/>
                          <a:ea typeface="Times New Roman"/>
                          <a:cs typeface="Times New Roman"/>
                        </a:rPr>
                        <a:t>1,11</a:t>
                      </a:r>
                      <a:endParaRPr lang="pt-BR" sz="1100" dirty="0">
                        <a:latin typeface="Calibri"/>
                        <a:ea typeface="Calibri"/>
                        <a:cs typeface="Times New Roman"/>
                      </a:endParaRP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lnSpc>
                          <a:spcPct val="115000"/>
                        </a:lnSpc>
                        <a:spcAft>
                          <a:spcPts val="0"/>
                        </a:spcAft>
                      </a:pPr>
                      <a:r>
                        <a:rPr lang="pt-BR" sz="1000">
                          <a:solidFill>
                            <a:srgbClr val="000000"/>
                          </a:solidFill>
                          <a:latin typeface="Verdana"/>
                          <a:ea typeface="Times New Roman"/>
                          <a:cs typeface="Times New Roman"/>
                        </a:rPr>
                        <a:t>0,80</a:t>
                      </a:r>
                      <a:endParaRPr lang="pt-BR" sz="1100">
                        <a:latin typeface="Calibri"/>
                        <a:ea typeface="Calibri"/>
                        <a:cs typeface="Times New Roman"/>
                      </a:endParaRP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r>
              <a:tr h="190500">
                <a:tc>
                  <a:txBody>
                    <a:bodyPr/>
                    <a:lstStyle/>
                    <a:p>
                      <a:pPr algn="ctr">
                        <a:lnSpc>
                          <a:spcPct val="115000"/>
                        </a:lnSpc>
                        <a:spcAft>
                          <a:spcPts val="0"/>
                        </a:spcAft>
                      </a:pPr>
                      <a:r>
                        <a:rPr lang="pt-BR" sz="1000">
                          <a:solidFill>
                            <a:srgbClr val="000000"/>
                          </a:solidFill>
                          <a:latin typeface="Verdana"/>
                          <a:ea typeface="Times New Roman"/>
                          <a:cs typeface="Times New Roman"/>
                        </a:rPr>
                        <a:t>Estágio Inicial</a:t>
                      </a:r>
                      <a:endParaRPr lang="pt-BR" sz="1100">
                        <a:latin typeface="Calibri"/>
                        <a:ea typeface="Calibri"/>
                        <a:cs typeface="Times New Roman"/>
                      </a:endParaRP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lnSpc>
                          <a:spcPct val="115000"/>
                        </a:lnSpc>
                        <a:spcAft>
                          <a:spcPts val="0"/>
                        </a:spcAft>
                      </a:pPr>
                      <a:r>
                        <a:rPr lang="pt-BR" sz="1000">
                          <a:solidFill>
                            <a:srgbClr val="000000"/>
                          </a:solidFill>
                          <a:latin typeface="Verdana"/>
                          <a:ea typeface="Times New Roman"/>
                          <a:cs typeface="Times New Roman"/>
                        </a:rPr>
                        <a:t>11</a:t>
                      </a:r>
                      <a:endParaRPr lang="pt-BR" sz="1100">
                        <a:latin typeface="Calibri"/>
                        <a:ea typeface="Calibri"/>
                        <a:cs typeface="Times New Roman"/>
                      </a:endParaRP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lnSpc>
                          <a:spcPct val="115000"/>
                        </a:lnSpc>
                        <a:spcAft>
                          <a:spcPts val="0"/>
                        </a:spcAft>
                      </a:pPr>
                      <a:r>
                        <a:rPr lang="pt-BR" sz="1000" dirty="0">
                          <a:solidFill>
                            <a:srgbClr val="000000"/>
                          </a:solidFill>
                          <a:latin typeface="Verdana"/>
                          <a:ea typeface="Times New Roman"/>
                          <a:cs typeface="Times New Roman"/>
                        </a:rPr>
                        <a:t>0,18</a:t>
                      </a:r>
                      <a:endParaRPr lang="pt-BR" sz="1100" dirty="0">
                        <a:latin typeface="Calibri"/>
                        <a:ea typeface="Calibri"/>
                        <a:cs typeface="Times New Roman"/>
                      </a:endParaRP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lnSpc>
                          <a:spcPct val="115000"/>
                        </a:lnSpc>
                        <a:spcAft>
                          <a:spcPts val="0"/>
                        </a:spcAft>
                      </a:pPr>
                      <a:r>
                        <a:rPr lang="pt-BR" sz="1000" dirty="0">
                          <a:solidFill>
                            <a:srgbClr val="000000"/>
                          </a:solidFill>
                          <a:latin typeface="Verdana"/>
                          <a:ea typeface="Times New Roman"/>
                          <a:cs typeface="Times New Roman"/>
                        </a:rPr>
                        <a:t>0,80</a:t>
                      </a:r>
                      <a:endParaRPr lang="pt-BR" sz="1100" dirty="0">
                        <a:latin typeface="Calibri"/>
                        <a:ea typeface="Calibri"/>
                        <a:cs typeface="Times New Roman"/>
                      </a:endParaRP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lnSpc>
                          <a:spcPct val="115000"/>
                        </a:lnSpc>
                        <a:spcAft>
                          <a:spcPts val="0"/>
                        </a:spcAft>
                      </a:pPr>
                      <a:r>
                        <a:rPr lang="pt-BR" sz="1000" dirty="0">
                          <a:solidFill>
                            <a:srgbClr val="000000"/>
                          </a:solidFill>
                          <a:latin typeface="Verdana"/>
                          <a:ea typeface="Times New Roman"/>
                          <a:cs typeface="Times New Roman"/>
                        </a:rPr>
                        <a:t>2,21</a:t>
                      </a:r>
                      <a:endParaRPr lang="pt-BR" sz="1100" dirty="0">
                        <a:latin typeface="Calibri"/>
                        <a:ea typeface="Calibri"/>
                        <a:cs typeface="Times New Roman"/>
                      </a:endParaRP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a:lnSpc>
                          <a:spcPct val="115000"/>
                        </a:lnSpc>
                        <a:spcAft>
                          <a:spcPts val="0"/>
                        </a:spcAft>
                      </a:pPr>
                      <a:r>
                        <a:rPr lang="pt-BR" sz="1000" dirty="0">
                          <a:solidFill>
                            <a:srgbClr val="000000"/>
                          </a:solidFill>
                          <a:latin typeface="Verdana"/>
                          <a:ea typeface="Times New Roman"/>
                          <a:cs typeface="Times New Roman"/>
                        </a:rPr>
                        <a:t>1,70</a:t>
                      </a:r>
                      <a:endParaRPr lang="pt-BR" sz="1100" dirty="0">
                        <a:latin typeface="Calibri"/>
                        <a:ea typeface="Calibri"/>
                        <a:cs typeface="Times New Roman"/>
                      </a:endParaRP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r>
              <a:tr h="190500">
                <a:tc>
                  <a:txBody>
                    <a:bodyPr/>
                    <a:lstStyle/>
                    <a:p>
                      <a:pPr algn="ctr">
                        <a:lnSpc>
                          <a:spcPct val="115000"/>
                        </a:lnSpc>
                        <a:spcAft>
                          <a:spcPts val="0"/>
                        </a:spcAft>
                      </a:pPr>
                      <a:r>
                        <a:rPr lang="pt-BR" sz="1000" b="1">
                          <a:solidFill>
                            <a:srgbClr val="000000"/>
                          </a:solidFill>
                          <a:latin typeface="Verdana"/>
                          <a:ea typeface="Times New Roman"/>
                          <a:cs typeface="Times New Roman"/>
                        </a:rPr>
                        <a:t>Total</a:t>
                      </a:r>
                      <a:endParaRPr lang="pt-BR" sz="1100">
                        <a:latin typeface="Calibri"/>
                        <a:ea typeface="Calibri"/>
                        <a:cs typeface="Times New Roman"/>
                      </a:endParaRP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9D9D9"/>
                    </a:solidFill>
                  </a:tcPr>
                </a:tc>
                <a:tc>
                  <a:txBody>
                    <a:bodyPr/>
                    <a:lstStyle/>
                    <a:p>
                      <a:pPr algn="ctr">
                        <a:lnSpc>
                          <a:spcPct val="115000"/>
                        </a:lnSpc>
                        <a:spcAft>
                          <a:spcPts val="0"/>
                        </a:spcAft>
                      </a:pPr>
                      <a:r>
                        <a:rPr lang="pt-BR" sz="1000" b="1" dirty="0">
                          <a:solidFill>
                            <a:srgbClr val="000000"/>
                          </a:solidFill>
                          <a:latin typeface="Verdana"/>
                          <a:ea typeface="Times New Roman"/>
                          <a:cs typeface="Times New Roman"/>
                        </a:rPr>
                        <a:t>15</a:t>
                      </a:r>
                      <a:endParaRPr lang="pt-BR" sz="1100" dirty="0">
                        <a:latin typeface="Calibri"/>
                        <a:ea typeface="Calibri"/>
                        <a:cs typeface="Times New Roman"/>
                      </a:endParaRP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9D9D9"/>
                    </a:solidFill>
                  </a:tcPr>
                </a:tc>
                <a:tc>
                  <a:txBody>
                    <a:bodyPr/>
                    <a:lstStyle/>
                    <a:p>
                      <a:pPr algn="ctr">
                        <a:lnSpc>
                          <a:spcPct val="115000"/>
                        </a:lnSpc>
                        <a:spcAft>
                          <a:spcPts val="0"/>
                        </a:spcAft>
                      </a:pPr>
                      <a:r>
                        <a:rPr lang="pt-BR" sz="1000" b="1">
                          <a:solidFill>
                            <a:srgbClr val="000000"/>
                          </a:solidFill>
                          <a:latin typeface="Verdana"/>
                          <a:ea typeface="Times New Roman"/>
                          <a:cs typeface="Times New Roman"/>
                        </a:rPr>
                        <a:t>-</a:t>
                      </a:r>
                      <a:endParaRPr lang="pt-BR" sz="1100">
                        <a:latin typeface="Calibri"/>
                        <a:ea typeface="Calibri"/>
                        <a:cs typeface="Times New Roman"/>
                      </a:endParaRP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9D9D9"/>
                    </a:solidFill>
                  </a:tcPr>
                </a:tc>
                <a:tc>
                  <a:txBody>
                    <a:bodyPr/>
                    <a:lstStyle/>
                    <a:p>
                      <a:pPr algn="ctr">
                        <a:lnSpc>
                          <a:spcPct val="115000"/>
                        </a:lnSpc>
                        <a:spcAft>
                          <a:spcPts val="0"/>
                        </a:spcAft>
                      </a:pPr>
                      <a:r>
                        <a:rPr lang="pt-BR" sz="1000" b="1">
                          <a:solidFill>
                            <a:srgbClr val="000000"/>
                          </a:solidFill>
                          <a:latin typeface="Verdana"/>
                          <a:ea typeface="Times New Roman"/>
                          <a:cs typeface="Times New Roman"/>
                        </a:rPr>
                        <a:t>-</a:t>
                      </a:r>
                      <a:endParaRPr lang="pt-BR" sz="1100">
                        <a:latin typeface="Calibri"/>
                        <a:ea typeface="Calibri"/>
                        <a:cs typeface="Times New Roman"/>
                      </a:endParaRP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9D9D9"/>
                    </a:solidFill>
                  </a:tcPr>
                </a:tc>
                <a:tc>
                  <a:txBody>
                    <a:bodyPr/>
                    <a:lstStyle/>
                    <a:p>
                      <a:pPr algn="ctr">
                        <a:lnSpc>
                          <a:spcPct val="115000"/>
                        </a:lnSpc>
                        <a:spcAft>
                          <a:spcPts val="0"/>
                        </a:spcAft>
                      </a:pPr>
                      <a:r>
                        <a:rPr lang="pt-BR" sz="1000" b="1">
                          <a:solidFill>
                            <a:srgbClr val="000000"/>
                          </a:solidFill>
                          <a:latin typeface="Verdana"/>
                          <a:ea typeface="Times New Roman"/>
                          <a:cs typeface="Times New Roman"/>
                        </a:rPr>
                        <a:t>3,32</a:t>
                      </a:r>
                      <a:endParaRPr lang="pt-BR" sz="1100">
                        <a:latin typeface="Calibri"/>
                        <a:ea typeface="Calibri"/>
                        <a:cs typeface="Times New Roman"/>
                      </a:endParaRP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9D9D9"/>
                    </a:solidFill>
                  </a:tcPr>
                </a:tc>
                <a:tc>
                  <a:txBody>
                    <a:bodyPr/>
                    <a:lstStyle/>
                    <a:p>
                      <a:pPr algn="ctr">
                        <a:lnSpc>
                          <a:spcPct val="115000"/>
                        </a:lnSpc>
                        <a:spcAft>
                          <a:spcPts val="0"/>
                        </a:spcAft>
                      </a:pPr>
                      <a:r>
                        <a:rPr lang="pt-BR" sz="1000" b="1" dirty="0">
                          <a:solidFill>
                            <a:srgbClr val="000000"/>
                          </a:solidFill>
                          <a:latin typeface="Verdana"/>
                          <a:ea typeface="Times New Roman"/>
                          <a:cs typeface="Times New Roman"/>
                        </a:rPr>
                        <a:t>2,50</a:t>
                      </a:r>
                      <a:endParaRPr lang="pt-BR" sz="1100" dirty="0">
                        <a:latin typeface="Calibri"/>
                        <a:ea typeface="Calibri"/>
                        <a:cs typeface="Times New Roman"/>
                      </a:endParaRP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9D9D9"/>
                    </a:solidFill>
                  </a:tcPr>
                </a:tc>
              </a:tr>
            </a:tbl>
          </a:graphicData>
        </a:graphic>
      </p:graphicFrame>
      <p:pic>
        <p:nvPicPr>
          <p:cNvPr id="12" name="Imagem 11" descr="Campo 032.jpg"/>
          <p:cNvPicPr/>
          <p:nvPr/>
        </p:nvPicPr>
        <p:blipFill>
          <a:blip r:embed="rId3" cstate="screen"/>
          <a:stretch>
            <a:fillRect/>
          </a:stretch>
        </p:blipFill>
        <p:spPr>
          <a:xfrm>
            <a:off x="6400800" y="2975856"/>
            <a:ext cx="2688197" cy="2016000"/>
          </a:xfrm>
          <a:prstGeom prst="rect">
            <a:avLst/>
          </a:prstGeom>
          <a:ln>
            <a:noFill/>
          </a:ln>
          <a:effectLst>
            <a:outerShdw blurRad="292100" dist="139700" dir="2700000" algn="tl" rotWithShape="0">
              <a:srgbClr val="333333">
                <a:alpha val="65000"/>
              </a:srgbClr>
            </a:outerShdw>
          </a:effectLst>
        </p:spPr>
      </p:pic>
      <p:sp>
        <p:nvSpPr>
          <p:cNvPr id="19" name="Text Box 2"/>
          <p:cNvSpPr txBox="1">
            <a:spLocks noChangeArrowheads="1"/>
          </p:cNvSpPr>
          <p:nvPr/>
        </p:nvSpPr>
        <p:spPr bwMode="auto">
          <a:xfrm>
            <a:off x="4114800" y="1276801"/>
            <a:ext cx="2715699" cy="335989"/>
          </a:xfrm>
          <a:prstGeom prst="rect">
            <a:avLst/>
          </a:prstGeom>
          <a:noFill/>
          <a:ln w="12700" algn="ctr">
            <a:noFill/>
            <a:miter lim="800000"/>
            <a:headEnd/>
            <a:tailEnd/>
          </a:ln>
          <a:effectLst/>
        </p:spPr>
        <p:txBody>
          <a:bodyPr wrap="square" lIns="90488" tIns="44450" rIns="90488" bIns="44450">
            <a:spAutoFit/>
          </a:bodyPr>
          <a:lstStyle/>
          <a:p>
            <a:pPr>
              <a:lnSpc>
                <a:spcPct val="100000"/>
              </a:lnSpc>
            </a:pPr>
            <a:r>
              <a:rPr lang="pt-BR" sz="1600" b="0" cap="small" dirty="0" smtClean="0">
                <a:solidFill>
                  <a:schemeClr val="tx1"/>
                </a:solidFill>
                <a:latin typeface="Verdana" pitchFamily="34" charset="0"/>
                <a:ea typeface="Verdana" pitchFamily="34" charset="0"/>
                <a:cs typeface="Verdana" pitchFamily="34" charset="0"/>
              </a:rPr>
              <a:t>Fragmentos Florestais</a:t>
            </a:r>
          </a:p>
        </p:txBody>
      </p:sp>
      <p:pic>
        <p:nvPicPr>
          <p:cNvPr id="86017" name="Picture 1"/>
          <p:cNvPicPr>
            <a:picLocks noChangeAspect="1" noChangeArrowheads="1"/>
          </p:cNvPicPr>
          <p:nvPr/>
        </p:nvPicPr>
        <p:blipFill>
          <a:blip r:embed="rId4" cstate="screen"/>
          <a:srcRect/>
          <a:stretch>
            <a:fillRect/>
          </a:stretch>
        </p:blipFill>
        <p:spPr bwMode="auto">
          <a:xfrm>
            <a:off x="228600" y="1612790"/>
            <a:ext cx="2484000" cy="1980000"/>
          </a:xfrm>
          <a:prstGeom prst="rect">
            <a:avLst/>
          </a:prstGeom>
          <a:ln>
            <a:noFill/>
          </a:ln>
          <a:effectLst>
            <a:outerShdw blurRad="292100" dist="139700" dir="2700000" algn="tl" rotWithShape="0">
              <a:srgbClr val="333333">
                <a:alpha val="65000"/>
              </a:srgbClr>
            </a:outerShdw>
          </a:effectLst>
        </p:spPr>
      </p:pic>
      <p:pic>
        <p:nvPicPr>
          <p:cNvPr id="10" name="Imagem 9" descr="Campo 081.jpg"/>
          <p:cNvPicPr>
            <a:picLocks noChangeAspect="1"/>
          </p:cNvPicPr>
          <p:nvPr/>
        </p:nvPicPr>
        <p:blipFill>
          <a:blip r:embed="rId5" cstate="screen"/>
          <a:stretch>
            <a:fillRect/>
          </a:stretch>
        </p:blipFill>
        <p:spPr>
          <a:xfrm>
            <a:off x="3124200" y="2442456"/>
            <a:ext cx="2686292" cy="2016000"/>
          </a:xfrm>
          <a:prstGeom prst="rect">
            <a:avLst/>
          </a:prstGeom>
          <a:ln>
            <a:noFill/>
          </a:ln>
          <a:effectLst>
            <a:outerShdw blurRad="292100" dist="139700" dir="2700000" algn="tl" rotWithShape="0">
              <a:srgbClr val="333333">
                <a:alpha val="65000"/>
              </a:srgbClr>
            </a:outerShdw>
          </a:effectLst>
        </p:spPr>
      </p:pic>
      <p:sp>
        <p:nvSpPr>
          <p:cNvPr id="9" name="Text Box 2"/>
          <p:cNvSpPr txBox="1">
            <a:spLocks noChangeArrowheads="1"/>
          </p:cNvSpPr>
          <p:nvPr/>
        </p:nvSpPr>
        <p:spPr bwMode="auto">
          <a:xfrm>
            <a:off x="0" y="571480"/>
            <a:ext cx="3522817" cy="705321"/>
          </a:xfrm>
          <a:prstGeom prst="rect">
            <a:avLst/>
          </a:prstGeom>
          <a:noFill/>
          <a:ln w="12700" algn="ctr">
            <a:noFill/>
            <a:miter lim="800000"/>
            <a:headEnd/>
            <a:tailEnd/>
          </a:ln>
          <a:effectLst/>
        </p:spPr>
        <p:txBody>
          <a:bodyPr wrap="square" lIns="90488" tIns="44450" rIns="90488" bIns="44450">
            <a:spAutoFit/>
          </a:bodyPr>
          <a:lstStyle/>
          <a:p>
            <a:pPr>
              <a:lnSpc>
                <a:spcPct val="100000"/>
              </a:lnSpc>
              <a:buFont typeface="Wingdings" pitchFamily="2" charset="2"/>
              <a:buChar char="ü"/>
            </a:pPr>
            <a:r>
              <a:rPr lang="pt-BR" sz="2000" b="0" cap="small" dirty="0" smtClean="0">
                <a:solidFill>
                  <a:srgbClr val="FF0000"/>
                </a:solidFill>
                <a:effectLst/>
                <a:latin typeface="Verdana" pitchFamily="34" charset="0"/>
                <a:ea typeface="Verdana" pitchFamily="34" charset="0"/>
                <a:cs typeface="Verdana" pitchFamily="34" charset="0"/>
              </a:rPr>
              <a:t> Diagnóstico Ambiental</a:t>
            </a:r>
          </a:p>
          <a:p>
            <a:pPr marL="288000">
              <a:lnSpc>
                <a:spcPct val="100000"/>
              </a:lnSpc>
              <a:buFont typeface="Wingdings" pitchFamily="2" charset="2"/>
              <a:buChar char="v"/>
            </a:pPr>
            <a:r>
              <a:rPr lang="pt-BR" sz="2000" b="0" cap="small" dirty="0" smtClean="0">
                <a:solidFill>
                  <a:srgbClr val="FF0000"/>
                </a:solidFill>
                <a:effectLst/>
                <a:latin typeface="Verdana" pitchFamily="34" charset="0"/>
                <a:ea typeface="Verdana" pitchFamily="34" charset="0"/>
                <a:cs typeface="Verdana" pitchFamily="34" charset="0"/>
              </a:rPr>
              <a:t> Meio Biótico</a:t>
            </a: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6" name="Imagem 15"/>
          <p:cNvPicPr/>
          <p:nvPr/>
        </p:nvPicPr>
        <p:blipFill>
          <a:blip r:embed="rId3" cstate="screen"/>
          <a:srcRect/>
          <a:stretch>
            <a:fillRect/>
          </a:stretch>
        </p:blipFill>
        <p:spPr bwMode="auto">
          <a:xfrm>
            <a:off x="2533650" y="3019436"/>
            <a:ext cx="2571750" cy="1981200"/>
          </a:xfrm>
          <a:prstGeom prst="rect">
            <a:avLst/>
          </a:prstGeom>
          <a:ln>
            <a:noFill/>
          </a:ln>
          <a:effectLst>
            <a:outerShdw blurRad="292100" dist="139700" dir="2700000" algn="tl" rotWithShape="0">
              <a:srgbClr val="333333">
                <a:alpha val="65000"/>
              </a:srgbClr>
            </a:outerShdw>
          </a:effectLst>
        </p:spPr>
      </p:pic>
      <p:pic>
        <p:nvPicPr>
          <p:cNvPr id="14" name="Imagem 13"/>
          <p:cNvPicPr/>
          <p:nvPr/>
        </p:nvPicPr>
        <p:blipFill>
          <a:blip r:embed="rId4" cstate="screen"/>
          <a:srcRect/>
          <a:stretch>
            <a:fillRect/>
          </a:stretch>
        </p:blipFill>
        <p:spPr bwMode="auto">
          <a:xfrm>
            <a:off x="304800" y="1150623"/>
            <a:ext cx="2476500" cy="1981200"/>
          </a:xfrm>
          <a:prstGeom prst="rect">
            <a:avLst/>
          </a:prstGeom>
          <a:ln>
            <a:noFill/>
          </a:ln>
          <a:effectLst>
            <a:outerShdw blurRad="292100" dist="139700" dir="2700000" algn="tl" rotWithShape="0">
              <a:srgbClr val="333333">
                <a:alpha val="65000"/>
              </a:srgbClr>
            </a:outerShdw>
          </a:effectLst>
        </p:spPr>
      </p:pic>
      <p:sp>
        <p:nvSpPr>
          <p:cNvPr id="18" name="Text Box 2"/>
          <p:cNvSpPr txBox="1">
            <a:spLocks noChangeArrowheads="1"/>
          </p:cNvSpPr>
          <p:nvPr/>
        </p:nvSpPr>
        <p:spPr bwMode="auto">
          <a:xfrm>
            <a:off x="4101049" y="938649"/>
            <a:ext cx="2715699" cy="335989"/>
          </a:xfrm>
          <a:prstGeom prst="rect">
            <a:avLst/>
          </a:prstGeom>
          <a:noFill/>
          <a:ln w="12700" algn="ctr">
            <a:noFill/>
            <a:miter lim="800000"/>
            <a:headEnd/>
            <a:tailEnd/>
          </a:ln>
          <a:effectLst/>
        </p:spPr>
        <p:txBody>
          <a:bodyPr wrap="square" lIns="90488" tIns="44450" rIns="90488" bIns="44450">
            <a:spAutoFit/>
          </a:bodyPr>
          <a:lstStyle/>
          <a:p>
            <a:pPr>
              <a:lnSpc>
                <a:spcPct val="100000"/>
              </a:lnSpc>
            </a:pPr>
            <a:r>
              <a:rPr lang="pt-BR" sz="1600" b="0" cap="small" dirty="0" smtClean="0">
                <a:solidFill>
                  <a:schemeClr val="tx1"/>
                </a:solidFill>
                <a:latin typeface="Verdana" pitchFamily="34" charset="0"/>
                <a:ea typeface="Verdana" pitchFamily="34" charset="0"/>
                <a:cs typeface="Verdana" pitchFamily="34" charset="0"/>
              </a:rPr>
              <a:t>Inventário Florestal</a:t>
            </a:r>
          </a:p>
        </p:txBody>
      </p:sp>
      <p:pic>
        <p:nvPicPr>
          <p:cNvPr id="5122" name="Picture 2"/>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5363683" y="1531623"/>
            <a:ext cx="4447101" cy="3297139"/>
          </a:xfrm>
          <a:prstGeom prst="rect">
            <a:avLst/>
          </a:prstGeom>
          <a:noFill/>
          <a:ln w="9525">
            <a:noFill/>
            <a:miter lim="800000"/>
            <a:headEnd/>
            <a:tailEnd/>
          </a:ln>
          <a:effectLst/>
        </p:spPr>
      </p:pic>
      <p:pic>
        <p:nvPicPr>
          <p:cNvPr id="5123" name="Picture 3"/>
          <p:cNvPicPr>
            <a:picLocks noChangeAspect="1" noChangeArrowheads="1"/>
          </p:cNvPicPr>
          <p:nvPr/>
        </p:nvPicPr>
        <p:blipFill>
          <a:blip r:embed="rId6" cstate="screen"/>
          <a:srcRect/>
          <a:stretch>
            <a:fillRect/>
          </a:stretch>
        </p:blipFill>
        <p:spPr bwMode="auto">
          <a:xfrm>
            <a:off x="0" y="4307348"/>
            <a:ext cx="2476500" cy="1979172"/>
          </a:xfrm>
          <a:prstGeom prst="rect">
            <a:avLst/>
          </a:prstGeom>
          <a:ln>
            <a:noFill/>
          </a:ln>
          <a:effectLst>
            <a:outerShdw blurRad="292100" dist="139700" dir="2700000" algn="tl" rotWithShape="0">
              <a:srgbClr val="333333">
                <a:alpha val="65000"/>
              </a:srgbClr>
            </a:outerShdw>
          </a:effectLst>
        </p:spPr>
      </p:pic>
      <p:sp>
        <p:nvSpPr>
          <p:cNvPr id="8" name="Text Box 2"/>
          <p:cNvSpPr txBox="1">
            <a:spLocks noChangeArrowheads="1"/>
          </p:cNvSpPr>
          <p:nvPr/>
        </p:nvSpPr>
        <p:spPr bwMode="auto">
          <a:xfrm>
            <a:off x="0" y="357166"/>
            <a:ext cx="3522817" cy="705321"/>
          </a:xfrm>
          <a:prstGeom prst="rect">
            <a:avLst/>
          </a:prstGeom>
          <a:noFill/>
          <a:ln w="12700" algn="ctr">
            <a:noFill/>
            <a:miter lim="800000"/>
            <a:headEnd/>
            <a:tailEnd/>
          </a:ln>
          <a:effectLst/>
        </p:spPr>
        <p:txBody>
          <a:bodyPr wrap="square" lIns="90488" tIns="44450" rIns="90488" bIns="44450">
            <a:spAutoFit/>
          </a:bodyPr>
          <a:lstStyle/>
          <a:p>
            <a:pPr>
              <a:lnSpc>
                <a:spcPct val="100000"/>
              </a:lnSpc>
              <a:buFont typeface="Wingdings" pitchFamily="2" charset="2"/>
              <a:buChar char="ü"/>
            </a:pPr>
            <a:r>
              <a:rPr lang="pt-BR" sz="2000" b="0" cap="small" dirty="0" smtClean="0">
                <a:solidFill>
                  <a:srgbClr val="FF0000"/>
                </a:solidFill>
                <a:effectLst/>
                <a:latin typeface="Verdana" pitchFamily="34" charset="0"/>
                <a:ea typeface="Verdana" pitchFamily="34" charset="0"/>
                <a:cs typeface="Verdana" pitchFamily="34" charset="0"/>
              </a:rPr>
              <a:t> Diagnóstico Ambiental</a:t>
            </a:r>
          </a:p>
          <a:p>
            <a:pPr marL="288000">
              <a:lnSpc>
                <a:spcPct val="100000"/>
              </a:lnSpc>
              <a:buFont typeface="Wingdings" pitchFamily="2" charset="2"/>
              <a:buChar char="v"/>
            </a:pPr>
            <a:r>
              <a:rPr lang="pt-BR" sz="2000" b="0" cap="small" dirty="0" smtClean="0">
                <a:solidFill>
                  <a:srgbClr val="FF0000"/>
                </a:solidFill>
                <a:effectLst/>
                <a:latin typeface="Verdana" pitchFamily="34" charset="0"/>
                <a:ea typeface="Verdana" pitchFamily="34" charset="0"/>
                <a:cs typeface="Verdana" pitchFamily="34" charset="0"/>
              </a:rPr>
              <a:t> Meio Biótico</a:t>
            </a:r>
          </a:p>
        </p:txBody>
      </p:sp>
      <p:sp>
        <p:nvSpPr>
          <p:cNvPr id="9" name="Text Box 2"/>
          <p:cNvSpPr txBox="1">
            <a:spLocks noChangeArrowheads="1"/>
          </p:cNvSpPr>
          <p:nvPr/>
        </p:nvSpPr>
        <p:spPr bwMode="auto">
          <a:xfrm>
            <a:off x="5334000" y="6010455"/>
            <a:ext cx="3962400" cy="335989"/>
          </a:xfrm>
          <a:prstGeom prst="rect">
            <a:avLst/>
          </a:prstGeom>
          <a:noFill/>
          <a:ln w="12700" algn="ctr">
            <a:noFill/>
            <a:miter lim="800000"/>
            <a:headEnd/>
            <a:tailEnd/>
          </a:ln>
          <a:effectLst/>
        </p:spPr>
        <p:txBody>
          <a:bodyPr wrap="square" lIns="90488" tIns="44450" rIns="90488" bIns="44450">
            <a:spAutoFit/>
          </a:bodyPr>
          <a:lstStyle/>
          <a:p>
            <a:pPr>
              <a:lnSpc>
                <a:spcPct val="100000"/>
              </a:lnSpc>
            </a:pPr>
            <a:r>
              <a:rPr lang="pt-BR" sz="1600" b="0" cap="small" dirty="0" smtClean="0">
                <a:solidFill>
                  <a:schemeClr val="tx1"/>
                </a:solidFill>
                <a:latin typeface="Verdana" pitchFamily="34" charset="0"/>
                <a:ea typeface="Verdana" pitchFamily="34" charset="0"/>
                <a:cs typeface="Verdana" pitchFamily="34" charset="0"/>
              </a:rPr>
              <a:t>- Realizadas 15 parcelas amostrais</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ext Box 2"/>
          <p:cNvSpPr txBox="1">
            <a:spLocks noChangeArrowheads="1"/>
          </p:cNvSpPr>
          <p:nvPr/>
        </p:nvSpPr>
        <p:spPr bwMode="auto">
          <a:xfrm>
            <a:off x="0" y="1905000"/>
            <a:ext cx="3352800" cy="1628651"/>
          </a:xfrm>
          <a:prstGeom prst="rect">
            <a:avLst/>
          </a:prstGeom>
          <a:noFill/>
          <a:ln w="12700" algn="ctr">
            <a:noFill/>
            <a:miter lim="800000"/>
            <a:headEnd/>
            <a:tailEnd/>
          </a:ln>
          <a:effectLst/>
        </p:spPr>
        <p:txBody>
          <a:bodyPr wrap="square" lIns="90488" tIns="44450" rIns="90488" bIns="44450">
            <a:spAutoFit/>
          </a:bodyPr>
          <a:lstStyle/>
          <a:p>
            <a:pPr>
              <a:lnSpc>
                <a:spcPct val="100000"/>
              </a:lnSpc>
              <a:buFont typeface="Wingdings" pitchFamily="2" charset="2"/>
              <a:buChar char="ü"/>
            </a:pPr>
            <a:r>
              <a:rPr lang="pt-BR" sz="2000" cap="small" dirty="0" smtClean="0">
                <a:solidFill>
                  <a:srgbClr val="FF0000"/>
                </a:solidFill>
                <a:effectLst/>
                <a:latin typeface="Verdana" pitchFamily="34" charset="0"/>
                <a:ea typeface="Verdana" pitchFamily="34" charset="0"/>
                <a:cs typeface="Verdana" pitchFamily="34" charset="0"/>
              </a:rPr>
              <a:t> Estudo de Alternativas</a:t>
            </a:r>
          </a:p>
          <a:p>
            <a:pPr>
              <a:lnSpc>
                <a:spcPct val="100000"/>
              </a:lnSpc>
            </a:pPr>
            <a:endParaRPr lang="pt-BR" sz="2000" b="0" cap="small" dirty="0" smtClean="0">
              <a:solidFill>
                <a:srgbClr val="0000FF"/>
              </a:solidFill>
              <a:effectLst/>
              <a:latin typeface="Verdana" pitchFamily="34" charset="0"/>
              <a:ea typeface="Verdana" pitchFamily="34" charset="0"/>
              <a:cs typeface="Verdana" pitchFamily="34" charset="0"/>
            </a:endParaRPr>
          </a:p>
          <a:p>
            <a:pPr>
              <a:lnSpc>
                <a:spcPct val="100000"/>
              </a:lnSpc>
            </a:pPr>
            <a:r>
              <a:rPr lang="pt-BR" sz="2000" cap="small" dirty="0" smtClean="0">
                <a:solidFill>
                  <a:srgbClr val="0000FF"/>
                </a:solidFill>
                <a:effectLst/>
                <a:latin typeface="Verdana" pitchFamily="34" charset="0"/>
                <a:ea typeface="Verdana" pitchFamily="34" charset="0"/>
                <a:cs typeface="Verdana" pitchFamily="34" charset="0"/>
              </a:rPr>
              <a:t>Trecho I: Opções A, B e C</a:t>
            </a:r>
          </a:p>
        </p:txBody>
      </p:sp>
      <p:pic>
        <p:nvPicPr>
          <p:cNvPr id="5" name="Imagem 4" descr="Figura Trecho 1 - 3 alternativa.jpg"/>
          <p:cNvPicPr>
            <a:picLocks noChangeAspect="1"/>
          </p:cNvPicPr>
          <p:nvPr/>
        </p:nvPicPr>
        <p:blipFill>
          <a:blip r:embed="rId3" cstate="screen"/>
          <a:srcRect/>
          <a:stretch>
            <a:fillRect/>
          </a:stretch>
        </p:blipFill>
        <p:spPr>
          <a:xfrm>
            <a:off x="3505200" y="1416000"/>
            <a:ext cx="6237403" cy="4680000"/>
          </a:xfrm>
          <a:prstGeom prst="rect">
            <a:avLst/>
          </a:prstGeom>
          <a:ln>
            <a:solidFill>
              <a:schemeClr val="bg1">
                <a:lumMod val="50000"/>
              </a:schemeClr>
            </a:solid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p:cNvSpPr txBox="1">
            <a:spLocks noChangeArrowheads="1"/>
          </p:cNvSpPr>
          <p:nvPr/>
        </p:nvSpPr>
        <p:spPr bwMode="auto">
          <a:xfrm>
            <a:off x="0" y="1526590"/>
            <a:ext cx="9906000" cy="705321"/>
          </a:xfrm>
          <a:prstGeom prst="rect">
            <a:avLst/>
          </a:prstGeom>
          <a:noFill/>
          <a:ln w="12700" algn="ctr">
            <a:noFill/>
            <a:miter lim="800000"/>
            <a:headEnd/>
            <a:tailEnd/>
          </a:ln>
          <a:effectLst/>
        </p:spPr>
        <p:txBody>
          <a:bodyPr wrap="square" lIns="90488" tIns="44450" rIns="90488" bIns="44450">
            <a:spAutoFit/>
          </a:bodyPr>
          <a:lstStyle/>
          <a:p>
            <a:pPr>
              <a:lnSpc>
                <a:spcPct val="100000"/>
              </a:lnSpc>
            </a:pPr>
            <a:r>
              <a:rPr lang="pt-BR" sz="2000" b="0" cap="small" dirty="0" smtClean="0">
                <a:solidFill>
                  <a:srgbClr val="0000FF"/>
                </a:solidFill>
                <a:effectLst/>
                <a:latin typeface="Verdana" pitchFamily="34" charset="0"/>
                <a:ea typeface="Verdana" pitchFamily="34" charset="0"/>
                <a:cs typeface="Verdana" pitchFamily="34" charset="0"/>
              </a:rPr>
              <a:t>	</a:t>
            </a:r>
            <a:r>
              <a:rPr lang="pt-BR" sz="2000" b="0" cap="small" dirty="0" smtClean="0">
                <a:solidFill>
                  <a:srgbClr val="FF0000"/>
                </a:solidFill>
                <a:effectLst/>
                <a:latin typeface="Verdana" pitchFamily="34" charset="0"/>
                <a:ea typeface="Verdana" pitchFamily="34" charset="0"/>
                <a:cs typeface="Verdana" pitchFamily="34" charset="0"/>
              </a:rPr>
              <a:t>Estrato arbóreo</a:t>
            </a:r>
            <a:r>
              <a:rPr lang="pt-BR" sz="2000" b="0" cap="small" dirty="0" smtClean="0">
                <a:solidFill>
                  <a:srgbClr val="0000FF"/>
                </a:solidFill>
                <a:effectLst/>
                <a:latin typeface="Verdana" pitchFamily="34" charset="0"/>
                <a:ea typeface="Verdana" pitchFamily="34" charset="0"/>
                <a:cs typeface="Verdana" pitchFamily="34" charset="0"/>
              </a:rPr>
              <a:t>: identificadas 56 espécies, pertencentes a 53 gêneros e a 50 famílias. A densidade total estimada foi de 1.117 ind./ha</a:t>
            </a:r>
          </a:p>
        </p:txBody>
      </p:sp>
      <p:pic>
        <p:nvPicPr>
          <p:cNvPr id="1026" name="Picture 2"/>
          <p:cNvPicPr>
            <a:picLocks noChangeAspect="1" noChangeArrowheads="1"/>
          </p:cNvPicPr>
          <p:nvPr/>
        </p:nvPicPr>
        <p:blipFill>
          <a:blip r:embed="rId3"/>
          <a:srcRect/>
          <a:stretch>
            <a:fillRect/>
          </a:stretch>
        </p:blipFill>
        <p:spPr bwMode="auto">
          <a:xfrm>
            <a:off x="228600" y="2747490"/>
            <a:ext cx="3962400" cy="3505200"/>
          </a:xfrm>
          <a:prstGeom prst="rect">
            <a:avLst/>
          </a:prstGeom>
          <a:noFill/>
          <a:ln w="9525">
            <a:noFill/>
            <a:miter lim="800000"/>
            <a:headEnd/>
            <a:tailEnd/>
          </a:ln>
          <a:effectLst/>
        </p:spPr>
      </p:pic>
      <p:pic>
        <p:nvPicPr>
          <p:cNvPr id="1027" name="Picture 3"/>
          <p:cNvPicPr>
            <a:picLocks noChangeAspect="1" noChangeArrowheads="1"/>
          </p:cNvPicPr>
          <p:nvPr/>
        </p:nvPicPr>
        <p:blipFill>
          <a:blip r:embed="rId4"/>
          <a:srcRect/>
          <a:stretch>
            <a:fillRect/>
          </a:stretch>
        </p:blipFill>
        <p:spPr bwMode="auto">
          <a:xfrm>
            <a:off x="4419600" y="2245258"/>
            <a:ext cx="5442858" cy="3332515"/>
          </a:xfrm>
          <a:prstGeom prst="rect">
            <a:avLst/>
          </a:prstGeom>
          <a:noFill/>
          <a:ln w="9525">
            <a:noFill/>
            <a:miter lim="800000"/>
            <a:headEnd/>
            <a:tailEnd/>
          </a:ln>
          <a:effectLst/>
        </p:spPr>
      </p:pic>
      <p:sp>
        <p:nvSpPr>
          <p:cNvPr id="7" name="Text Box 2"/>
          <p:cNvSpPr txBox="1">
            <a:spLocks noChangeArrowheads="1"/>
          </p:cNvSpPr>
          <p:nvPr/>
        </p:nvSpPr>
        <p:spPr bwMode="auto">
          <a:xfrm>
            <a:off x="2590800" y="3584890"/>
            <a:ext cx="1415142" cy="335989"/>
          </a:xfrm>
          <a:prstGeom prst="rect">
            <a:avLst/>
          </a:prstGeom>
          <a:solidFill>
            <a:schemeClr val="bg1"/>
          </a:solidFill>
          <a:ln w="12700" algn="ctr">
            <a:noFill/>
            <a:miter lim="800000"/>
            <a:headEnd/>
            <a:tailEnd/>
          </a:ln>
          <a:effectLst/>
        </p:spPr>
        <p:txBody>
          <a:bodyPr wrap="square" lIns="90488" tIns="44450" rIns="90488" bIns="44450">
            <a:spAutoFit/>
          </a:bodyPr>
          <a:lstStyle/>
          <a:p>
            <a:pPr algn="ctr">
              <a:lnSpc>
                <a:spcPct val="100000"/>
              </a:lnSpc>
            </a:pPr>
            <a:r>
              <a:rPr lang="pt-BR" sz="1600" b="0" cap="small" dirty="0" smtClean="0">
                <a:solidFill>
                  <a:srgbClr val="0000FF"/>
                </a:solidFill>
                <a:effectLst/>
                <a:latin typeface="Verdana" pitchFamily="34" charset="0"/>
                <a:ea typeface="Verdana" pitchFamily="34" charset="0"/>
                <a:cs typeface="Verdana" pitchFamily="34" charset="0"/>
              </a:rPr>
              <a:t>Famílias</a:t>
            </a:r>
          </a:p>
        </p:txBody>
      </p:sp>
      <p:sp>
        <p:nvSpPr>
          <p:cNvPr id="8" name="Text Box 2"/>
          <p:cNvSpPr txBox="1">
            <a:spLocks noChangeArrowheads="1"/>
          </p:cNvSpPr>
          <p:nvPr/>
        </p:nvSpPr>
        <p:spPr bwMode="auto">
          <a:xfrm>
            <a:off x="8153400" y="3187345"/>
            <a:ext cx="1415142" cy="335989"/>
          </a:xfrm>
          <a:prstGeom prst="rect">
            <a:avLst/>
          </a:prstGeom>
          <a:solidFill>
            <a:schemeClr val="bg1"/>
          </a:solidFill>
          <a:ln w="12700" algn="ctr">
            <a:noFill/>
            <a:miter lim="800000"/>
            <a:headEnd/>
            <a:tailEnd/>
          </a:ln>
          <a:effectLst/>
        </p:spPr>
        <p:txBody>
          <a:bodyPr wrap="square" lIns="90488" tIns="44450" rIns="90488" bIns="44450">
            <a:spAutoFit/>
          </a:bodyPr>
          <a:lstStyle/>
          <a:p>
            <a:pPr algn="ctr">
              <a:lnSpc>
                <a:spcPct val="100000"/>
              </a:lnSpc>
            </a:pPr>
            <a:r>
              <a:rPr lang="pt-BR" sz="1600" b="0" cap="small" dirty="0" smtClean="0">
                <a:solidFill>
                  <a:srgbClr val="0000FF"/>
                </a:solidFill>
                <a:effectLst/>
                <a:latin typeface="Verdana" pitchFamily="34" charset="0"/>
                <a:ea typeface="Verdana" pitchFamily="34" charset="0"/>
                <a:cs typeface="Verdana" pitchFamily="34" charset="0"/>
              </a:rPr>
              <a:t>Espécies</a:t>
            </a:r>
          </a:p>
        </p:txBody>
      </p:sp>
      <p:pic>
        <p:nvPicPr>
          <p:cNvPr id="13" name="Picture 2"/>
          <p:cNvPicPr>
            <a:picLocks noChangeAspect="1" noChangeArrowheads="1"/>
          </p:cNvPicPr>
          <p:nvPr/>
        </p:nvPicPr>
        <p:blipFill>
          <a:blip r:embed="rId5"/>
          <a:srcRect/>
          <a:stretch>
            <a:fillRect/>
          </a:stretch>
        </p:blipFill>
        <p:spPr bwMode="auto">
          <a:xfrm>
            <a:off x="4800600" y="5591674"/>
            <a:ext cx="3962400" cy="174172"/>
          </a:xfrm>
          <a:prstGeom prst="rect">
            <a:avLst/>
          </a:prstGeom>
          <a:noFill/>
          <a:ln w="9525">
            <a:noFill/>
            <a:miter lim="800000"/>
            <a:headEnd/>
            <a:tailEnd/>
          </a:ln>
          <a:effectLst/>
        </p:spPr>
      </p:pic>
      <p:sp>
        <p:nvSpPr>
          <p:cNvPr id="9" name="Text Box 2"/>
          <p:cNvSpPr txBox="1">
            <a:spLocks noChangeArrowheads="1"/>
          </p:cNvSpPr>
          <p:nvPr/>
        </p:nvSpPr>
        <p:spPr bwMode="auto">
          <a:xfrm>
            <a:off x="134783" y="642918"/>
            <a:ext cx="3522817" cy="705321"/>
          </a:xfrm>
          <a:prstGeom prst="rect">
            <a:avLst/>
          </a:prstGeom>
          <a:noFill/>
          <a:ln w="12700" algn="ctr">
            <a:noFill/>
            <a:miter lim="800000"/>
            <a:headEnd/>
            <a:tailEnd/>
          </a:ln>
          <a:effectLst/>
        </p:spPr>
        <p:txBody>
          <a:bodyPr wrap="square" lIns="90488" tIns="44450" rIns="90488" bIns="44450">
            <a:spAutoFit/>
          </a:bodyPr>
          <a:lstStyle/>
          <a:p>
            <a:pPr>
              <a:lnSpc>
                <a:spcPct val="100000"/>
              </a:lnSpc>
              <a:buFont typeface="Wingdings" pitchFamily="2" charset="2"/>
              <a:buChar char="ü"/>
            </a:pPr>
            <a:r>
              <a:rPr lang="pt-BR" sz="2000" b="0" cap="small" dirty="0" smtClean="0">
                <a:solidFill>
                  <a:srgbClr val="FF0000"/>
                </a:solidFill>
                <a:effectLst/>
                <a:latin typeface="Verdana" pitchFamily="34" charset="0"/>
                <a:ea typeface="Verdana" pitchFamily="34" charset="0"/>
                <a:cs typeface="Verdana" pitchFamily="34" charset="0"/>
              </a:rPr>
              <a:t> Diagnóstico Ambiental</a:t>
            </a:r>
          </a:p>
          <a:p>
            <a:pPr marL="288000">
              <a:lnSpc>
                <a:spcPct val="100000"/>
              </a:lnSpc>
              <a:buFont typeface="Wingdings" pitchFamily="2" charset="2"/>
              <a:buChar char="v"/>
            </a:pPr>
            <a:r>
              <a:rPr lang="pt-BR" sz="2000" b="0" cap="small" dirty="0" smtClean="0">
                <a:solidFill>
                  <a:srgbClr val="FF0000"/>
                </a:solidFill>
                <a:effectLst/>
                <a:latin typeface="Verdana" pitchFamily="34" charset="0"/>
                <a:ea typeface="Verdana" pitchFamily="34" charset="0"/>
                <a:cs typeface="Verdana" pitchFamily="34" charset="0"/>
              </a:rPr>
              <a:t> Meio Biótico</a:t>
            </a: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11" name="Tabela 10"/>
          <p:cNvGraphicFramePr>
            <a:graphicFrameLocks noGrp="1"/>
          </p:cNvGraphicFramePr>
          <p:nvPr/>
        </p:nvGraphicFramePr>
        <p:xfrm>
          <a:off x="76200" y="1643049"/>
          <a:ext cx="9753600" cy="2351405"/>
        </p:xfrm>
        <a:graphic>
          <a:graphicData uri="http://schemas.openxmlformats.org/drawingml/2006/table">
            <a:tbl>
              <a:tblPr/>
              <a:tblGrid>
                <a:gridCol w="3423542"/>
                <a:gridCol w="2159925"/>
                <a:gridCol w="2367534"/>
                <a:gridCol w="1802599"/>
              </a:tblGrid>
              <a:tr h="525780">
                <a:tc>
                  <a:txBody>
                    <a:bodyPr/>
                    <a:lstStyle/>
                    <a:p>
                      <a:pPr algn="ctr">
                        <a:lnSpc>
                          <a:spcPct val="115000"/>
                        </a:lnSpc>
                        <a:spcAft>
                          <a:spcPts val="0"/>
                        </a:spcAft>
                      </a:pPr>
                      <a:r>
                        <a:rPr lang="pt-BR" sz="1000" b="1" dirty="0">
                          <a:solidFill>
                            <a:srgbClr val="0000FF"/>
                          </a:solidFill>
                          <a:latin typeface="Verdana"/>
                          <a:ea typeface="Calibri"/>
                          <a:cs typeface="Times New Roman"/>
                        </a:rPr>
                        <a:t>DESCRIÇÃO</a:t>
                      </a:r>
                      <a:endParaRPr lang="pt-BR" sz="1100" dirty="0">
                        <a:solidFill>
                          <a:srgbClr val="0000FF"/>
                        </a:solidFill>
                        <a:latin typeface="Calibri"/>
                        <a:ea typeface="Calibri"/>
                        <a:cs typeface="Times New Roman"/>
                      </a:endParaRP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6E6E6"/>
                    </a:solidFill>
                  </a:tcPr>
                </a:tc>
                <a:tc>
                  <a:txBody>
                    <a:bodyPr/>
                    <a:lstStyle/>
                    <a:p>
                      <a:pPr algn="ctr">
                        <a:lnSpc>
                          <a:spcPct val="115000"/>
                        </a:lnSpc>
                        <a:spcAft>
                          <a:spcPts val="0"/>
                        </a:spcAft>
                      </a:pPr>
                      <a:r>
                        <a:rPr lang="pt-BR" sz="1000" b="1" dirty="0">
                          <a:solidFill>
                            <a:srgbClr val="0000FF"/>
                          </a:solidFill>
                          <a:latin typeface="Verdana"/>
                          <a:ea typeface="Calibri"/>
                          <a:cs typeface="Times New Roman"/>
                        </a:rPr>
                        <a:t>COMPENSAÇÃO ESTIMADA</a:t>
                      </a:r>
                      <a:endParaRPr lang="pt-BR" sz="1100" dirty="0">
                        <a:solidFill>
                          <a:srgbClr val="0000FF"/>
                        </a:solidFill>
                        <a:latin typeface="Calibri"/>
                        <a:ea typeface="Calibri"/>
                        <a:cs typeface="Times New Roman"/>
                      </a:endParaRP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6E6E6"/>
                    </a:solidFill>
                  </a:tcPr>
                </a:tc>
                <a:tc>
                  <a:txBody>
                    <a:bodyPr/>
                    <a:lstStyle/>
                    <a:p>
                      <a:pPr algn="ctr">
                        <a:lnSpc>
                          <a:spcPct val="115000"/>
                        </a:lnSpc>
                        <a:spcAft>
                          <a:spcPts val="0"/>
                        </a:spcAft>
                      </a:pPr>
                      <a:r>
                        <a:rPr lang="pt-BR" sz="1000" b="1" dirty="0" smtClean="0">
                          <a:solidFill>
                            <a:srgbClr val="0000FF"/>
                          </a:solidFill>
                          <a:latin typeface="Verdana"/>
                          <a:ea typeface="Calibri"/>
                          <a:cs typeface="Times New Roman"/>
                        </a:rPr>
                        <a:t>INTERVENÇÃO</a:t>
                      </a:r>
                      <a:endParaRPr lang="pt-BR" sz="1100" dirty="0">
                        <a:solidFill>
                          <a:srgbClr val="0000FF"/>
                        </a:solidFill>
                        <a:latin typeface="Calibri"/>
                        <a:ea typeface="Calibri"/>
                        <a:cs typeface="Times New Roman"/>
                      </a:endParaRP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6E6E6"/>
                    </a:solidFill>
                  </a:tcPr>
                </a:tc>
                <a:tc>
                  <a:txBody>
                    <a:bodyPr/>
                    <a:lstStyle/>
                    <a:p>
                      <a:pPr algn="ctr">
                        <a:lnSpc>
                          <a:spcPct val="115000"/>
                        </a:lnSpc>
                        <a:spcAft>
                          <a:spcPts val="0"/>
                        </a:spcAft>
                      </a:pPr>
                      <a:r>
                        <a:rPr lang="pt-BR" sz="1000" b="1" dirty="0">
                          <a:solidFill>
                            <a:srgbClr val="0000FF"/>
                          </a:solidFill>
                          <a:latin typeface="Verdana"/>
                          <a:ea typeface="Calibri"/>
                          <a:cs typeface="Times New Roman"/>
                        </a:rPr>
                        <a:t>ÁREA A COMPENSAR (ha)</a:t>
                      </a:r>
                      <a:endParaRPr lang="pt-BR" sz="1100" dirty="0">
                        <a:solidFill>
                          <a:srgbClr val="0000FF"/>
                        </a:solidFill>
                        <a:latin typeface="Calibri"/>
                        <a:ea typeface="Calibri"/>
                        <a:cs typeface="Times New Roman"/>
                      </a:endParaRP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6E6E6"/>
                    </a:solidFill>
                  </a:tcPr>
                </a:tc>
              </a:tr>
              <a:tr h="462915">
                <a:tc>
                  <a:txBody>
                    <a:bodyPr/>
                    <a:lstStyle/>
                    <a:p>
                      <a:pPr algn="ctr">
                        <a:lnSpc>
                          <a:spcPct val="115000"/>
                        </a:lnSpc>
                        <a:spcAft>
                          <a:spcPts val="0"/>
                        </a:spcAft>
                      </a:pPr>
                      <a:r>
                        <a:rPr lang="pt-BR" sz="1000" b="1" dirty="0">
                          <a:solidFill>
                            <a:srgbClr val="0000FF"/>
                          </a:solidFill>
                          <a:latin typeface="Verdana"/>
                          <a:ea typeface="Calibri"/>
                          <a:cs typeface="Times New Roman"/>
                        </a:rPr>
                        <a:t>Intervenção em APP</a:t>
                      </a:r>
                      <a:endParaRPr lang="pt-BR" sz="1100" b="1" dirty="0">
                        <a:solidFill>
                          <a:srgbClr val="0000FF"/>
                        </a:solidFill>
                        <a:latin typeface="Calibri"/>
                        <a:ea typeface="Calibri"/>
                        <a:cs typeface="Times New Roman"/>
                      </a:endParaRP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BFFEAE"/>
                    </a:solidFill>
                  </a:tcPr>
                </a:tc>
                <a:tc>
                  <a:txBody>
                    <a:bodyPr/>
                    <a:lstStyle/>
                    <a:p>
                      <a:pPr algn="ctr">
                        <a:lnSpc>
                          <a:spcPct val="115000"/>
                        </a:lnSpc>
                        <a:spcAft>
                          <a:spcPts val="0"/>
                        </a:spcAft>
                      </a:pPr>
                      <a:r>
                        <a:rPr lang="pt-BR" sz="1000" dirty="0">
                          <a:solidFill>
                            <a:srgbClr val="0000FF"/>
                          </a:solidFill>
                          <a:latin typeface="Verdana"/>
                          <a:ea typeface="Calibri"/>
                          <a:cs typeface="Times New Roman"/>
                        </a:rPr>
                        <a:t>3 x </a:t>
                      </a:r>
                      <a:r>
                        <a:rPr lang="pt-BR" sz="1000" dirty="0" smtClean="0">
                          <a:solidFill>
                            <a:srgbClr val="0000FF"/>
                          </a:solidFill>
                          <a:latin typeface="Verdana"/>
                          <a:ea typeface="Calibri"/>
                          <a:cs typeface="Times New Roman"/>
                        </a:rPr>
                        <a:t>a ÁREA DE INTERVENÇÃO</a:t>
                      </a:r>
                      <a:endParaRPr lang="pt-BR" sz="1100" dirty="0">
                        <a:solidFill>
                          <a:srgbClr val="0000FF"/>
                        </a:solidFill>
                        <a:latin typeface="Calibri"/>
                        <a:ea typeface="Calibri"/>
                        <a:cs typeface="Times New Roman"/>
                      </a:endParaRP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BFFEAE"/>
                    </a:solidFill>
                  </a:tcPr>
                </a:tc>
                <a:tc>
                  <a:txBody>
                    <a:bodyPr/>
                    <a:lstStyle/>
                    <a:p>
                      <a:pPr algn="ctr">
                        <a:lnSpc>
                          <a:spcPct val="115000"/>
                        </a:lnSpc>
                        <a:spcAft>
                          <a:spcPts val="0"/>
                        </a:spcAft>
                      </a:pPr>
                      <a:r>
                        <a:rPr kumimoji="0" lang="pt-BR" sz="1000" kern="1200" dirty="0" smtClean="0">
                          <a:solidFill>
                            <a:srgbClr val="0000FF"/>
                          </a:solidFill>
                          <a:latin typeface="Verdana"/>
                          <a:ea typeface="Calibri"/>
                          <a:cs typeface="Times New Roman"/>
                        </a:rPr>
                        <a:t>9,45 (ha)</a:t>
                      </a:r>
                      <a:endParaRPr kumimoji="0" lang="pt-BR" sz="1000" kern="1200" dirty="0">
                        <a:solidFill>
                          <a:srgbClr val="0000FF"/>
                        </a:solidFill>
                        <a:latin typeface="Verdana"/>
                        <a:ea typeface="Calibri"/>
                        <a:cs typeface="Times New Roman"/>
                      </a:endParaRP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BFFEAE"/>
                    </a:solidFill>
                  </a:tcPr>
                </a:tc>
                <a:tc>
                  <a:txBody>
                    <a:bodyPr/>
                    <a:lstStyle/>
                    <a:p>
                      <a:pPr algn="ctr">
                        <a:lnSpc>
                          <a:spcPct val="115000"/>
                        </a:lnSpc>
                        <a:spcAft>
                          <a:spcPts val="0"/>
                        </a:spcAft>
                      </a:pPr>
                      <a:r>
                        <a:rPr lang="pt-BR" sz="1000" dirty="0" smtClean="0">
                          <a:solidFill>
                            <a:srgbClr val="0000FF"/>
                          </a:solidFill>
                          <a:latin typeface="Verdana"/>
                          <a:ea typeface="Calibri"/>
                          <a:cs typeface="Times New Roman"/>
                        </a:rPr>
                        <a:t>28,35</a:t>
                      </a:r>
                      <a:endParaRPr lang="pt-BR" sz="1100" dirty="0">
                        <a:solidFill>
                          <a:srgbClr val="0000FF"/>
                        </a:solidFill>
                        <a:latin typeface="Calibri"/>
                        <a:ea typeface="Calibri"/>
                        <a:cs typeface="Times New Roman"/>
                      </a:endParaRP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BFFEAE"/>
                    </a:solidFill>
                  </a:tcPr>
                </a:tc>
              </a:tr>
              <a:tr h="576580">
                <a:tc>
                  <a:txBody>
                    <a:bodyPr/>
                    <a:lstStyle/>
                    <a:p>
                      <a:pPr algn="ctr">
                        <a:lnSpc>
                          <a:spcPct val="115000"/>
                        </a:lnSpc>
                        <a:spcAft>
                          <a:spcPts val="0"/>
                        </a:spcAft>
                      </a:pPr>
                      <a:r>
                        <a:rPr lang="pt-BR" sz="1000" b="1" dirty="0">
                          <a:solidFill>
                            <a:srgbClr val="0000FF"/>
                          </a:solidFill>
                          <a:latin typeface="Verdana"/>
                          <a:ea typeface="Times New Roman"/>
                          <a:cs typeface="Times New Roman"/>
                        </a:rPr>
                        <a:t>Fragmentos Florestais em estágios inicial e médio de </a:t>
                      </a:r>
                      <a:r>
                        <a:rPr lang="pt-BR" sz="1000" b="1" dirty="0" smtClean="0">
                          <a:solidFill>
                            <a:srgbClr val="0000FF"/>
                          </a:solidFill>
                          <a:latin typeface="Verdana"/>
                          <a:ea typeface="Times New Roman"/>
                          <a:cs typeface="Times New Roman"/>
                        </a:rPr>
                        <a:t>regeneração</a:t>
                      </a:r>
                      <a:endParaRPr lang="pt-BR" sz="1100" dirty="0">
                        <a:solidFill>
                          <a:srgbClr val="0000FF"/>
                        </a:solidFill>
                        <a:latin typeface="Calibri"/>
                        <a:ea typeface="Calibri"/>
                        <a:cs typeface="Times New Roman"/>
                      </a:endParaRP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BFFEAE"/>
                    </a:solidFill>
                  </a:tcPr>
                </a:tc>
                <a:tc>
                  <a:txBody>
                    <a:bodyPr/>
                    <a:lstStyle/>
                    <a:p>
                      <a:pPr algn="ctr">
                        <a:lnSpc>
                          <a:spcPct val="115000"/>
                        </a:lnSpc>
                        <a:spcAft>
                          <a:spcPts val="0"/>
                        </a:spcAft>
                      </a:pPr>
                      <a:r>
                        <a:rPr lang="pt-BR" sz="1000" dirty="0" smtClean="0">
                          <a:solidFill>
                            <a:srgbClr val="0000FF"/>
                          </a:solidFill>
                          <a:latin typeface="Verdana"/>
                          <a:ea typeface="Calibri"/>
                          <a:cs typeface="Times New Roman"/>
                        </a:rPr>
                        <a:t>3 x a ÁREA DE INTERVENÇÃO</a:t>
                      </a:r>
                      <a:endParaRPr lang="pt-BR" sz="1100" dirty="0">
                        <a:solidFill>
                          <a:srgbClr val="0000FF"/>
                        </a:solidFill>
                        <a:latin typeface="Calibri"/>
                        <a:ea typeface="Calibri"/>
                        <a:cs typeface="Times New Roman"/>
                      </a:endParaRP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BFFEAE"/>
                    </a:solidFill>
                  </a:tcPr>
                </a:tc>
                <a:tc>
                  <a:txBody>
                    <a:bodyPr/>
                    <a:lstStyle/>
                    <a:p>
                      <a:pPr algn="ctr">
                        <a:lnSpc>
                          <a:spcPct val="115000"/>
                        </a:lnSpc>
                        <a:spcAft>
                          <a:spcPts val="0"/>
                        </a:spcAft>
                      </a:pPr>
                      <a:r>
                        <a:rPr kumimoji="0" lang="pt-BR" sz="1000" kern="1200" dirty="0" smtClean="0">
                          <a:solidFill>
                            <a:srgbClr val="0000FF"/>
                          </a:solidFill>
                          <a:latin typeface="Verdana"/>
                          <a:ea typeface="Calibri"/>
                          <a:cs typeface="Times New Roman"/>
                        </a:rPr>
                        <a:t>2,27 (ha)</a:t>
                      </a:r>
                      <a:endParaRPr kumimoji="0" lang="pt-BR" sz="1000" kern="1200" dirty="0">
                        <a:solidFill>
                          <a:srgbClr val="0000FF"/>
                        </a:solidFill>
                        <a:latin typeface="Verdana"/>
                        <a:ea typeface="Calibri"/>
                        <a:cs typeface="Times New Roman"/>
                      </a:endParaRP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BFFEAE"/>
                    </a:solidFill>
                  </a:tcPr>
                </a:tc>
                <a:tc>
                  <a:txBody>
                    <a:bodyPr/>
                    <a:lstStyle/>
                    <a:p>
                      <a:pPr algn="ctr">
                        <a:lnSpc>
                          <a:spcPct val="115000"/>
                        </a:lnSpc>
                        <a:spcAft>
                          <a:spcPts val="0"/>
                        </a:spcAft>
                      </a:pPr>
                      <a:r>
                        <a:rPr lang="pt-BR" sz="1000" dirty="0" smtClean="0">
                          <a:solidFill>
                            <a:srgbClr val="0000FF"/>
                          </a:solidFill>
                          <a:latin typeface="Verdana"/>
                          <a:ea typeface="Calibri"/>
                          <a:cs typeface="Times New Roman"/>
                        </a:rPr>
                        <a:t>6,81</a:t>
                      </a:r>
                      <a:endParaRPr lang="pt-BR" sz="1100" dirty="0">
                        <a:solidFill>
                          <a:srgbClr val="0000FF"/>
                        </a:solidFill>
                        <a:latin typeface="Calibri"/>
                        <a:ea typeface="Calibri"/>
                        <a:cs typeface="Times New Roman"/>
                      </a:endParaRP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BFFEAE"/>
                    </a:solidFill>
                  </a:tcPr>
                </a:tc>
              </a:tr>
              <a:tr h="462915">
                <a:tc>
                  <a:txBody>
                    <a:bodyPr/>
                    <a:lstStyle/>
                    <a:p>
                      <a:pPr algn="ctr">
                        <a:lnSpc>
                          <a:spcPct val="115000"/>
                        </a:lnSpc>
                        <a:spcAft>
                          <a:spcPts val="0"/>
                        </a:spcAft>
                      </a:pPr>
                      <a:r>
                        <a:rPr lang="pt-BR" sz="1000" b="1" dirty="0">
                          <a:solidFill>
                            <a:srgbClr val="0000FF"/>
                          </a:solidFill>
                          <a:latin typeface="Verdana"/>
                          <a:ea typeface="Times New Roman"/>
                          <a:cs typeface="Times New Roman"/>
                        </a:rPr>
                        <a:t>Supressão de </a:t>
                      </a:r>
                      <a:r>
                        <a:rPr lang="pt-BR" sz="1000" b="1" dirty="0" smtClean="0">
                          <a:solidFill>
                            <a:srgbClr val="0000FF"/>
                          </a:solidFill>
                          <a:latin typeface="Verdana"/>
                          <a:ea typeface="Times New Roman"/>
                          <a:cs typeface="Times New Roman"/>
                        </a:rPr>
                        <a:t>árvores </a:t>
                      </a:r>
                      <a:r>
                        <a:rPr lang="pt-BR" sz="1000" b="1" dirty="0">
                          <a:solidFill>
                            <a:srgbClr val="0000FF"/>
                          </a:solidFill>
                          <a:latin typeface="Verdana"/>
                          <a:ea typeface="Times New Roman"/>
                          <a:cs typeface="Times New Roman"/>
                        </a:rPr>
                        <a:t>nativas isoladas</a:t>
                      </a:r>
                      <a:endParaRPr lang="pt-BR" sz="1100" b="1" dirty="0">
                        <a:solidFill>
                          <a:srgbClr val="0000FF"/>
                        </a:solidFill>
                        <a:latin typeface="Calibri"/>
                        <a:ea typeface="Calibri"/>
                        <a:cs typeface="Times New Roman"/>
                      </a:endParaRP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BFFEAE"/>
                    </a:solidFill>
                  </a:tcPr>
                </a:tc>
                <a:tc>
                  <a:txBody>
                    <a:bodyPr/>
                    <a:lstStyle/>
                    <a:p>
                      <a:pPr algn="ctr">
                        <a:lnSpc>
                          <a:spcPct val="115000"/>
                        </a:lnSpc>
                        <a:spcAft>
                          <a:spcPts val="0"/>
                        </a:spcAft>
                      </a:pPr>
                      <a:r>
                        <a:rPr lang="pt-BR" sz="1000" dirty="0">
                          <a:solidFill>
                            <a:srgbClr val="0000FF"/>
                          </a:solidFill>
                          <a:latin typeface="Verdana"/>
                          <a:ea typeface="Calibri"/>
                          <a:cs typeface="Times New Roman"/>
                        </a:rPr>
                        <a:t>25 x </a:t>
                      </a:r>
                      <a:r>
                        <a:rPr lang="pt-BR" sz="1000" dirty="0" smtClean="0">
                          <a:solidFill>
                            <a:srgbClr val="0000FF"/>
                          </a:solidFill>
                          <a:latin typeface="Verdana"/>
                          <a:ea typeface="Calibri"/>
                          <a:cs typeface="Times New Roman"/>
                        </a:rPr>
                        <a:t>CADA</a:t>
                      </a:r>
                      <a:r>
                        <a:rPr lang="pt-BR" sz="1000" baseline="0" dirty="0" smtClean="0">
                          <a:solidFill>
                            <a:srgbClr val="0000FF"/>
                          </a:solidFill>
                          <a:latin typeface="Verdana"/>
                          <a:ea typeface="Calibri"/>
                          <a:cs typeface="Times New Roman"/>
                        </a:rPr>
                        <a:t> ÁRVORE SUPRIMIDA</a:t>
                      </a:r>
                      <a:endParaRPr lang="pt-BR" sz="1100" dirty="0">
                        <a:solidFill>
                          <a:srgbClr val="0000FF"/>
                        </a:solidFill>
                        <a:latin typeface="Calibri"/>
                        <a:ea typeface="Calibri"/>
                        <a:cs typeface="Times New Roman"/>
                      </a:endParaRP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BFFEAE"/>
                    </a:solidFill>
                  </a:tcPr>
                </a:tc>
                <a:tc>
                  <a:txBody>
                    <a:bodyPr/>
                    <a:lstStyle/>
                    <a:p>
                      <a:pPr algn="ctr">
                        <a:lnSpc>
                          <a:spcPct val="115000"/>
                        </a:lnSpc>
                        <a:spcAft>
                          <a:spcPts val="0"/>
                        </a:spcAft>
                      </a:pPr>
                      <a:r>
                        <a:rPr lang="pt-BR" sz="1000" dirty="0" smtClean="0">
                          <a:solidFill>
                            <a:srgbClr val="0000FF"/>
                          </a:solidFill>
                          <a:latin typeface="Verdana"/>
                          <a:ea typeface="Times New Roman"/>
                          <a:cs typeface="Times New Roman"/>
                        </a:rPr>
                        <a:t>166 exemplares</a:t>
                      </a:r>
                      <a:endParaRPr lang="pt-BR" sz="1100" dirty="0">
                        <a:solidFill>
                          <a:srgbClr val="0000FF"/>
                        </a:solidFill>
                        <a:latin typeface="Calibri"/>
                        <a:ea typeface="Calibri"/>
                        <a:cs typeface="Times New Roman"/>
                      </a:endParaRP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BFFEAE"/>
                    </a:solidFill>
                  </a:tcPr>
                </a:tc>
                <a:tc>
                  <a:txBody>
                    <a:bodyPr/>
                    <a:lstStyle/>
                    <a:p>
                      <a:pPr algn="ctr">
                        <a:lnSpc>
                          <a:spcPct val="115000"/>
                        </a:lnSpc>
                        <a:spcAft>
                          <a:spcPts val="0"/>
                        </a:spcAft>
                      </a:pPr>
                      <a:r>
                        <a:rPr lang="pt-BR" sz="1000" dirty="0" smtClean="0">
                          <a:solidFill>
                            <a:srgbClr val="0000FF"/>
                          </a:solidFill>
                          <a:latin typeface="Verdana"/>
                          <a:ea typeface="Calibri"/>
                          <a:cs typeface="Times New Roman"/>
                        </a:rPr>
                        <a:t>2,49</a:t>
                      </a:r>
                      <a:endParaRPr lang="pt-BR" sz="1100" dirty="0">
                        <a:solidFill>
                          <a:srgbClr val="0000FF"/>
                        </a:solidFill>
                        <a:latin typeface="Calibri"/>
                        <a:ea typeface="Calibri"/>
                        <a:cs typeface="Times New Roman"/>
                      </a:endParaRP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BFFEAE"/>
                    </a:solidFill>
                  </a:tcPr>
                </a:tc>
              </a:tr>
              <a:tr h="323215">
                <a:tc gridSpan="3">
                  <a:txBody>
                    <a:bodyPr/>
                    <a:lstStyle/>
                    <a:p>
                      <a:pPr algn="ctr">
                        <a:lnSpc>
                          <a:spcPct val="115000"/>
                        </a:lnSpc>
                        <a:spcAft>
                          <a:spcPts val="0"/>
                        </a:spcAft>
                      </a:pPr>
                      <a:r>
                        <a:rPr lang="pt-BR" sz="1000" b="1" dirty="0">
                          <a:solidFill>
                            <a:srgbClr val="0000FF"/>
                          </a:solidFill>
                          <a:latin typeface="Verdana"/>
                          <a:ea typeface="Calibri"/>
                          <a:cs typeface="Times New Roman"/>
                        </a:rPr>
                        <a:t>ESTIMATIVA TOTAL DE ÁREA A COMPENSAR</a:t>
                      </a:r>
                      <a:endParaRPr lang="pt-BR" sz="1100" dirty="0">
                        <a:solidFill>
                          <a:srgbClr val="0000FF"/>
                        </a:solidFill>
                        <a:latin typeface="Calibri"/>
                        <a:ea typeface="Calibri"/>
                        <a:cs typeface="Times New Roman"/>
                      </a:endParaRP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6E6E6"/>
                    </a:solidFill>
                  </a:tcPr>
                </a:tc>
                <a:tc hMerge="1">
                  <a:txBody>
                    <a:bodyPr/>
                    <a:lstStyle/>
                    <a:p>
                      <a:endParaRPr lang="pt-BR"/>
                    </a:p>
                  </a:txBody>
                  <a:tcPr/>
                </a:tc>
                <a:tc hMerge="1">
                  <a:txBody>
                    <a:bodyPr/>
                    <a:lstStyle/>
                    <a:p>
                      <a:endParaRPr lang="pt-BR"/>
                    </a:p>
                  </a:txBody>
                  <a:tcPr/>
                </a:tc>
                <a:tc>
                  <a:txBody>
                    <a:bodyPr/>
                    <a:lstStyle/>
                    <a:p>
                      <a:pPr algn="ctr">
                        <a:lnSpc>
                          <a:spcPct val="115000"/>
                        </a:lnSpc>
                        <a:spcAft>
                          <a:spcPts val="0"/>
                        </a:spcAft>
                      </a:pPr>
                      <a:r>
                        <a:rPr lang="pt-BR" sz="1000" b="1" dirty="0" smtClean="0">
                          <a:solidFill>
                            <a:srgbClr val="0000FF"/>
                          </a:solidFill>
                          <a:latin typeface="Verdana"/>
                          <a:ea typeface="Calibri"/>
                          <a:cs typeface="Times New Roman"/>
                        </a:rPr>
                        <a:t>~ 38</a:t>
                      </a:r>
                      <a:endParaRPr lang="pt-BR" sz="1100" dirty="0">
                        <a:solidFill>
                          <a:srgbClr val="0000FF"/>
                        </a:solidFill>
                        <a:latin typeface="Calibri"/>
                        <a:ea typeface="Calibri"/>
                        <a:cs typeface="Times New Roman"/>
                      </a:endParaRP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6E6E6"/>
                    </a:solidFill>
                  </a:tcPr>
                </a:tc>
              </a:tr>
            </a:tbl>
          </a:graphicData>
        </a:graphic>
      </p:graphicFrame>
      <p:sp>
        <p:nvSpPr>
          <p:cNvPr id="14" name="Text Box 2"/>
          <p:cNvSpPr txBox="1">
            <a:spLocks noChangeArrowheads="1"/>
          </p:cNvSpPr>
          <p:nvPr/>
        </p:nvSpPr>
        <p:spPr bwMode="auto">
          <a:xfrm>
            <a:off x="0" y="4755613"/>
            <a:ext cx="9906000" cy="1474763"/>
          </a:xfrm>
          <a:prstGeom prst="rect">
            <a:avLst/>
          </a:prstGeom>
          <a:noFill/>
          <a:ln w="12700" algn="ctr">
            <a:noFill/>
            <a:miter lim="800000"/>
            <a:headEnd/>
            <a:tailEnd/>
          </a:ln>
          <a:effectLst/>
        </p:spPr>
        <p:txBody>
          <a:bodyPr wrap="square" lIns="90488" tIns="44450" rIns="90488" bIns="44450">
            <a:spAutoFit/>
          </a:bodyPr>
          <a:lstStyle/>
          <a:p>
            <a:pPr>
              <a:lnSpc>
                <a:spcPct val="150000"/>
              </a:lnSpc>
            </a:pPr>
            <a:r>
              <a:rPr lang="pt-BR" sz="2000" b="0" cap="small" dirty="0" smtClean="0">
                <a:solidFill>
                  <a:srgbClr val="0000FF"/>
                </a:solidFill>
                <a:effectLst/>
                <a:latin typeface="Verdana" pitchFamily="34" charset="0"/>
                <a:ea typeface="Verdana" pitchFamily="34" charset="0"/>
                <a:cs typeface="Verdana" pitchFamily="34" charset="0"/>
              </a:rPr>
              <a:t>&gt;&gt; o Empreendimento está a cerca de 3 quilômetros de 2 UCs: </a:t>
            </a:r>
          </a:p>
          <a:p>
            <a:pPr>
              <a:lnSpc>
                <a:spcPct val="150000"/>
              </a:lnSpc>
              <a:buFontTx/>
              <a:buChar char="-"/>
            </a:pPr>
            <a:r>
              <a:rPr lang="pt-BR" sz="2000" cap="small" dirty="0" smtClean="0">
                <a:solidFill>
                  <a:srgbClr val="0000FF"/>
                </a:solidFill>
                <a:effectLst/>
                <a:latin typeface="Verdana" pitchFamily="34" charset="0"/>
                <a:ea typeface="Verdana" pitchFamily="34" charset="0"/>
                <a:cs typeface="Verdana" pitchFamily="34" charset="0"/>
              </a:rPr>
              <a:t> Parque Estadual Assessoria da Reforma Agrária (ARA), Valinhos</a:t>
            </a:r>
          </a:p>
          <a:p>
            <a:pPr>
              <a:lnSpc>
                <a:spcPct val="150000"/>
              </a:lnSpc>
              <a:buFontTx/>
              <a:buChar char="-"/>
            </a:pPr>
            <a:r>
              <a:rPr lang="pt-BR" sz="2000" cap="small" dirty="0" smtClean="0">
                <a:solidFill>
                  <a:srgbClr val="0000FF"/>
                </a:solidFill>
                <a:effectLst/>
                <a:latin typeface="Verdana" pitchFamily="34" charset="0"/>
                <a:ea typeface="Verdana" pitchFamily="34" charset="0"/>
                <a:cs typeface="Verdana" pitchFamily="34" charset="0"/>
              </a:rPr>
              <a:t> Floresta Estadual Serra D’água, Campinas</a:t>
            </a:r>
          </a:p>
        </p:txBody>
      </p:sp>
      <p:sp>
        <p:nvSpPr>
          <p:cNvPr id="5" name="Text Box 2"/>
          <p:cNvSpPr txBox="1">
            <a:spLocks noChangeArrowheads="1"/>
          </p:cNvSpPr>
          <p:nvPr/>
        </p:nvSpPr>
        <p:spPr bwMode="auto">
          <a:xfrm>
            <a:off x="134783" y="785794"/>
            <a:ext cx="6418417" cy="397545"/>
          </a:xfrm>
          <a:prstGeom prst="rect">
            <a:avLst/>
          </a:prstGeom>
          <a:noFill/>
          <a:ln w="12700" algn="ctr">
            <a:noFill/>
            <a:miter lim="800000"/>
            <a:headEnd/>
            <a:tailEnd/>
          </a:ln>
          <a:effectLst/>
        </p:spPr>
        <p:txBody>
          <a:bodyPr wrap="square" lIns="90488" tIns="44450" rIns="90488" bIns="44450">
            <a:spAutoFit/>
          </a:bodyPr>
          <a:lstStyle/>
          <a:p>
            <a:pPr>
              <a:lnSpc>
                <a:spcPct val="100000"/>
              </a:lnSpc>
              <a:buFont typeface="Wingdings" pitchFamily="2" charset="2"/>
              <a:buChar char="ü"/>
            </a:pPr>
            <a:r>
              <a:rPr lang="pt-BR" sz="2000" b="0" cap="small" dirty="0" smtClean="0">
                <a:solidFill>
                  <a:srgbClr val="FF0000"/>
                </a:solidFill>
                <a:effectLst/>
                <a:latin typeface="Verdana" pitchFamily="34" charset="0"/>
                <a:ea typeface="Verdana" pitchFamily="34" charset="0"/>
                <a:cs typeface="Verdana" pitchFamily="34" charset="0"/>
              </a:rPr>
              <a:t> Diagnóstico Ambiental - vegetação</a:t>
            </a: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m 8" descr="Figura - fauna.jpg"/>
          <p:cNvPicPr>
            <a:picLocks noChangeAspect="1"/>
          </p:cNvPicPr>
          <p:nvPr/>
        </p:nvPicPr>
        <p:blipFill>
          <a:blip r:embed="rId3" cstate="screen">
            <a:lum bright="10000"/>
          </a:blip>
          <a:srcRect/>
          <a:stretch>
            <a:fillRect/>
          </a:stretch>
        </p:blipFill>
        <p:spPr>
          <a:xfrm>
            <a:off x="3987800" y="19028"/>
            <a:ext cx="5880100" cy="6798836"/>
          </a:xfrm>
          <a:prstGeom prst="rect">
            <a:avLst/>
          </a:prstGeom>
        </p:spPr>
      </p:pic>
      <p:sp>
        <p:nvSpPr>
          <p:cNvPr id="13" name="Text Box 2"/>
          <p:cNvSpPr txBox="1">
            <a:spLocks noChangeArrowheads="1"/>
          </p:cNvSpPr>
          <p:nvPr/>
        </p:nvSpPr>
        <p:spPr bwMode="auto">
          <a:xfrm>
            <a:off x="0" y="1169928"/>
            <a:ext cx="9906000" cy="397545"/>
          </a:xfrm>
          <a:prstGeom prst="rect">
            <a:avLst/>
          </a:prstGeom>
          <a:noFill/>
          <a:ln w="12700" algn="ctr">
            <a:noFill/>
            <a:miter lim="800000"/>
            <a:headEnd/>
            <a:tailEnd/>
          </a:ln>
          <a:effectLst/>
        </p:spPr>
        <p:txBody>
          <a:bodyPr wrap="square" lIns="90488" tIns="44450" rIns="90488" bIns="44450">
            <a:spAutoFit/>
          </a:bodyPr>
          <a:lstStyle/>
          <a:p>
            <a:pPr>
              <a:lnSpc>
                <a:spcPct val="100000"/>
              </a:lnSpc>
              <a:buFont typeface="Wingdings" pitchFamily="2" charset="2"/>
              <a:buChar char="ü"/>
            </a:pPr>
            <a:r>
              <a:rPr lang="pt-BR" sz="2000" cap="small" dirty="0" smtClean="0">
                <a:solidFill>
                  <a:srgbClr val="FF0000"/>
                </a:solidFill>
                <a:effectLst/>
                <a:latin typeface="Verdana" pitchFamily="34" charset="0"/>
                <a:ea typeface="Verdana" pitchFamily="34" charset="0"/>
                <a:cs typeface="Verdana" pitchFamily="34" charset="0"/>
              </a:rPr>
              <a:t> Diagnóstico Ambiental</a:t>
            </a:r>
          </a:p>
        </p:txBody>
      </p:sp>
      <p:sp>
        <p:nvSpPr>
          <p:cNvPr id="4" name="Text Box 2"/>
          <p:cNvSpPr txBox="1">
            <a:spLocks noChangeArrowheads="1"/>
          </p:cNvSpPr>
          <p:nvPr/>
        </p:nvSpPr>
        <p:spPr bwMode="auto">
          <a:xfrm>
            <a:off x="142876" y="1960448"/>
            <a:ext cx="3524240" cy="4183196"/>
          </a:xfrm>
          <a:prstGeom prst="rect">
            <a:avLst/>
          </a:prstGeom>
          <a:noFill/>
          <a:ln w="12700" algn="ctr">
            <a:noFill/>
            <a:miter lim="800000"/>
            <a:headEnd/>
            <a:tailEnd/>
          </a:ln>
          <a:effectLst/>
        </p:spPr>
        <p:txBody>
          <a:bodyPr wrap="square" lIns="90488" tIns="44450" rIns="90488" bIns="44450">
            <a:spAutoFit/>
          </a:bodyPr>
          <a:lstStyle/>
          <a:p>
            <a:pPr>
              <a:lnSpc>
                <a:spcPct val="100000"/>
              </a:lnSpc>
              <a:spcBef>
                <a:spcPts val="600"/>
              </a:spcBef>
              <a:spcAft>
                <a:spcPts val="600"/>
              </a:spcAft>
              <a:buFontTx/>
              <a:buChar char="-"/>
            </a:pPr>
            <a:r>
              <a:rPr lang="pt-BR" sz="2000" b="0" cap="small" dirty="0" smtClean="0">
                <a:solidFill>
                  <a:srgbClr val="FF0000"/>
                </a:solidFill>
                <a:effectLst/>
                <a:latin typeface="Verdana" pitchFamily="34" charset="0"/>
                <a:ea typeface="Verdana" pitchFamily="34" charset="0"/>
                <a:cs typeface="Verdana" pitchFamily="34" charset="0"/>
              </a:rPr>
              <a:t> Levantamento de fauna:</a:t>
            </a:r>
          </a:p>
          <a:p>
            <a:pPr>
              <a:lnSpc>
                <a:spcPct val="100000"/>
              </a:lnSpc>
              <a:spcBef>
                <a:spcPts val="600"/>
              </a:spcBef>
              <a:spcAft>
                <a:spcPts val="600"/>
              </a:spcAft>
              <a:buFontTx/>
              <a:buChar char="-"/>
            </a:pPr>
            <a:endParaRPr lang="pt-BR" sz="800" b="0" i="1" u="sng" cap="small" dirty="0" smtClean="0">
              <a:solidFill>
                <a:srgbClr val="0000FF"/>
              </a:solidFill>
              <a:effectLst/>
              <a:latin typeface="Verdana" pitchFamily="34" charset="0"/>
              <a:ea typeface="Verdana" pitchFamily="34" charset="0"/>
              <a:cs typeface="Verdana" pitchFamily="34" charset="0"/>
            </a:endParaRPr>
          </a:p>
          <a:p>
            <a:pPr>
              <a:lnSpc>
                <a:spcPct val="100000"/>
              </a:lnSpc>
              <a:spcBef>
                <a:spcPts val="600"/>
              </a:spcBef>
              <a:spcAft>
                <a:spcPts val="600"/>
              </a:spcAft>
              <a:buFont typeface="Wingdings" pitchFamily="2" charset="2"/>
              <a:buChar char="Ø"/>
            </a:pPr>
            <a:r>
              <a:rPr lang="pt-BR" sz="2000" b="0" i="1" cap="small" dirty="0" smtClean="0">
                <a:solidFill>
                  <a:srgbClr val="0000FF"/>
                </a:solidFill>
                <a:effectLst/>
                <a:latin typeface="Verdana" pitchFamily="34" charset="0"/>
                <a:ea typeface="Verdana" pitchFamily="34" charset="0"/>
                <a:cs typeface="Verdana" pitchFamily="34" charset="0"/>
              </a:rPr>
              <a:t> </a:t>
            </a:r>
            <a:r>
              <a:rPr lang="pt-BR" sz="2000" b="0" i="1" u="sng" cap="small" dirty="0" smtClean="0">
                <a:solidFill>
                  <a:srgbClr val="0000FF"/>
                </a:solidFill>
                <a:effectLst/>
                <a:latin typeface="Verdana" pitchFamily="34" charset="0"/>
                <a:ea typeface="Verdana" pitchFamily="34" charset="0"/>
                <a:cs typeface="Verdana" pitchFamily="34" charset="0"/>
              </a:rPr>
              <a:t>Terrestre</a:t>
            </a:r>
            <a:r>
              <a:rPr lang="pt-BR" sz="2000" b="0" i="1" cap="small" dirty="0" smtClean="0">
                <a:solidFill>
                  <a:srgbClr val="0000FF"/>
                </a:solidFill>
                <a:effectLst/>
                <a:latin typeface="Verdana" pitchFamily="34" charset="0"/>
                <a:ea typeface="Verdana" pitchFamily="34" charset="0"/>
                <a:cs typeface="Verdana" pitchFamily="34" charset="0"/>
              </a:rPr>
              <a:t>:</a:t>
            </a:r>
          </a:p>
          <a:p>
            <a:pPr marL="360000">
              <a:lnSpc>
                <a:spcPct val="100000"/>
              </a:lnSpc>
              <a:spcBef>
                <a:spcPts val="600"/>
              </a:spcBef>
              <a:spcAft>
                <a:spcPts val="600"/>
              </a:spcAft>
              <a:buFont typeface="Wingdings" pitchFamily="2" charset="2"/>
              <a:buChar char="ü"/>
            </a:pPr>
            <a:r>
              <a:rPr lang="pt-BR" sz="2000" b="0" i="1" cap="small" dirty="0" smtClean="0">
                <a:solidFill>
                  <a:srgbClr val="0000FF"/>
                </a:solidFill>
                <a:effectLst/>
                <a:latin typeface="Verdana" pitchFamily="34" charset="0"/>
                <a:ea typeface="Verdana" pitchFamily="34" charset="0"/>
                <a:cs typeface="Verdana" pitchFamily="34" charset="0"/>
              </a:rPr>
              <a:t>Mamíferos</a:t>
            </a:r>
          </a:p>
          <a:p>
            <a:pPr marL="360000">
              <a:lnSpc>
                <a:spcPct val="100000"/>
              </a:lnSpc>
              <a:spcBef>
                <a:spcPts val="600"/>
              </a:spcBef>
              <a:spcAft>
                <a:spcPts val="600"/>
              </a:spcAft>
              <a:buFont typeface="Wingdings" pitchFamily="2" charset="2"/>
              <a:buChar char="ü"/>
            </a:pPr>
            <a:r>
              <a:rPr lang="pt-BR" sz="2000" b="0" i="1" cap="small" dirty="0" smtClean="0">
                <a:solidFill>
                  <a:srgbClr val="0000FF"/>
                </a:solidFill>
                <a:effectLst/>
                <a:latin typeface="Verdana" pitchFamily="34" charset="0"/>
                <a:ea typeface="Verdana" pitchFamily="34" charset="0"/>
                <a:cs typeface="Verdana" pitchFamily="34" charset="0"/>
              </a:rPr>
              <a:t>aves</a:t>
            </a:r>
          </a:p>
          <a:p>
            <a:pPr marL="360000">
              <a:lnSpc>
                <a:spcPct val="100000"/>
              </a:lnSpc>
              <a:spcBef>
                <a:spcPts val="600"/>
              </a:spcBef>
              <a:spcAft>
                <a:spcPts val="600"/>
              </a:spcAft>
              <a:buFont typeface="Wingdings" pitchFamily="2" charset="2"/>
              <a:buChar char="ü"/>
            </a:pPr>
            <a:r>
              <a:rPr lang="pt-BR" sz="2000" b="0" i="1" cap="small" dirty="0" smtClean="0">
                <a:solidFill>
                  <a:srgbClr val="0000FF"/>
                </a:solidFill>
                <a:effectLst/>
                <a:latin typeface="Verdana" pitchFamily="34" charset="0"/>
                <a:ea typeface="Verdana" pitchFamily="34" charset="0"/>
                <a:cs typeface="Verdana" pitchFamily="34" charset="0"/>
              </a:rPr>
              <a:t>Répteis</a:t>
            </a:r>
          </a:p>
          <a:p>
            <a:pPr marL="360000">
              <a:lnSpc>
                <a:spcPct val="100000"/>
              </a:lnSpc>
              <a:spcBef>
                <a:spcPts val="600"/>
              </a:spcBef>
              <a:spcAft>
                <a:spcPts val="600"/>
              </a:spcAft>
              <a:buFont typeface="Wingdings" pitchFamily="2" charset="2"/>
              <a:buChar char="ü"/>
            </a:pPr>
            <a:r>
              <a:rPr lang="pt-BR" sz="2000" b="0" i="1" cap="small" dirty="0" smtClean="0">
                <a:solidFill>
                  <a:srgbClr val="0000FF"/>
                </a:solidFill>
                <a:effectLst/>
                <a:latin typeface="Verdana" pitchFamily="34" charset="0"/>
                <a:ea typeface="Verdana" pitchFamily="34" charset="0"/>
                <a:cs typeface="Verdana" pitchFamily="34" charset="0"/>
              </a:rPr>
              <a:t>anfíbios</a:t>
            </a:r>
          </a:p>
          <a:p>
            <a:pPr>
              <a:lnSpc>
                <a:spcPct val="100000"/>
              </a:lnSpc>
              <a:spcBef>
                <a:spcPts val="600"/>
              </a:spcBef>
              <a:spcAft>
                <a:spcPts val="600"/>
              </a:spcAft>
            </a:pPr>
            <a:endParaRPr lang="pt-BR" sz="800" b="0" i="1" cap="small" dirty="0" smtClean="0">
              <a:solidFill>
                <a:srgbClr val="0000FF"/>
              </a:solidFill>
              <a:effectLst/>
              <a:latin typeface="Verdana" pitchFamily="34" charset="0"/>
              <a:ea typeface="Verdana" pitchFamily="34" charset="0"/>
              <a:cs typeface="Verdana" pitchFamily="34" charset="0"/>
            </a:endParaRPr>
          </a:p>
          <a:p>
            <a:pPr>
              <a:lnSpc>
                <a:spcPct val="100000"/>
              </a:lnSpc>
              <a:spcBef>
                <a:spcPts val="600"/>
              </a:spcBef>
              <a:spcAft>
                <a:spcPts val="600"/>
              </a:spcAft>
              <a:buFont typeface="Wingdings" pitchFamily="2" charset="2"/>
              <a:buChar char="Ø"/>
            </a:pPr>
            <a:r>
              <a:rPr lang="pt-BR" sz="2000" b="0" i="1" u="sng" cap="small" dirty="0" smtClean="0">
                <a:solidFill>
                  <a:srgbClr val="0000FF"/>
                </a:solidFill>
                <a:effectLst/>
                <a:latin typeface="Verdana" pitchFamily="34" charset="0"/>
                <a:ea typeface="Verdana" pitchFamily="34" charset="0"/>
                <a:cs typeface="Verdana" pitchFamily="34" charset="0"/>
              </a:rPr>
              <a:t> Ictiofauna</a:t>
            </a:r>
            <a:r>
              <a:rPr lang="pt-BR" sz="2000" b="0" i="1" cap="small" dirty="0" smtClean="0">
                <a:solidFill>
                  <a:srgbClr val="0000FF"/>
                </a:solidFill>
                <a:effectLst/>
                <a:latin typeface="Verdana" pitchFamily="34" charset="0"/>
                <a:ea typeface="Verdana" pitchFamily="34" charset="0"/>
                <a:cs typeface="Verdana" pitchFamily="34" charset="0"/>
              </a:rPr>
              <a:t>:</a:t>
            </a:r>
          </a:p>
          <a:p>
            <a:pPr marL="360000">
              <a:lnSpc>
                <a:spcPct val="100000"/>
              </a:lnSpc>
              <a:spcBef>
                <a:spcPts val="600"/>
              </a:spcBef>
              <a:spcAft>
                <a:spcPts val="600"/>
              </a:spcAft>
              <a:buFont typeface="Wingdings" pitchFamily="2" charset="2"/>
              <a:buChar char="ü"/>
            </a:pPr>
            <a:r>
              <a:rPr lang="pt-BR" sz="2000" b="0" i="1" cap="small" dirty="0" smtClean="0">
                <a:solidFill>
                  <a:srgbClr val="0000FF"/>
                </a:solidFill>
                <a:effectLst/>
                <a:latin typeface="Verdana" pitchFamily="34" charset="0"/>
                <a:ea typeface="Verdana" pitchFamily="34" charset="0"/>
                <a:cs typeface="Verdana" pitchFamily="34" charset="0"/>
              </a:rPr>
              <a:t>Peixes</a:t>
            </a:r>
          </a:p>
        </p:txBody>
      </p:sp>
      <p:sp>
        <p:nvSpPr>
          <p:cNvPr id="6" name="Text Box 2"/>
          <p:cNvSpPr txBox="1">
            <a:spLocks noChangeArrowheads="1"/>
          </p:cNvSpPr>
          <p:nvPr/>
        </p:nvSpPr>
        <p:spPr bwMode="auto">
          <a:xfrm>
            <a:off x="8077200" y="6045200"/>
            <a:ext cx="1752600" cy="736099"/>
          </a:xfrm>
          <a:prstGeom prst="rect">
            <a:avLst/>
          </a:prstGeom>
          <a:solidFill>
            <a:schemeClr val="bg1"/>
          </a:solidFill>
          <a:ln w="12700" algn="ctr">
            <a:noFill/>
            <a:miter lim="800000"/>
            <a:headEnd/>
            <a:tailEnd/>
          </a:ln>
          <a:effectLst/>
        </p:spPr>
        <p:txBody>
          <a:bodyPr wrap="square" lIns="90488" tIns="44450" rIns="90488" bIns="44450">
            <a:spAutoFit/>
          </a:bodyPr>
          <a:lstStyle/>
          <a:p>
            <a:pPr marL="360000">
              <a:lnSpc>
                <a:spcPct val="100000"/>
              </a:lnSpc>
            </a:pPr>
            <a:r>
              <a:rPr lang="pt-BR" sz="1400" b="0" i="1" cap="small" dirty="0" smtClean="0">
                <a:solidFill>
                  <a:srgbClr val="0000FF"/>
                </a:solidFill>
                <a:effectLst/>
                <a:latin typeface="Verdana" pitchFamily="34" charset="0"/>
                <a:ea typeface="Verdana" pitchFamily="34" charset="0"/>
                <a:cs typeface="Verdana" pitchFamily="34" charset="0"/>
              </a:rPr>
              <a:t> terrestre </a:t>
            </a:r>
            <a:r>
              <a:rPr lang="pt-BR" sz="1000" b="0" i="1" cap="small" dirty="0" smtClean="0">
                <a:solidFill>
                  <a:srgbClr val="0000FF"/>
                </a:solidFill>
                <a:effectLst/>
                <a:latin typeface="Verdana" pitchFamily="34" charset="0"/>
                <a:ea typeface="Verdana" pitchFamily="34" charset="0"/>
                <a:cs typeface="Verdana" pitchFamily="34" charset="0"/>
              </a:rPr>
              <a:t>(6)</a:t>
            </a:r>
            <a:endParaRPr lang="pt-BR" sz="1400" b="0" i="1" cap="small" dirty="0" smtClean="0">
              <a:solidFill>
                <a:srgbClr val="0000FF"/>
              </a:solidFill>
              <a:effectLst/>
              <a:latin typeface="Verdana" pitchFamily="34" charset="0"/>
              <a:ea typeface="Verdana" pitchFamily="34" charset="0"/>
              <a:cs typeface="Verdana" pitchFamily="34" charset="0"/>
            </a:endParaRPr>
          </a:p>
          <a:p>
            <a:pPr marL="360000">
              <a:lnSpc>
                <a:spcPct val="100000"/>
              </a:lnSpc>
            </a:pPr>
            <a:endParaRPr lang="pt-BR" sz="1400" b="0" i="1" cap="small" dirty="0" smtClean="0">
              <a:solidFill>
                <a:srgbClr val="0000FF"/>
              </a:solidFill>
              <a:effectLst/>
              <a:latin typeface="Verdana" pitchFamily="34" charset="0"/>
              <a:ea typeface="Verdana" pitchFamily="34" charset="0"/>
              <a:cs typeface="Verdana" pitchFamily="34" charset="0"/>
            </a:endParaRPr>
          </a:p>
          <a:p>
            <a:pPr marL="360000">
              <a:lnSpc>
                <a:spcPct val="100000"/>
              </a:lnSpc>
            </a:pPr>
            <a:r>
              <a:rPr lang="pt-BR" sz="1400" b="0" i="1" cap="small" dirty="0" smtClean="0">
                <a:solidFill>
                  <a:srgbClr val="0000FF"/>
                </a:solidFill>
                <a:effectLst/>
                <a:latin typeface="Verdana" pitchFamily="34" charset="0"/>
                <a:ea typeface="Verdana" pitchFamily="34" charset="0"/>
                <a:cs typeface="Verdana" pitchFamily="34" charset="0"/>
              </a:rPr>
              <a:t>ictiofauna </a:t>
            </a:r>
            <a:r>
              <a:rPr lang="pt-BR" sz="1000" b="0" i="1" cap="small" dirty="0" smtClean="0">
                <a:solidFill>
                  <a:srgbClr val="0000FF"/>
                </a:solidFill>
                <a:effectLst/>
                <a:latin typeface="Verdana" pitchFamily="34" charset="0"/>
                <a:ea typeface="Verdana" pitchFamily="34" charset="0"/>
                <a:cs typeface="Verdana" pitchFamily="34" charset="0"/>
              </a:rPr>
              <a:t>(5)</a:t>
            </a:r>
            <a:endParaRPr lang="pt-BR" sz="1400" b="0" i="1" cap="small" dirty="0" smtClean="0">
              <a:solidFill>
                <a:srgbClr val="0000FF"/>
              </a:solidFill>
              <a:effectLst/>
              <a:latin typeface="Verdana" pitchFamily="34" charset="0"/>
              <a:ea typeface="Verdana" pitchFamily="34" charset="0"/>
              <a:cs typeface="Verdana" pitchFamily="34" charset="0"/>
            </a:endParaRPr>
          </a:p>
        </p:txBody>
      </p:sp>
      <p:sp>
        <p:nvSpPr>
          <p:cNvPr id="7" name="Estrela de 5 pontas 6"/>
          <p:cNvSpPr>
            <a:spLocks/>
          </p:cNvSpPr>
          <p:nvPr/>
        </p:nvSpPr>
        <p:spPr>
          <a:xfrm>
            <a:off x="8128000" y="6514955"/>
            <a:ext cx="216000" cy="216000"/>
          </a:xfrm>
          <a:prstGeom prst="star5">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8" name="Estrela de 5 pontas 7"/>
          <p:cNvSpPr>
            <a:spLocks/>
          </p:cNvSpPr>
          <p:nvPr/>
        </p:nvSpPr>
        <p:spPr>
          <a:xfrm>
            <a:off x="8121650" y="6089650"/>
            <a:ext cx="216000" cy="216000"/>
          </a:xfrm>
          <a:prstGeom prst="star5">
            <a:avLst/>
          </a:prstGeom>
          <a:solidFill>
            <a:srgbClr val="FF33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Tree>
    <p:extLst>
      <p:ext uri="{BB962C8B-B14F-4D97-AF65-F5344CB8AC3E}">
        <p14:creationId xmlns="" xmlns:p14="http://schemas.microsoft.com/office/powerpoint/2010/main" val="4064479518"/>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Imagem 17" descr="G:\Projetos_VerdeFoco\Rota-Bandeiras\Relatorios\EIA\Fotos_AFs\H1\SUNP0032.JPG"/>
          <p:cNvPicPr>
            <a:picLocks noChangeAspect="1"/>
          </p:cNvPicPr>
          <p:nvPr/>
        </p:nvPicPr>
        <p:blipFill rotWithShape="1">
          <a:blip r:embed="rId3" cstate="screen">
            <a:extLst>
              <a:ext uri="{28A0092B-C50C-407E-A947-70E740481C1C}">
                <a14:useLocalDpi xmlns="" xmlns:a14="http://schemas.microsoft.com/office/drawing/2010/main" val="0"/>
              </a:ext>
            </a:extLst>
          </a:blip>
          <a:srcRect/>
          <a:stretch/>
        </p:blipFill>
        <p:spPr bwMode="auto">
          <a:xfrm>
            <a:off x="476800" y="3302000"/>
            <a:ext cx="3838321" cy="2489200"/>
          </a:xfrm>
          <a:prstGeom prst="rect">
            <a:avLst/>
          </a:prstGeom>
          <a:ln>
            <a:noFill/>
          </a:ln>
          <a:effectLst>
            <a:outerShdw blurRad="292100" dist="139700" dir="2700000" algn="tl" rotWithShape="0">
              <a:srgbClr val="333333">
                <a:alpha val="65000"/>
              </a:srgbClr>
            </a:outerShdw>
          </a:effectLst>
          <a:extLst>
            <a:ext uri="{53640926-AAD7-44D8-BBD7-CCE9431645EC}">
              <a14:shadowObscured xmlns="" xmlns:a14="http://schemas.microsoft.com/office/drawing/2010/main"/>
            </a:ext>
          </a:extLst>
        </p:spPr>
      </p:pic>
      <p:sp>
        <p:nvSpPr>
          <p:cNvPr id="4" name="Text Box 2"/>
          <p:cNvSpPr txBox="1">
            <a:spLocks noChangeArrowheads="1"/>
          </p:cNvSpPr>
          <p:nvPr/>
        </p:nvSpPr>
        <p:spPr bwMode="auto">
          <a:xfrm>
            <a:off x="0" y="1600200"/>
            <a:ext cx="9906000" cy="397545"/>
          </a:xfrm>
          <a:prstGeom prst="rect">
            <a:avLst/>
          </a:prstGeom>
          <a:noFill/>
          <a:ln w="12700" algn="ctr">
            <a:noFill/>
            <a:miter lim="800000"/>
            <a:headEnd/>
            <a:tailEnd/>
          </a:ln>
          <a:effectLst/>
        </p:spPr>
        <p:txBody>
          <a:bodyPr wrap="square" lIns="90488" tIns="44450" rIns="90488" bIns="44450">
            <a:spAutoFit/>
          </a:bodyPr>
          <a:lstStyle/>
          <a:p>
            <a:pPr>
              <a:lnSpc>
                <a:spcPct val="100000"/>
              </a:lnSpc>
            </a:pPr>
            <a:r>
              <a:rPr lang="pt-BR" sz="2000" cap="small" dirty="0" smtClean="0">
                <a:solidFill>
                  <a:srgbClr val="FF0000"/>
                </a:solidFill>
                <a:effectLst/>
                <a:latin typeface="Verdana" pitchFamily="34" charset="0"/>
                <a:ea typeface="Verdana" pitchFamily="34" charset="0"/>
                <a:cs typeface="Verdana" pitchFamily="34" charset="0"/>
              </a:rPr>
              <a:t>Mamíferos</a:t>
            </a:r>
            <a:r>
              <a:rPr lang="pt-BR" sz="2000" b="0" cap="small" dirty="0" smtClean="0">
                <a:solidFill>
                  <a:srgbClr val="FF0000"/>
                </a:solidFill>
                <a:effectLst/>
                <a:latin typeface="Verdana" pitchFamily="34" charset="0"/>
                <a:ea typeface="Verdana" pitchFamily="34" charset="0"/>
                <a:cs typeface="Verdana" pitchFamily="34" charset="0"/>
              </a:rPr>
              <a:t>: 9 espécies, </a:t>
            </a:r>
            <a:r>
              <a:rPr lang="pt-BR" sz="2000" b="0" cap="small" dirty="0" smtClean="0">
                <a:solidFill>
                  <a:srgbClr val="0000FF"/>
                </a:solidFill>
                <a:effectLst/>
                <a:latin typeface="Verdana" pitchFamily="34" charset="0"/>
                <a:ea typeface="Verdana" pitchFamily="34" charset="0"/>
                <a:cs typeface="Verdana" pitchFamily="34" charset="0"/>
              </a:rPr>
              <a:t>pertencentes a</a:t>
            </a:r>
            <a:r>
              <a:rPr lang="pt-BR" sz="2000" b="0" cap="small" dirty="0" smtClean="0">
                <a:solidFill>
                  <a:srgbClr val="FF0000"/>
                </a:solidFill>
                <a:effectLst/>
                <a:latin typeface="Verdana" pitchFamily="34" charset="0"/>
                <a:ea typeface="Verdana" pitchFamily="34" charset="0"/>
                <a:cs typeface="Verdana" pitchFamily="34" charset="0"/>
              </a:rPr>
              <a:t> 7 ordens </a:t>
            </a:r>
            <a:r>
              <a:rPr lang="pt-BR" sz="2000" b="0" cap="small" dirty="0" smtClean="0">
                <a:solidFill>
                  <a:srgbClr val="0000FF"/>
                </a:solidFill>
                <a:effectLst/>
                <a:latin typeface="Verdana" pitchFamily="34" charset="0"/>
                <a:ea typeface="Verdana" pitchFamily="34" charset="0"/>
                <a:cs typeface="Verdana" pitchFamily="34" charset="0"/>
              </a:rPr>
              <a:t>e</a:t>
            </a:r>
            <a:r>
              <a:rPr lang="pt-BR" sz="2000" b="0" cap="small" dirty="0" smtClean="0">
                <a:solidFill>
                  <a:srgbClr val="FF0000"/>
                </a:solidFill>
                <a:effectLst/>
                <a:latin typeface="Verdana" pitchFamily="34" charset="0"/>
                <a:ea typeface="Verdana" pitchFamily="34" charset="0"/>
                <a:cs typeface="Verdana" pitchFamily="34" charset="0"/>
              </a:rPr>
              <a:t> 9 famílias  </a:t>
            </a:r>
            <a:r>
              <a:rPr lang="pt-BR" sz="2000" b="0" i="1" u="sng" cap="small" dirty="0" smtClean="0">
                <a:solidFill>
                  <a:srgbClr val="0000FF"/>
                </a:solidFill>
                <a:effectLst/>
                <a:latin typeface="Verdana" pitchFamily="34" charset="0"/>
                <a:ea typeface="Verdana" pitchFamily="34" charset="0"/>
                <a:cs typeface="Verdana" pitchFamily="34" charset="0"/>
              </a:rPr>
              <a:t> </a:t>
            </a:r>
          </a:p>
        </p:txBody>
      </p:sp>
      <p:sp>
        <p:nvSpPr>
          <p:cNvPr id="8" name="Text Box 2"/>
          <p:cNvSpPr txBox="1">
            <a:spLocks noChangeArrowheads="1"/>
          </p:cNvSpPr>
          <p:nvPr/>
        </p:nvSpPr>
        <p:spPr bwMode="auto">
          <a:xfrm>
            <a:off x="0" y="1026707"/>
            <a:ext cx="9906000" cy="397545"/>
          </a:xfrm>
          <a:prstGeom prst="rect">
            <a:avLst/>
          </a:prstGeom>
          <a:noFill/>
          <a:ln w="12700" algn="ctr">
            <a:noFill/>
            <a:miter lim="800000"/>
            <a:headEnd/>
            <a:tailEnd/>
          </a:ln>
          <a:effectLst/>
        </p:spPr>
        <p:txBody>
          <a:bodyPr wrap="square" lIns="90488" tIns="44450" rIns="90488" bIns="44450">
            <a:spAutoFit/>
          </a:bodyPr>
          <a:lstStyle/>
          <a:p>
            <a:pPr>
              <a:lnSpc>
                <a:spcPct val="100000"/>
              </a:lnSpc>
              <a:buFont typeface="Wingdings" pitchFamily="2" charset="2"/>
              <a:buChar char="ü"/>
            </a:pPr>
            <a:r>
              <a:rPr lang="pt-BR" sz="2000" cap="small" dirty="0" smtClean="0">
                <a:solidFill>
                  <a:srgbClr val="FF0000"/>
                </a:solidFill>
                <a:effectLst/>
                <a:latin typeface="Verdana" pitchFamily="34" charset="0"/>
                <a:ea typeface="Verdana" pitchFamily="34" charset="0"/>
                <a:cs typeface="Verdana" pitchFamily="34" charset="0"/>
              </a:rPr>
              <a:t> Diagnóstico Ambiental</a:t>
            </a:r>
          </a:p>
        </p:txBody>
      </p:sp>
      <p:sp>
        <p:nvSpPr>
          <p:cNvPr id="14" name="Text Box 2"/>
          <p:cNvSpPr txBox="1">
            <a:spLocks noChangeArrowheads="1"/>
          </p:cNvSpPr>
          <p:nvPr/>
        </p:nvSpPr>
        <p:spPr bwMode="auto">
          <a:xfrm>
            <a:off x="800663" y="3500438"/>
            <a:ext cx="3048000" cy="309444"/>
          </a:xfrm>
          <a:prstGeom prst="rect">
            <a:avLst/>
          </a:prstGeom>
          <a:solidFill>
            <a:schemeClr val="bg1">
              <a:lumMod val="95000"/>
              <a:alpha val="70000"/>
            </a:schemeClr>
          </a:solidFill>
          <a:ln w="12700" algn="ctr">
            <a:noFill/>
            <a:miter lim="800000"/>
            <a:headEnd/>
            <a:tailEnd/>
          </a:ln>
          <a:effectLst/>
        </p:spPr>
        <p:txBody>
          <a:bodyPr wrap="square" lIns="90488" tIns="44450" rIns="90488" bIns="44450">
            <a:spAutoFit/>
          </a:bodyPr>
          <a:lstStyle/>
          <a:p>
            <a:pPr>
              <a:lnSpc>
                <a:spcPct val="150000"/>
              </a:lnSpc>
            </a:pPr>
            <a:r>
              <a:rPr lang="pt-BR" sz="1100" b="0" dirty="0" err="1" smtClean="0">
                <a:solidFill>
                  <a:schemeClr val="tx1"/>
                </a:solidFill>
                <a:effectLst/>
                <a:latin typeface="Verdana" pitchFamily="34" charset="0"/>
                <a:ea typeface="Verdana" pitchFamily="34" charset="0"/>
                <a:cs typeface="Verdana" pitchFamily="34" charset="0"/>
              </a:rPr>
              <a:t>Cachorro-do-mato</a:t>
            </a:r>
            <a:r>
              <a:rPr lang="pt-BR" sz="1100" b="0" dirty="0" smtClean="0">
                <a:solidFill>
                  <a:schemeClr val="tx1"/>
                </a:solidFill>
                <a:effectLst/>
                <a:latin typeface="Verdana" pitchFamily="34" charset="0"/>
                <a:ea typeface="Verdana" pitchFamily="34" charset="0"/>
                <a:cs typeface="Verdana" pitchFamily="34" charset="0"/>
              </a:rPr>
              <a:t> (</a:t>
            </a:r>
            <a:r>
              <a:rPr lang="pt-BR" sz="1100" b="0" i="1" dirty="0" err="1" smtClean="0">
                <a:solidFill>
                  <a:schemeClr val="tx1"/>
                </a:solidFill>
                <a:effectLst/>
                <a:latin typeface="Verdana" pitchFamily="34" charset="0"/>
                <a:ea typeface="Verdana" pitchFamily="34" charset="0"/>
                <a:cs typeface="Verdana" pitchFamily="34" charset="0"/>
              </a:rPr>
              <a:t>Cerdocyon</a:t>
            </a:r>
            <a:r>
              <a:rPr lang="pt-BR" sz="1100" b="0" i="1" dirty="0" smtClean="0">
                <a:solidFill>
                  <a:schemeClr val="tx1"/>
                </a:solidFill>
                <a:effectLst/>
                <a:latin typeface="Verdana" pitchFamily="34" charset="0"/>
                <a:ea typeface="Verdana" pitchFamily="34" charset="0"/>
                <a:cs typeface="Verdana" pitchFamily="34" charset="0"/>
              </a:rPr>
              <a:t> </a:t>
            </a:r>
            <a:r>
              <a:rPr lang="pt-BR" sz="1100" b="0" i="1" dirty="0" err="1" smtClean="0">
                <a:solidFill>
                  <a:schemeClr val="tx1"/>
                </a:solidFill>
                <a:effectLst/>
                <a:latin typeface="Verdana" pitchFamily="34" charset="0"/>
                <a:ea typeface="Verdana" pitchFamily="34" charset="0"/>
                <a:cs typeface="Verdana" pitchFamily="34" charset="0"/>
              </a:rPr>
              <a:t>thous</a:t>
            </a:r>
            <a:r>
              <a:rPr lang="pt-BR" sz="1100" b="0" dirty="0" smtClean="0">
                <a:solidFill>
                  <a:schemeClr val="tx1"/>
                </a:solidFill>
                <a:effectLst/>
                <a:latin typeface="Verdana" pitchFamily="34" charset="0"/>
                <a:ea typeface="Verdana" pitchFamily="34" charset="0"/>
                <a:cs typeface="Verdana" pitchFamily="34" charset="0"/>
              </a:rPr>
              <a:t>)</a:t>
            </a:r>
            <a:endParaRPr lang="pt-BR" sz="1100" b="0" i="1" u="sng" cap="small" dirty="0" smtClean="0">
              <a:solidFill>
                <a:schemeClr val="tx1"/>
              </a:solidFill>
              <a:effectLst/>
              <a:latin typeface="Verdana" pitchFamily="34" charset="0"/>
              <a:ea typeface="Verdana" pitchFamily="34" charset="0"/>
              <a:cs typeface="Verdana" pitchFamily="34" charset="0"/>
            </a:endParaRPr>
          </a:p>
        </p:txBody>
      </p:sp>
      <p:sp>
        <p:nvSpPr>
          <p:cNvPr id="15" name="Text Box 2"/>
          <p:cNvSpPr txBox="1">
            <a:spLocks noChangeArrowheads="1"/>
          </p:cNvSpPr>
          <p:nvPr/>
        </p:nvSpPr>
        <p:spPr bwMode="auto">
          <a:xfrm>
            <a:off x="4330700" y="2291440"/>
            <a:ext cx="5575300" cy="640175"/>
          </a:xfrm>
          <a:prstGeom prst="rect">
            <a:avLst/>
          </a:prstGeom>
          <a:noFill/>
          <a:ln w="12700" algn="ctr">
            <a:noFill/>
            <a:miter lim="800000"/>
            <a:headEnd/>
            <a:tailEnd/>
          </a:ln>
          <a:effectLst/>
        </p:spPr>
        <p:txBody>
          <a:bodyPr wrap="square" lIns="90488" tIns="44450" rIns="90488" bIns="44450">
            <a:spAutoFit/>
          </a:bodyPr>
          <a:lstStyle/>
          <a:p>
            <a:pPr>
              <a:lnSpc>
                <a:spcPct val="150000"/>
              </a:lnSpc>
            </a:pPr>
            <a:endParaRPr lang="pt-BR" sz="1000" b="0" dirty="0" smtClean="0">
              <a:solidFill>
                <a:srgbClr val="0000FF"/>
              </a:solidFill>
              <a:effectLst/>
              <a:latin typeface="Verdana" pitchFamily="34" charset="0"/>
              <a:ea typeface="Verdana" pitchFamily="34" charset="0"/>
              <a:cs typeface="Verdana" pitchFamily="34" charset="0"/>
            </a:endParaRPr>
          </a:p>
          <a:p>
            <a:pPr>
              <a:lnSpc>
                <a:spcPct val="150000"/>
              </a:lnSpc>
            </a:pPr>
            <a:endParaRPr lang="pt-BR" sz="1600" b="0" dirty="0" smtClean="0">
              <a:solidFill>
                <a:srgbClr val="0000FF"/>
              </a:solidFill>
              <a:effectLst/>
              <a:latin typeface="Verdana" pitchFamily="34" charset="0"/>
              <a:ea typeface="Verdana" pitchFamily="34" charset="0"/>
              <a:cs typeface="Verdana" pitchFamily="34" charset="0"/>
            </a:endParaRPr>
          </a:p>
        </p:txBody>
      </p:sp>
      <p:pic>
        <p:nvPicPr>
          <p:cNvPr id="19" name="Imagem 18" descr="G:\Projetos_VerdeFoco\Rota-Bandeiras\Relatorios\EIA\Fotos\P1110563.JPG"/>
          <p:cNvPicPr>
            <a:picLocks noChangeAspect="1"/>
          </p:cNvPicPr>
          <p:nvPr/>
        </p:nvPicPr>
        <p:blipFill>
          <a:blip r:embed="rId4" cstate="screen">
            <a:extLst>
              <a:ext uri="{28A0092B-C50C-407E-A947-70E740481C1C}">
                <a14:useLocalDpi xmlns="" xmlns:a14="http://schemas.microsoft.com/office/drawing/2010/main" val="0"/>
              </a:ext>
            </a:extLst>
          </a:blip>
          <a:srcRect/>
          <a:stretch>
            <a:fillRect/>
          </a:stretch>
        </p:blipFill>
        <p:spPr bwMode="auto">
          <a:xfrm>
            <a:off x="4800600" y="3276600"/>
            <a:ext cx="3946800" cy="2514600"/>
          </a:xfrm>
          <a:prstGeom prst="rect">
            <a:avLst/>
          </a:prstGeom>
          <a:ln>
            <a:noFill/>
          </a:ln>
          <a:effectLst>
            <a:outerShdw blurRad="292100" dist="139700" dir="2700000" algn="tl" rotWithShape="0">
              <a:srgbClr val="333333">
                <a:alpha val="65000"/>
              </a:srgbClr>
            </a:outerShdw>
          </a:effectLst>
        </p:spPr>
      </p:pic>
      <p:sp>
        <p:nvSpPr>
          <p:cNvPr id="16" name="Text Box 2"/>
          <p:cNvSpPr txBox="1">
            <a:spLocks noChangeArrowheads="1"/>
          </p:cNvSpPr>
          <p:nvPr/>
        </p:nvSpPr>
        <p:spPr bwMode="auto">
          <a:xfrm>
            <a:off x="4864100" y="5362878"/>
            <a:ext cx="3853900" cy="428322"/>
          </a:xfrm>
          <a:prstGeom prst="rect">
            <a:avLst/>
          </a:prstGeom>
          <a:solidFill>
            <a:schemeClr val="bg1">
              <a:lumMod val="95000"/>
              <a:alpha val="74000"/>
            </a:schemeClr>
          </a:solidFill>
          <a:ln w="12700" algn="ctr">
            <a:noFill/>
            <a:miter lim="800000"/>
            <a:headEnd/>
            <a:tailEnd/>
          </a:ln>
          <a:effectLst/>
        </p:spPr>
        <p:txBody>
          <a:bodyPr wrap="square" lIns="90488" tIns="44450" rIns="90488" bIns="44450">
            <a:spAutoFit/>
          </a:bodyPr>
          <a:lstStyle/>
          <a:p>
            <a:pPr algn="ctr">
              <a:lnSpc>
                <a:spcPct val="100000"/>
              </a:lnSpc>
            </a:pPr>
            <a:r>
              <a:rPr lang="pt-BR" sz="1100" b="0" dirty="0" smtClean="0">
                <a:solidFill>
                  <a:schemeClr val="tx1"/>
                </a:solidFill>
                <a:effectLst/>
                <a:latin typeface="Verdana" pitchFamily="34" charset="0"/>
                <a:ea typeface="Verdana" pitchFamily="34" charset="0"/>
                <a:cs typeface="Verdana" pitchFamily="34" charset="0"/>
              </a:rPr>
              <a:t>Pegada de capivara </a:t>
            </a:r>
          </a:p>
          <a:p>
            <a:pPr algn="ctr">
              <a:lnSpc>
                <a:spcPct val="100000"/>
              </a:lnSpc>
            </a:pPr>
            <a:r>
              <a:rPr lang="pt-BR" sz="1100" b="0" dirty="0" smtClean="0">
                <a:solidFill>
                  <a:schemeClr val="tx1"/>
                </a:solidFill>
                <a:effectLst/>
                <a:latin typeface="Verdana" pitchFamily="34" charset="0"/>
                <a:ea typeface="Verdana" pitchFamily="34" charset="0"/>
                <a:cs typeface="Verdana" pitchFamily="34" charset="0"/>
              </a:rPr>
              <a:t>(</a:t>
            </a:r>
            <a:r>
              <a:rPr lang="pt-BR" sz="1100" b="0" i="1" dirty="0" err="1" smtClean="0">
                <a:solidFill>
                  <a:schemeClr val="tx1"/>
                </a:solidFill>
                <a:effectLst/>
                <a:latin typeface="Verdana" pitchFamily="34" charset="0"/>
                <a:ea typeface="Verdana" pitchFamily="34" charset="0"/>
                <a:cs typeface="Verdana" pitchFamily="34" charset="0"/>
              </a:rPr>
              <a:t>Hydrochaeris</a:t>
            </a:r>
            <a:r>
              <a:rPr lang="pt-BR" sz="1100" b="0" i="1" dirty="0" smtClean="0">
                <a:solidFill>
                  <a:schemeClr val="tx1"/>
                </a:solidFill>
                <a:effectLst/>
                <a:latin typeface="Verdana" pitchFamily="34" charset="0"/>
                <a:ea typeface="Verdana" pitchFamily="34" charset="0"/>
                <a:cs typeface="Verdana" pitchFamily="34" charset="0"/>
              </a:rPr>
              <a:t> </a:t>
            </a:r>
            <a:r>
              <a:rPr lang="pt-BR" sz="1100" b="0" i="1" dirty="0" err="1" smtClean="0">
                <a:solidFill>
                  <a:schemeClr val="tx1"/>
                </a:solidFill>
                <a:effectLst/>
                <a:latin typeface="Verdana" pitchFamily="34" charset="0"/>
                <a:ea typeface="Verdana" pitchFamily="34" charset="0"/>
                <a:cs typeface="Verdana" pitchFamily="34" charset="0"/>
              </a:rPr>
              <a:t>hydrochaeris</a:t>
            </a:r>
            <a:r>
              <a:rPr lang="pt-BR" sz="1100" b="0" dirty="0" smtClean="0">
                <a:solidFill>
                  <a:schemeClr val="tx1"/>
                </a:solidFill>
                <a:effectLst/>
                <a:latin typeface="Verdana" pitchFamily="34" charset="0"/>
                <a:ea typeface="Verdana" pitchFamily="34" charset="0"/>
                <a:cs typeface="Verdana" pitchFamily="34" charset="0"/>
              </a:rPr>
              <a:t>)</a:t>
            </a:r>
            <a:endParaRPr lang="pt-BR" sz="1100" b="0" i="1" u="sng" cap="small" dirty="0" smtClean="0">
              <a:solidFill>
                <a:schemeClr val="tx1"/>
              </a:solidFill>
              <a:effectLst/>
              <a:latin typeface="Verdana" pitchFamily="34" charset="0"/>
              <a:ea typeface="Verdana" pitchFamily="34" charset="0"/>
              <a:cs typeface="Verdana" pitchFamily="34" charset="0"/>
            </a:endParaRPr>
          </a:p>
        </p:txBody>
      </p:sp>
    </p:spTree>
    <p:extLst>
      <p:ext uri="{BB962C8B-B14F-4D97-AF65-F5344CB8AC3E}">
        <p14:creationId xmlns="" xmlns:p14="http://schemas.microsoft.com/office/powerpoint/2010/main" val="2559286808"/>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p:cNvSpPr txBox="1">
            <a:spLocks noChangeArrowheads="1"/>
          </p:cNvSpPr>
          <p:nvPr/>
        </p:nvSpPr>
        <p:spPr bwMode="auto">
          <a:xfrm>
            <a:off x="0" y="1504479"/>
            <a:ext cx="9906000" cy="705321"/>
          </a:xfrm>
          <a:prstGeom prst="rect">
            <a:avLst/>
          </a:prstGeom>
          <a:noFill/>
          <a:ln w="12700" algn="ctr">
            <a:noFill/>
            <a:miter lim="800000"/>
            <a:headEnd/>
            <a:tailEnd/>
          </a:ln>
          <a:effectLst/>
        </p:spPr>
        <p:txBody>
          <a:bodyPr wrap="square" lIns="90488" tIns="44450" rIns="90488" bIns="44450">
            <a:spAutoFit/>
          </a:bodyPr>
          <a:lstStyle/>
          <a:p>
            <a:pPr>
              <a:lnSpc>
                <a:spcPct val="100000"/>
              </a:lnSpc>
            </a:pPr>
            <a:r>
              <a:rPr lang="pt-BR" sz="2000" cap="small" dirty="0" smtClean="0">
                <a:solidFill>
                  <a:srgbClr val="FF0000"/>
                </a:solidFill>
                <a:effectLst/>
                <a:latin typeface="Verdana" pitchFamily="34" charset="0"/>
                <a:ea typeface="Verdana" pitchFamily="34" charset="0"/>
                <a:cs typeface="Verdana" pitchFamily="34" charset="0"/>
              </a:rPr>
              <a:t>Aves</a:t>
            </a:r>
            <a:r>
              <a:rPr lang="pt-BR" sz="2000" b="0" cap="small" dirty="0" smtClean="0">
                <a:solidFill>
                  <a:srgbClr val="FF0000"/>
                </a:solidFill>
                <a:effectLst/>
                <a:latin typeface="Verdana" pitchFamily="34" charset="0"/>
                <a:ea typeface="Verdana" pitchFamily="34" charset="0"/>
                <a:cs typeface="Verdana" pitchFamily="34" charset="0"/>
              </a:rPr>
              <a:t>: </a:t>
            </a:r>
            <a:r>
              <a:rPr lang="pt-BR" sz="2000" b="0" cap="small" dirty="0" smtClean="0">
                <a:solidFill>
                  <a:srgbClr val="0000FF"/>
                </a:solidFill>
                <a:effectLst/>
                <a:latin typeface="Verdana" pitchFamily="34" charset="0"/>
                <a:ea typeface="Verdana" pitchFamily="34" charset="0"/>
                <a:cs typeface="Verdana" pitchFamily="34" charset="0"/>
              </a:rPr>
              <a:t>identificadas </a:t>
            </a:r>
            <a:r>
              <a:rPr lang="pt-BR" sz="2000" b="0" cap="small" dirty="0" smtClean="0">
                <a:solidFill>
                  <a:srgbClr val="FF0000"/>
                </a:solidFill>
                <a:effectLst/>
                <a:latin typeface="Verdana" pitchFamily="34" charset="0"/>
                <a:ea typeface="Verdana" pitchFamily="34" charset="0"/>
                <a:cs typeface="Verdana" pitchFamily="34" charset="0"/>
              </a:rPr>
              <a:t>156 espécies</a:t>
            </a:r>
            <a:r>
              <a:rPr lang="pt-BR" sz="2000" b="0" cap="small" dirty="0" smtClean="0">
                <a:solidFill>
                  <a:srgbClr val="0000FF"/>
                </a:solidFill>
                <a:effectLst/>
                <a:latin typeface="Verdana" pitchFamily="34" charset="0"/>
                <a:ea typeface="Verdana" pitchFamily="34" charset="0"/>
                <a:cs typeface="Verdana" pitchFamily="34" charset="0"/>
              </a:rPr>
              <a:t>, pertencentes a </a:t>
            </a:r>
            <a:r>
              <a:rPr lang="pt-BR" sz="2000" b="0" cap="small" dirty="0" smtClean="0">
                <a:solidFill>
                  <a:srgbClr val="FF0000"/>
                </a:solidFill>
                <a:effectLst/>
                <a:latin typeface="Verdana" pitchFamily="34" charset="0"/>
                <a:ea typeface="Verdana" pitchFamily="34" charset="0"/>
                <a:cs typeface="Verdana" pitchFamily="34" charset="0"/>
              </a:rPr>
              <a:t>19 ordens </a:t>
            </a:r>
            <a:r>
              <a:rPr lang="pt-BR" sz="2000" b="0" cap="small" dirty="0" smtClean="0">
                <a:solidFill>
                  <a:srgbClr val="0000FF"/>
                </a:solidFill>
                <a:effectLst/>
                <a:latin typeface="Verdana" pitchFamily="34" charset="0"/>
                <a:ea typeface="Verdana" pitchFamily="34" charset="0"/>
                <a:cs typeface="Verdana" pitchFamily="34" charset="0"/>
              </a:rPr>
              <a:t>e </a:t>
            </a:r>
            <a:r>
              <a:rPr lang="pt-BR" sz="2000" b="0" cap="small" dirty="0" smtClean="0">
                <a:solidFill>
                  <a:srgbClr val="FF0000"/>
                </a:solidFill>
                <a:effectLst/>
                <a:latin typeface="Verdana" pitchFamily="34" charset="0"/>
                <a:ea typeface="Verdana" pitchFamily="34" charset="0"/>
                <a:cs typeface="Verdana" pitchFamily="34" charset="0"/>
              </a:rPr>
              <a:t>47 famílias</a:t>
            </a:r>
            <a:r>
              <a:rPr lang="pt-BR" sz="2000" b="0" i="1" u="sng" cap="small" dirty="0" smtClean="0">
                <a:solidFill>
                  <a:srgbClr val="FF0000"/>
                </a:solidFill>
                <a:effectLst/>
                <a:latin typeface="Verdana" pitchFamily="34" charset="0"/>
                <a:ea typeface="Verdana" pitchFamily="34" charset="0"/>
                <a:cs typeface="Verdana" pitchFamily="34" charset="0"/>
              </a:rPr>
              <a:t> </a:t>
            </a:r>
          </a:p>
          <a:p>
            <a:pPr>
              <a:lnSpc>
                <a:spcPct val="100000"/>
              </a:lnSpc>
            </a:pPr>
            <a:r>
              <a:rPr lang="pt-BR" sz="2000" b="0" i="1" u="sng" cap="small" dirty="0" smtClean="0">
                <a:solidFill>
                  <a:srgbClr val="0000FF"/>
                </a:solidFill>
                <a:effectLst/>
                <a:latin typeface="Verdana" pitchFamily="34" charset="0"/>
                <a:ea typeface="Verdana" pitchFamily="34" charset="0"/>
                <a:cs typeface="Verdana" pitchFamily="34" charset="0"/>
              </a:rPr>
              <a:t> </a:t>
            </a:r>
          </a:p>
        </p:txBody>
      </p:sp>
      <p:sp>
        <p:nvSpPr>
          <p:cNvPr id="8" name="Text Box 2"/>
          <p:cNvSpPr txBox="1">
            <a:spLocks noChangeArrowheads="1"/>
          </p:cNvSpPr>
          <p:nvPr/>
        </p:nvSpPr>
        <p:spPr bwMode="auto">
          <a:xfrm>
            <a:off x="0" y="1126455"/>
            <a:ext cx="9906000" cy="397545"/>
          </a:xfrm>
          <a:prstGeom prst="rect">
            <a:avLst/>
          </a:prstGeom>
          <a:noFill/>
          <a:ln w="12700" algn="ctr">
            <a:noFill/>
            <a:miter lim="800000"/>
            <a:headEnd/>
            <a:tailEnd/>
          </a:ln>
          <a:effectLst/>
        </p:spPr>
        <p:txBody>
          <a:bodyPr wrap="square" lIns="90488" tIns="44450" rIns="90488" bIns="44450">
            <a:spAutoFit/>
          </a:bodyPr>
          <a:lstStyle/>
          <a:p>
            <a:pPr>
              <a:lnSpc>
                <a:spcPct val="100000"/>
              </a:lnSpc>
              <a:buFont typeface="Wingdings" pitchFamily="2" charset="2"/>
              <a:buChar char="ü"/>
            </a:pPr>
            <a:r>
              <a:rPr lang="pt-BR" sz="2000" cap="small" dirty="0" smtClean="0">
                <a:solidFill>
                  <a:srgbClr val="FF0000"/>
                </a:solidFill>
                <a:effectLst/>
                <a:latin typeface="Verdana" pitchFamily="34" charset="0"/>
                <a:ea typeface="Verdana" pitchFamily="34" charset="0"/>
                <a:cs typeface="Verdana" pitchFamily="34" charset="0"/>
              </a:rPr>
              <a:t> Diagnóstico Ambiental</a:t>
            </a:r>
          </a:p>
        </p:txBody>
      </p:sp>
      <p:pic>
        <p:nvPicPr>
          <p:cNvPr id="10" name="Imagem 9" descr="C:\Users\Rafa\Downloads\Mimus saturninus.JPG"/>
          <p:cNvPicPr>
            <a:picLocks noChangeAspect="1"/>
          </p:cNvPicPr>
          <p:nvPr/>
        </p:nvPicPr>
        <p:blipFill>
          <a:blip r:embed="rId3" cstate="screen">
            <a:extLst>
              <a:ext uri="{28A0092B-C50C-407E-A947-70E740481C1C}">
                <a14:useLocalDpi xmlns="" xmlns:a14="http://schemas.microsoft.com/office/drawing/2010/main" val="0"/>
              </a:ext>
            </a:extLst>
          </a:blip>
          <a:srcRect/>
          <a:stretch>
            <a:fillRect/>
          </a:stretch>
        </p:blipFill>
        <p:spPr bwMode="auto">
          <a:xfrm>
            <a:off x="58062" y="2133600"/>
            <a:ext cx="3404688" cy="2553516"/>
          </a:xfrm>
          <a:prstGeom prst="rect">
            <a:avLst/>
          </a:prstGeom>
          <a:ln>
            <a:noFill/>
          </a:ln>
          <a:effectLst>
            <a:outerShdw blurRad="292100" dist="139700" dir="2700000" algn="tl" rotWithShape="0">
              <a:srgbClr val="333333">
                <a:alpha val="65000"/>
              </a:srgbClr>
            </a:outerShdw>
          </a:effectLst>
        </p:spPr>
      </p:pic>
      <p:sp>
        <p:nvSpPr>
          <p:cNvPr id="11" name="Text Box 2"/>
          <p:cNvSpPr txBox="1">
            <a:spLocks noChangeArrowheads="1"/>
          </p:cNvSpPr>
          <p:nvPr/>
        </p:nvSpPr>
        <p:spPr bwMode="auto">
          <a:xfrm>
            <a:off x="58062" y="3906374"/>
            <a:ext cx="2880000" cy="343684"/>
          </a:xfrm>
          <a:prstGeom prst="rect">
            <a:avLst/>
          </a:prstGeom>
          <a:solidFill>
            <a:schemeClr val="bg1">
              <a:alpha val="69000"/>
            </a:schemeClr>
          </a:solidFill>
          <a:ln w="12700" algn="ctr">
            <a:noFill/>
            <a:miter lim="800000"/>
            <a:headEnd/>
            <a:tailEnd/>
          </a:ln>
          <a:effectLst/>
        </p:spPr>
        <p:txBody>
          <a:bodyPr wrap="square" lIns="90488" tIns="44450" rIns="90488" bIns="44450">
            <a:spAutoFit/>
          </a:bodyPr>
          <a:lstStyle/>
          <a:p>
            <a:pPr>
              <a:lnSpc>
                <a:spcPct val="150000"/>
              </a:lnSpc>
            </a:pPr>
            <a:r>
              <a:rPr lang="pt-BR" sz="1100" b="0" dirty="0" err="1" smtClean="0">
                <a:solidFill>
                  <a:schemeClr val="tx1"/>
                </a:solidFill>
                <a:effectLst/>
                <a:latin typeface="Verdana" pitchFamily="34" charset="0"/>
                <a:ea typeface="Verdana" pitchFamily="34" charset="0"/>
                <a:cs typeface="Verdana" pitchFamily="34" charset="0"/>
              </a:rPr>
              <a:t>Sabiá-do-campo</a:t>
            </a:r>
            <a:r>
              <a:rPr lang="pt-BR" sz="1100" b="0" dirty="0" smtClean="0">
                <a:solidFill>
                  <a:schemeClr val="tx1"/>
                </a:solidFill>
                <a:effectLst/>
                <a:latin typeface="Verdana" pitchFamily="34" charset="0"/>
                <a:ea typeface="Verdana" pitchFamily="34" charset="0"/>
                <a:cs typeface="Verdana" pitchFamily="34" charset="0"/>
              </a:rPr>
              <a:t> (</a:t>
            </a:r>
            <a:r>
              <a:rPr lang="pt-BR" sz="1100" b="0" i="1" dirty="0" err="1" smtClean="0">
                <a:solidFill>
                  <a:schemeClr val="tx1"/>
                </a:solidFill>
                <a:effectLst/>
                <a:latin typeface="Verdana" pitchFamily="34" charset="0"/>
                <a:ea typeface="Verdana" pitchFamily="34" charset="0"/>
                <a:cs typeface="Verdana" pitchFamily="34" charset="0"/>
              </a:rPr>
              <a:t>Mimus</a:t>
            </a:r>
            <a:r>
              <a:rPr lang="pt-BR" sz="1100" b="0" i="1" dirty="0" smtClean="0">
                <a:solidFill>
                  <a:schemeClr val="tx1"/>
                </a:solidFill>
                <a:effectLst/>
                <a:latin typeface="Verdana" pitchFamily="34" charset="0"/>
                <a:ea typeface="Verdana" pitchFamily="34" charset="0"/>
                <a:cs typeface="Verdana" pitchFamily="34" charset="0"/>
              </a:rPr>
              <a:t> </a:t>
            </a:r>
            <a:r>
              <a:rPr lang="pt-BR" sz="1100" b="0" i="1" dirty="0" err="1" smtClean="0">
                <a:solidFill>
                  <a:schemeClr val="tx1"/>
                </a:solidFill>
                <a:effectLst/>
                <a:latin typeface="Verdana" pitchFamily="34" charset="0"/>
                <a:ea typeface="Verdana" pitchFamily="34" charset="0"/>
                <a:cs typeface="Verdana" pitchFamily="34" charset="0"/>
              </a:rPr>
              <a:t>saturninus</a:t>
            </a:r>
            <a:r>
              <a:rPr lang="pt-BR" sz="1100" b="0" dirty="0" smtClean="0">
                <a:solidFill>
                  <a:schemeClr val="tx1"/>
                </a:solidFill>
                <a:effectLst/>
                <a:latin typeface="Verdana" pitchFamily="34" charset="0"/>
                <a:ea typeface="Verdana" pitchFamily="34" charset="0"/>
                <a:cs typeface="Verdana" pitchFamily="34" charset="0"/>
              </a:rPr>
              <a:t>)</a:t>
            </a:r>
            <a:endParaRPr lang="pt-BR" sz="1100" b="0" i="1" u="sng" cap="small" dirty="0" smtClean="0">
              <a:solidFill>
                <a:schemeClr val="tx1"/>
              </a:solidFill>
              <a:effectLst/>
              <a:latin typeface="Verdana" pitchFamily="34" charset="0"/>
              <a:ea typeface="Verdana" pitchFamily="34" charset="0"/>
              <a:cs typeface="Verdana" pitchFamily="34" charset="0"/>
            </a:endParaRPr>
          </a:p>
        </p:txBody>
      </p:sp>
      <p:pic>
        <p:nvPicPr>
          <p:cNvPr id="13" name="Imagem 12" descr="C:\Users\Rafa\Downloads\Amazona aestiva.JPG"/>
          <p:cNvPicPr>
            <a:picLocks noChangeAspect="1"/>
          </p:cNvPicPr>
          <p:nvPr/>
        </p:nvPicPr>
        <p:blipFill>
          <a:blip r:embed="rId4" cstate="screen">
            <a:lum bright="-10000"/>
            <a:extLst>
              <a:ext uri="{28A0092B-C50C-407E-A947-70E740481C1C}">
                <a14:useLocalDpi xmlns="" xmlns:a14="http://schemas.microsoft.com/office/drawing/2010/main" val="0"/>
              </a:ext>
            </a:extLst>
          </a:blip>
          <a:srcRect/>
          <a:stretch>
            <a:fillRect/>
          </a:stretch>
        </p:blipFill>
        <p:spPr bwMode="auto">
          <a:xfrm>
            <a:off x="6234646" y="3200400"/>
            <a:ext cx="3447824" cy="2585868"/>
          </a:xfrm>
          <a:prstGeom prst="rect">
            <a:avLst/>
          </a:prstGeom>
          <a:ln>
            <a:noFill/>
          </a:ln>
          <a:effectLst>
            <a:outerShdw blurRad="292100" dist="139700" dir="2700000" algn="tl" rotWithShape="0">
              <a:srgbClr val="333333">
                <a:alpha val="65000"/>
              </a:srgbClr>
            </a:outerShdw>
          </a:effectLst>
        </p:spPr>
      </p:pic>
      <p:sp>
        <p:nvSpPr>
          <p:cNvPr id="14" name="Text Box 2"/>
          <p:cNvSpPr txBox="1">
            <a:spLocks noChangeArrowheads="1"/>
          </p:cNvSpPr>
          <p:nvPr/>
        </p:nvSpPr>
        <p:spPr bwMode="auto">
          <a:xfrm>
            <a:off x="6700872" y="5445468"/>
            <a:ext cx="3048000" cy="309444"/>
          </a:xfrm>
          <a:prstGeom prst="rect">
            <a:avLst/>
          </a:prstGeom>
          <a:solidFill>
            <a:schemeClr val="bg1">
              <a:alpha val="75000"/>
            </a:schemeClr>
          </a:solidFill>
          <a:ln w="12700" algn="ctr">
            <a:noFill/>
            <a:miter lim="800000"/>
            <a:headEnd/>
            <a:tailEnd/>
          </a:ln>
          <a:effectLst/>
        </p:spPr>
        <p:txBody>
          <a:bodyPr wrap="square" lIns="90488" tIns="44450" rIns="90488" bIns="44450">
            <a:spAutoFit/>
          </a:bodyPr>
          <a:lstStyle/>
          <a:p>
            <a:pPr>
              <a:lnSpc>
                <a:spcPct val="150000"/>
              </a:lnSpc>
            </a:pPr>
            <a:r>
              <a:rPr lang="pt-BR" sz="1100" b="0" dirty="0" smtClean="0">
                <a:solidFill>
                  <a:schemeClr val="tx1"/>
                </a:solidFill>
                <a:effectLst/>
                <a:latin typeface="Verdana" pitchFamily="34" charset="0"/>
                <a:ea typeface="Verdana" pitchFamily="34" charset="0"/>
                <a:cs typeface="Verdana" pitchFamily="34" charset="0"/>
              </a:rPr>
              <a:t>Papagaio-verdadeiro (</a:t>
            </a:r>
            <a:r>
              <a:rPr lang="pt-BR" sz="1100" b="0" i="1" dirty="0" smtClean="0">
                <a:solidFill>
                  <a:schemeClr val="tx1"/>
                </a:solidFill>
                <a:effectLst/>
                <a:latin typeface="Verdana" pitchFamily="34" charset="0"/>
                <a:ea typeface="Verdana" pitchFamily="34" charset="0"/>
                <a:cs typeface="Verdana" pitchFamily="34" charset="0"/>
              </a:rPr>
              <a:t>Amazona </a:t>
            </a:r>
            <a:r>
              <a:rPr lang="pt-BR" sz="1100" b="0" i="1" dirty="0" err="1" smtClean="0">
                <a:solidFill>
                  <a:schemeClr val="tx1"/>
                </a:solidFill>
                <a:effectLst/>
                <a:latin typeface="Verdana" pitchFamily="34" charset="0"/>
                <a:ea typeface="Verdana" pitchFamily="34" charset="0"/>
                <a:cs typeface="Verdana" pitchFamily="34" charset="0"/>
              </a:rPr>
              <a:t>aestiva</a:t>
            </a:r>
            <a:r>
              <a:rPr lang="pt-BR" sz="1100" b="0" dirty="0" smtClean="0">
                <a:solidFill>
                  <a:schemeClr val="tx1"/>
                </a:solidFill>
                <a:effectLst/>
                <a:latin typeface="Verdana" pitchFamily="34" charset="0"/>
                <a:ea typeface="Verdana" pitchFamily="34" charset="0"/>
                <a:cs typeface="Verdana" pitchFamily="34" charset="0"/>
              </a:rPr>
              <a:t>)</a:t>
            </a:r>
            <a:endParaRPr lang="pt-BR" sz="1100" b="0" i="1" u="sng" cap="small" dirty="0" smtClean="0">
              <a:solidFill>
                <a:schemeClr val="tx1"/>
              </a:solidFill>
              <a:effectLst/>
              <a:latin typeface="Verdana" pitchFamily="34" charset="0"/>
              <a:ea typeface="Verdana" pitchFamily="34" charset="0"/>
              <a:cs typeface="Verdana" pitchFamily="34" charset="0"/>
            </a:endParaRPr>
          </a:p>
        </p:txBody>
      </p:sp>
      <p:pic>
        <p:nvPicPr>
          <p:cNvPr id="15" name="Imagem 14" descr="C:\Users\Rafa\Downloads\Gallinula galeata.JPG"/>
          <p:cNvPicPr>
            <a:picLocks noChangeAspect="1"/>
          </p:cNvPicPr>
          <p:nvPr/>
        </p:nvPicPr>
        <p:blipFill>
          <a:blip r:embed="rId5" cstate="screen">
            <a:lum bright="10000"/>
            <a:extLst>
              <a:ext uri="{28A0092B-C50C-407E-A947-70E740481C1C}">
                <a14:useLocalDpi xmlns="" xmlns:a14="http://schemas.microsoft.com/office/drawing/2010/main" val="0"/>
              </a:ext>
            </a:extLst>
          </a:blip>
          <a:srcRect/>
          <a:stretch>
            <a:fillRect/>
          </a:stretch>
        </p:blipFill>
        <p:spPr bwMode="auto">
          <a:xfrm>
            <a:off x="3200400" y="3733800"/>
            <a:ext cx="3216912" cy="2412684"/>
          </a:xfrm>
          <a:prstGeom prst="rect">
            <a:avLst/>
          </a:prstGeom>
          <a:ln>
            <a:noFill/>
          </a:ln>
          <a:effectLst>
            <a:outerShdw blurRad="292100" dist="139700" dir="2700000" algn="tl" rotWithShape="0">
              <a:srgbClr val="333333">
                <a:alpha val="65000"/>
              </a:srgbClr>
            </a:outerShdw>
          </a:effectLst>
        </p:spPr>
      </p:pic>
      <p:sp>
        <p:nvSpPr>
          <p:cNvPr id="16" name="Text Box 2"/>
          <p:cNvSpPr txBox="1">
            <a:spLocks noChangeArrowheads="1"/>
          </p:cNvSpPr>
          <p:nvPr/>
        </p:nvSpPr>
        <p:spPr bwMode="auto">
          <a:xfrm>
            <a:off x="3200400" y="5802800"/>
            <a:ext cx="3214902" cy="343684"/>
          </a:xfrm>
          <a:prstGeom prst="rect">
            <a:avLst/>
          </a:prstGeom>
          <a:solidFill>
            <a:schemeClr val="bg1">
              <a:alpha val="73000"/>
            </a:schemeClr>
          </a:solidFill>
          <a:ln w="12700" algn="ctr">
            <a:noFill/>
            <a:miter lim="800000"/>
            <a:headEnd/>
            <a:tailEnd/>
          </a:ln>
          <a:effectLst/>
        </p:spPr>
        <p:txBody>
          <a:bodyPr wrap="square" lIns="90488" tIns="44450" rIns="90488" bIns="44450">
            <a:spAutoFit/>
          </a:bodyPr>
          <a:lstStyle/>
          <a:p>
            <a:pPr>
              <a:lnSpc>
                <a:spcPct val="150000"/>
              </a:lnSpc>
            </a:pPr>
            <a:r>
              <a:rPr lang="pt-BR" sz="1100" b="0" dirty="0" err="1" smtClean="0">
                <a:solidFill>
                  <a:schemeClr val="tx1"/>
                </a:solidFill>
                <a:effectLst/>
                <a:latin typeface="Verdana" pitchFamily="34" charset="0"/>
                <a:ea typeface="Verdana" pitchFamily="34" charset="0"/>
                <a:cs typeface="Verdana" pitchFamily="34" charset="0"/>
              </a:rPr>
              <a:t>Frango-d’água-comum</a:t>
            </a:r>
            <a:r>
              <a:rPr lang="pt-BR" sz="1100" b="0" dirty="0" smtClean="0">
                <a:solidFill>
                  <a:schemeClr val="tx1"/>
                </a:solidFill>
                <a:effectLst/>
                <a:latin typeface="Verdana" pitchFamily="34" charset="0"/>
                <a:ea typeface="Verdana" pitchFamily="34" charset="0"/>
                <a:cs typeface="Verdana" pitchFamily="34" charset="0"/>
              </a:rPr>
              <a:t> (</a:t>
            </a:r>
            <a:r>
              <a:rPr lang="pt-BR" sz="1100" b="0" i="1" dirty="0" err="1" smtClean="0">
                <a:solidFill>
                  <a:schemeClr val="tx1"/>
                </a:solidFill>
                <a:effectLst/>
                <a:latin typeface="Verdana" pitchFamily="34" charset="0"/>
                <a:ea typeface="Verdana" pitchFamily="34" charset="0"/>
                <a:cs typeface="Verdana" pitchFamily="34" charset="0"/>
              </a:rPr>
              <a:t>Galinulla</a:t>
            </a:r>
            <a:r>
              <a:rPr lang="pt-BR" sz="1100" b="0" i="1" dirty="0" smtClean="0">
                <a:solidFill>
                  <a:schemeClr val="tx1"/>
                </a:solidFill>
                <a:effectLst/>
                <a:latin typeface="Verdana" pitchFamily="34" charset="0"/>
                <a:ea typeface="Verdana" pitchFamily="34" charset="0"/>
                <a:cs typeface="Verdana" pitchFamily="34" charset="0"/>
              </a:rPr>
              <a:t> </a:t>
            </a:r>
            <a:r>
              <a:rPr lang="pt-BR" sz="1100" b="0" i="1" dirty="0" err="1" smtClean="0">
                <a:solidFill>
                  <a:schemeClr val="tx1"/>
                </a:solidFill>
                <a:effectLst/>
                <a:latin typeface="Verdana" pitchFamily="34" charset="0"/>
                <a:ea typeface="Verdana" pitchFamily="34" charset="0"/>
                <a:cs typeface="Verdana" pitchFamily="34" charset="0"/>
              </a:rPr>
              <a:t>galeata</a:t>
            </a:r>
            <a:r>
              <a:rPr lang="pt-BR" sz="1100" b="0" dirty="0" smtClean="0">
                <a:solidFill>
                  <a:schemeClr val="tx1"/>
                </a:solidFill>
                <a:effectLst/>
                <a:latin typeface="Verdana" pitchFamily="34" charset="0"/>
                <a:ea typeface="Verdana" pitchFamily="34" charset="0"/>
                <a:cs typeface="Verdana" pitchFamily="34" charset="0"/>
              </a:rPr>
              <a:t>)</a:t>
            </a:r>
            <a:endParaRPr lang="pt-BR" sz="1100" b="0" i="1" u="sng" cap="small" dirty="0" smtClean="0">
              <a:solidFill>
                <a:schemeClr val="tx1"/>
              </a:solidFill>
              <a:effectLst/>
              <a:latin typeface="Verdana" pitchFamily="34" charset="0"/>
              <a:ea typeface="Verdana" pitchFamily="34" charset="0"/>
              <a:cs typeface="Verdana" pitchFamily="34" charset="0"/>
            </a:endParaRPr>
          </a:p>
        </p:txBody>
      </p:sp>
    </p:spTree>
    <p:extLst>
      <p:ext uri="{BB962C8B-B14F-4D97-AF65-F5344CB8AC3E}">
        <p14:creationId xmlns="" xmlns:p14="http://schemas.microsoft.com/office/powerpoint/2010/main" val="3971203596"/>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p:cNvSpPr txBox="1">
            <a:spLocks noChangeArrowheads="1"/>
          </p:cNvSpPr>
          <p:nvPr/>
        </p:nvSpPr>
        <p:spPr bwMode="auto">
          <a:xfrm>
            <a:off x="0" y="1767120"/>
            <a:ext cx="9906000" cy="397545"/>
          </a:xfrm>
          <a:prstGeom prst="rect">
            <a:avLst/>
          </a:prstGeom>
          <a:noFill/>
          <a:ln w="12700" algn="ctr">
            <a:noFill/>
            <a:miter lim="800000"/>
            <a:headEnd/>
            <a:tailEnd/>
          </a:ln>
          <a:effectLst/>
        </p:spPr>
        <p:txBody>
          <a:bodyPr wrap="square" lIns="90488" tIns="44450" rIns="90488" bIns="44450">
            <a:spAutoFit/>
          </a:bodyPr>
          <a:lstStyle/>
          <a:p>
            <a:pPr>
              <a:lnSpc>
                <a:spcPct val="100000"/>
              </a:lnSpc>
            </a:pPr>
            <a:r>
              <a:rPr lang="pt-BR" sz="2000" cap="small" dirty="0" smtClean="0">
                <a:solidFill>
                  <a:srgbClr val="FF0000"/>
                </a:solidFill>
                <a:effectLst/>
                <a:latin typeface="Verdana" pitchFamily="34" charset="0"/>
                <a:ea typeface="Verdana" pitchFamily="34" charset="0"/>
                <a:cs typeface="Verdana" pitchFamily="34" charset="0"/>
              </a:rPr>
              <a:t>Répteis e Anfíbios</a:t>
            </a:r>
            <a:r>
              <a:rPr lang="pt-BR" sz="2000" b="0" cap="small" dirty="0" smtClean="0">
                <a:solidFill>
                  <a:srgbClr val="FF0000"/>
                </a:solidFill>
                <a:effectLst/>
                <a:latin typeface="Verdana" pitchFamily="34" charset="0"/>
                <a:ea typeface="Verdana" pitchFamily="34" charset="0"/>
                <a:cs typeface="Verdana" pitchFamily="34" charset="0"/>
              </a:rPr>
              <a:t>: 12 espécies, </a:t>
            </a:r>
            <a:r>
              <a:rPr lang="pt-BR" sz="2000" b="0" cap="small" dirty="0" smtClean="0">
                <a:solidFill>
                  <a:srgbClr val="0000FF"/>
                </a:solidFill>
                <a:effectLst/>
                <a:latin typeface="Verdana" pitchFamily="34" charset="0"/>
                <a:ea typeface="Verdana" pitchFamily="34" charset="0"/>
                <a:cs typeface="Verdana" pitchFamily="34" charset="0"/>
              </a:rPr>
              <a:t>pertencentes a</a:t>
            </a:r>
            <a:r>
              <a:rPr lang="pt-BR" sz="2000" b="0" cap="small" dirty="0" smtClean="0">
                <a:solidFill>
                  <a:srgbClr val="FF0000"/>
                </a:solidFill>
                <a:effectLst/>
                <a:latin typeface="Verdana" pitchFamily="34" charset="0"/>
                <a:ea typeface="Verdana" pitchFamily="34" charset="0"/>
                <a:cs typeface="Verdana" pitchFamily="34" charset="0"/>
              </a:rPr>
              <a:t> 2 ordens </a:t>
            </a:r>
            <a:r>
              <a:rPr lang="pt-BR" sz="2000" b="0" cap="small" dirty="0" smtClean="0">
                <a:solidFill>
                  <a:srgbClr val="0000FF"/>
                </a:solidFill>
                <a:effectLst/>
                <a:latin typeface="Verdana" pitchFamily="34" charset="0"/>
                <a:ea typeface="Verdana" pitchFamily="34" charset="0"/>
                <a:cs typeface="Verdana" pitchFamily="34" charset="0"/>
              </a:rPr>
              <a:t>e</a:t>
            </a:r>
            <a:r>
              <a:rPr lang="pt-BR" sz="2000" b="0" cap="small" dirty="0" smtClean="0">
                <a:solidFill>
                  <a:srgbClr val="FF0000"/>
                </a:solidFill>
                <a:effectLst/>
                <a:latin typeface="Verdana" pitchFamily="34" charset="0"/>
                <a:ea typeface="Verdana" pitchFamily="34" charset="0"/>
                <a:cs typeface="Verdana" pitchFamily="34" charset="0"/>
              </a:rPr>
              <a:t> 8 famílias  </a:t>
            </a:r>
            <a:r>
              <a:rPr lang="pt-BR" sz="2000" b="0" i="1" u="sng" cap="small" dirty="0" smtClean="0">
                <a:solidFill>
                  <a:srgbClr val="0000FF"/>
                </a:solidFill>
                <a:effectLst/>
                <a:latin typeface="Verdana" pitchFamily="34" charset="0"/>
                <a:ea typeface="Verdana" pitchFamily="34" charset="0"/>
                <a:cs typeface="Verdana" pitchFamily="34" charset="0"/>
              </a:rPr>
              <a:t> </a:t>
            </a:r>
          </a:p>
        </p:txBody>
      </p:sp>
      <p:sp>
        <p:nvSpPr>
          <p:cNvPr id="8" name="Text Box 2"/>
          <p:cNvSpPr txBox="1">
            <a:spLocks noChangeArrowheads="1"/>
          </p:cNvSpPr>
          <p:nvPr/>
        </p:nvSpPr>
        <p:spPr bwMode="auto">
          <a:xfrm>
            <a:off x="0" y="1126455"/>
            <a:ext cx="9906000" cy="397545"/>
          </a:xfrm>
          <a:prstGeom prst="rect">
            <a:avLst/>
          </a:prstGeom>
          <a:noFill/>
          <a:ln w="12700" algn="ctr">
            <a:noFill/>
            <a:miter lim="800000"/>
            <a:headEnd/>
            <a:tailEnd/>
          </a:ln>
          <a:effectLst/>
        </p:spPr>
        <p:txBody>
          <a:bodyPr wrap="square" lIns="90488" tIns="44450" rIns="90488" bIns="44450">
            <a:spAutoFit/>
          </a:bodyPr>
          <a:lstStyle/>
          <a:p>
            <a:pPr>
              <a:lnSpc>
                <a:spcPct val="100000"/>
              </a:lnSpc>
              <a:buFont typeface="Wingdings" pitchFamily="2" charset="2"/>
              <a:buChar char="ü"/>
            </a:pPr>
            <a:r>
              <a:rPr lang="pt-BR" sz="2000" cap="small" dirty="0" smtClean="0">
                <a:solidFill>
                  <a:srgbClr val="FF0000"/>
                </a:solidFill>
                <a:effectLst/>
                <a:latin typeface="Verdana" pitchFamily="34" charset="0"/>
                <a:ea typeface="Verdana" pitchFamily="34" charset="0"/>
                <a:cs typeface="Verdana" pitchFamily="34" charset="0"/>
              </a:rPr>
              <a:t> Diagnóstico Ambiental</a:t>
            </a:r>
          </a:p>
        </p:txBody>
      </p:sp>
      <p:pic>
        <p:nvPicPr>
          <p:cNvPr id="17" name="Imagem 16" descr="DSCN1842.JPG"/>
          <p:cNvPicPr>
            <a:picLocks noChangeAspect="1"/>
          </p:cNvPicPr>
          <p:nvPr/>
        </p:nvPicPr>
        <p:blipFill>
          <a:blip r:embed="rId3" cstate="screen"/>
          <a:stretch>
            <a:fillRect/>
          </a:stretch>
        </p:blipFill>
        <p:spPr>
          <a:xfrm>
            <a:off x="304701" y="2438400"/>
            <a:ext cx="2880099" cy="2160000"/>
          </a:xfrm>
          <a:prstGeom prst="rect">
            <a:avLst/>
          </a:prstGeom>
          <a:ln>
            <a:noFill/>
          </a:ln>
          <a:effectLst>
            <a:outerShdw blurRad="292100" dist="139700" dir="2700000" algn="tl" rotWithShape="0">
              <a:srgbClr val="333333">
                <a:alpha val="65000"/>
              </a:srgbClr>
            </a:outerShdw>
          </a:effectLst>
        </p:spPr>
      </p:pic>
      <p:sp>
        <p:nvSpPr>
          <p:cNvPr id="11" name="Text Box 2"/>
          <p:cNvSpPr txBox="1">
            <a:spLocks noChangeArrowheads="1"/>
          </p:cNvSpPr>
          <p:nvPr/>
        </p:nvSpPr>
        <p:spPr bwMode="auto">
          <a:xfrm>
            <a:off x="304800" y="4258476"/>
            <a:ext cx="2880000" cy="309444"/>
          </a:xfrm>
          <a:prstGeom prst="rect">
            <a:avLst/>
          </a:prstGeom>
          <a:solidFill>
            <a:schemeClr val="bg1">
              <a:lumMod val="95000"/>
              <a:alpha val="65000"/>
            </a:schemeClr>
          </a:solidFill>
          <a:ln w="12700" algn="ctr">
            <a:noFill/>
            <a:miter lim="800000"/>
            <a:headEnd/>
            <a:tailEnd/>
          </a:ln>
          <a:effectLst/>
        </p:spPr>
        <p:txBody>
          <a:bodyPr wrap="square" lIns="90488" tIns="44450" rIns="90488" bIns="44450">
            <a:spAutoFit/>
          </a:bodyPr>
          <a:lstStyle/>
          <a:p>
            <a:pPr>
              <a:lnSpc>
                <a:spcPct val="150000"/>
              </a:lnSpc>
            </a:pPr>
            <a:r>
              <a:rPr lang="pt-BR" sz="1100" b="0" dirty="0" smtClean="0">
                <a:solidFill>
                  <a:schemeClr val="tx1"/>
                </a:solidFill>
                <a:effectLst/>
                <a:latin typeface="Verdana" pitchFamily="34" charset="0"/>
                <a:ea typeface="Verdana" pitchFamily="34" charset="0"/>
                <a:cs typeface="Verdana" pitchFamily="34" charset="0"/>
              </a:rPr>
              <a:t>Rã-cachorro (</a:t>
            </a:r>
            <a:r>
              <a:rPr lang="pt-BR" sz="1100" b="0" i="1" dirty="0" err="1" smtClean="0">
                <a:solidFill>
                  <a:schemeClr val="tx1"/>
                </a:solidFill>
                <a:effectLst/>
                <a:latin typeface="Verdana" pitchFamily="34" charset="0"/>
                <a:ea typeface="Verdana" pitchFamily="34" charset="0"/>
                <a:cs typeface="Verdana" pitchFamily="34" charset="0"/>
              </a:rPr>
              <a:t>Physalaemus</a:t>
            </a:r>
            <a:r>
              <a:rPr lang="pt-BR" sz="1100" b="0" i="1" dirty="0" smtClean="0">
                <a:solidFill>
                  <a:schemeClr val="tx1"/>
                </a:solidFill>
                <a:effectLst/>
                <a:latin typeface="Verdana" pitchFamily="34" charset="0"/>
                <a:ea typeface="Verdana" pitchFamily="34" charset="0"/>
                <a:cs typeface="Verdana" pitchFamily="34" charset="0"/>
              </a:rPr>
              <a:t> </a:t>
            </a:r>
            <a:r>
              <a:rPr lang="pt-BR" sz="1100" b="0" i="1" dirty="0" err="1" smtClean="0">
                <a:solidFill>
                  <a:schemeClr val="tx1"/>
                </a:solidFill>
                <a:effectLst/>
                <a:latin typeface="Verdana" pitchFamily="34" charset="0"/>
                <a:ea typeface="Verdana" pitchFamily="34" charset="0"/>
                <a:cs typeface="Verdana" pitchFamily="34" charset="0"/>
              </a:rPr>
              <a:t>cuvieri</a:t>
            </a:r>
            <a:r>
              <a:rPr lang="pt-BR" sz="1100" b="0" dirty="0" smtClean="0">
                <a:solidFill>
                  <a:schemeClr val="tx1"/>
                </a:solidFill>
                <a:effectLst/>
                <a:latin typeface="Verdana" pitchFamily="34" charset="0"/>
                <a:ea typeface="Verdana" pitchFamily="34" charset="0"/>
                <a:cs typeface="Verdana" pitchFamily="34" charset="0"/>
              </a:rPr>
              <a:t>)</a:t>
            </a:r>
            <a:endParaRPr lang="pt-BR" sz="1100" b="0" i="1" u="sng" cap="small" dirty="0" smtClean="0">
              <a:solidFill>
                <a:schemeClr val="tx1"/>
              </a:solidFill>
              <a:effectLst/>
              <a:latin typeface="Verdana" pitchFamily="34" charset="0"/>
              <a:ea typeface="Verdana" pitchFamily="34" charset="0"/>
              <a:cs typeface="Verdana" pitchFamily="34" charset="0"/>
            </a:endParaRPr>
          </a:p>
        </p:txBody>
      </p:sp>
      <p:pic>
        <p:nvPicPr>
          <p:cNvPr id="9" name="Imagem 8" descr="DSCN1846.JPG"/>
          <p:cNvPicPr>
            <a:picLocks noChangeAspect="1"/>
          </p:cNvPicPr>
          <p:nvPr/>
        </p:nvPicPr>
        <p:blipFill>
          <a:blip r:embed="rId4" cstate="screen"/>
          <a:stretch>
            <a:fillRect/>
          </a:stretch>
        </p:blipFill>
        <p:spPr>
          <a:xfrm>
            <a:off x="6796302" y="2822034"/>
            <a:ext cx="2880099" cy="2160000"/>
          </a:xfrm>
          <a:prstGeom prst="rect">
            <a:avLst/>
          </a:prstGeom>
          <a:ln>
            <a:noFill/>
          </a:ln>
          <a:effectLst>
            <a:outerShdw blurRad="292100" dist="139700" dir="2700000" algn="tl" rotWithShape="0">
              <a:srgbClr val="333333">
                <a:alpha val="65000"/>
              </a:srgbClr>
            </a:outerShdw>
          </a:effectLst>
        </p:spPr>
      </p:pic>
      <p:sp>
        <p:nvSpPr>
          <p:cNvPr id="14" name="Text Box 2"/>
          <p:cNvSpPr txBox="1">
            <a:spLocks noChangeArrowheads="1"/>
          </p:cNvSpPr>
          <p:nvPr/>
        </p:nvSpPr>
        <p:spPr bwMode="auto">
          <a:xfrm>
            <a:off x="6705600" y="2834640"/>
            <a:ext cx="3048000" cy="309444"/>
          </a:xfrm>
          <a:prstGeom prst="rect">
            <a:avLst/>
          </a:prstGeom>
          <a:solidFill>
            <a:schemeClr val="bg1">
              <a:lumMod val="95000"/>
              <a:alpha val="70000"/>
            </a:schemeClr>
          </a:solidFill>
          <a:ln w="12700" algn="ctr">
            <a:noFill/>
            <a:miter lim="800000"/>
            <a:headEnd/>
            <a:tailEnd/>
          </a:ln>
          <a:effectLst/>
        </p:spPr>
        <p:txBody>
          <a:bodyPr wrap="square" lIns="90488" tIns="44450" rIns="90488" bIns="44450">
            <a:spAutoFit/>
          </a:bodyPr>
          <a:lstStyle/>
          <a:p>
            <a:pPr>
              <a:lnSpc>
                <a:spcPct val="150000"/>
              </a:lnSpc>
            </a:pPr>
            <a:r>
              <a:rPr lang="pt-BR" sz="1100" b="0" dirty="0" err="1" smtClean="0">
                <a:solidFill>
                  <a:schemeClr val="tx1"/>
                </a:solidFill>
                <a:effectLst/>
                <a:latin typeface="Verdana" pitchFamily="34" charset="0"/>
                <a:ea typeface="Verdana" pitchFamily="34" charset="0"/>
                <a:cs typeface="Verdana" pitchFamily="34" charset="0"/>
              </a:rPr>
              <a:t>Pererequinha</a:t>
            </a:r>
            <a:r>
              <a:rPr lang="pt-BR" sz="1100" b="0" dirty="0" smtClean="0">
                <a:solidFill>
                  <a:schemeClr val="tx1"/>
                </a:solidFill>
                <a:effectLst/>
                <a:latin typeface="Verdana" pitchFamily="34" charset="0"/>
                <a:ea typeface="Verdana" pitchFamily="34" charset="0"/>
                <a:cs typeface="Verdana" pitchFamily="34" charset="0"/>
              </a:rPr>
              <a:t> (</a:t>
            </a:r>
            <a:r>
              <a:rPr lang="pt-BR" sz="1100" b="0" i="1" dirty="0" err="1" smtClean="0">
                <a:solidFill>
                  <a:schemeClr val="tx1"/>
                </a:solidFill>
                <a:effectLst/>
                <a:latin typeface="Verdana" pitchFamily="34" charset="0"/>
                <a:ea typeface="Verdana" pitchFamily="34" charset="0"/>
                <a:cs typeface="Verdana" pitchFamily="34" charset="0"/>
              </a:rPr>
              <a:t>Dendropsophus</a:t>
            </a:r>
            <a:r>
              <a:rPr lang="pt-BR" sz="1100" b="0" i="1" dirty="0" smtClean="0">
                <a:solidFill>
                  <a:schemeClr val="tx1"/>
                </a:solidFill>
                <a:effectLst/>
                <a:latin typeface="Verdana" pitchFamily="34" charset="0"/>
                <a:ea typeface="Verdana" pitchFamily="34" charset="0"/>
                <a:cs typeface="Verdana" pitchFamily="34" charset="0"/>
              </a:rPr>
              <a:t> </a:t>
            </a:r>
            <a:r>
              <a:rPr lang="pt-BR" sz="1100" b="0" i="1" dirty="0" err="1" smtClean="0">
                <a:solidFill>
                  <a:schemeClr val="tx1"/>
                </a:solidFill>
                <a:effectLst/>
                <a:latin typeface="Verdana" pitchFamily="34" charset="0"/>
                <a:ea typeface="Verdana" pitchFamily="34" charset="0"/>
                <a:cs typeface="Verdana" pitchFamily="34" charset="0"/>
              </a:rPr>
              <a:t>nanus</a:t>
            </a:r>
            <a:r>
              <a:rPr lang="pt-BR" sz="1100" b="0" dirty="0" smtClean="0">
                <a:solidFill>
                  <a:schemeClr val="tx1"/>
                </a:solidFill>
                <a:effectLst/>
                <a:latin typeface="Verdana" pitchFamily="34" charset="0"/>
                <a:ea typeface="Verdana" pitchFamily="34" charset="0"/>
                <a:cs typeface="Verdana" pitchFamily="34" charset="0"/>
              </a:rPr>
              <a:t>)</a:t>
            </a:r>
            <a:endParaRPr lang="pt-BR" sz="1100" b="0" i="1" u="sng" cap="small" dirty="0" smtClean="0">
              <a:solidFill>
                <a:schemeClr val="tx1"/>
              </a:solidFill>
              <a:effectLst/>
              <a:latin typeface="Verdana" pitchFamily="34" charset="0"/>
              <a:ea typeface="Verdana" pitchFamily="34" charset="0"/>
              <a:cs typeface="Verdana" pitchFamily="34" charset="0"/>
            </a:endParaRPr>
          </a:p>
        </p:txBody>
      </p:sp>
      <p:pic>
        <p:nvPicPr>
          <p:cNvPr id="10" name="Imagem 9" descr="DSCN1843.JPG"/>
          <p:cNvPicPr>
            <a:picLocks noChangeAspect="1"/>
          </p:cNvPicPr>
          <p:nvPr/>
        </p:nvPicPr>
        <p:blipFill>
          <a:blip r:embed="rId5" cstate="screen"/>
          <a:stretch>
            <a:fillRect/>
          </a:stretch>
        </p:blipFill>
        <p:spPr>
          <a:xfrm>
            <a:off x="3525160" y="3162300"/>
            <a:ext cx="2880099" cy="2160000"/>
          </a:xfrm>
          <a:prstGeom prst="rect">
            <a:avLst/>
          </a:prstGeom>
          <a:ln>
            <a:noFill/>
          </a:ln>
          <a:effectLst>
            <a:outerShdw blurRad="292100" dist="139700" dir="2700000" algn="tl" rotWithShape="0">
              <a:srgbClr val="333333">
                <a:alpha val="65000"/>
              </a:srgbClr>
            </a:outerShdw>
          </a:effectLst>
        </p:spPr>
      </p:pic>
      <p:sp>
        <p:nvSpPr>
          <p:cNvPr id="16" name="Text Box 2"/>
          <p:cNvSpPr txBox="1">
            <a:spLocks noChangeArrowheads="1"/>
          </p:cNvSpPr>
          <p:nvPr/>
        </p:nvSpPr>
        <p:spPr bwMode="auto">
          <a:xfrm>
            <a:off x="3525160" y="4941300"/>
            <a:ext cx="3010260" cy="343684"/>
          </a:xfrm>
          <a:prstGeom prst="rect">
            <a:avLst/>
          </a:prstGeom>
          <a:solidFill>
            <a:schemeClr val="bg1">
              <a:lumMod val="95000"/>
              <a:alpha val="74000"/>
            </a:schemeClr>
          </a:solidFill>
          <a:ln w="12700" algn="ctr">
            <a:noFill/>
            <a:miter lim="800000"/>
            <a:headEnd/>
            <a:tailEnd/>
          </a:ln>
          <a:effectLst/>
        </p:spPr>
        <p:txBody>
          <a:bodyPr wrap="square" lIns="90488" tIns="44450" rIns="90488" bIns="44450">
            <a:spAutoFit/>
          </a:bodyPr>
          <a:lstStyle/>
          <a:p>
            <a:pPr>
              <a:lnSpc>
                <a:spcPct val="150000"/>
              </a:lnSpc>
            </a:pPr>
            <a:r>
              <a:rPr lang="pt-BR" sz="1100" b="0" dirty="0" smtClean="0">
                <a:solidFill>
                  <a:schemeClr val="tx1"/>
                </a:solidFill>
                <a:effectLst/>
                <a:latin typeface="Verdana" pitchFamily="34" charset="0"/>
                <a:ea typeface="Verdana" pitchFamily="34" charset="0"/>
                <a:cs typeface="Verdana" pitchFamily="34" charset="0"/>
              </a:rPr>
              <a:t>Rã-assobiadora (</a:t>
            </a:r>
            <a:r>
              <a:rPr lang="pt-BR" sz="1100" b="0" dirty="0" err="1" smtClean="0">
                <a:solidFill>
                  <a:schemeClr val="tx1"/>
                </a:solidFill>
                <a:effectLst/>
                <a:latin typeface="Verdana" pitchFamily="34" charset="0"/>
                <a:ea typeface="Verdana" pitchFamily="34" charset="0"/>
                <a:cs typeface="Verdana" pitchFamily="34" charset="0"/>
              </a:rPr>
              <a:t>Leptodactylus</a:t>
            </a:r>
            <a:r>
              <a:rPr lang="pt-BR" sz="1100" b="0" dirty="0" smtClean="0">
                <a:solidFill>
                  <a:schemeClr val="tx1"/>
                </a:solidFill>
                <a:effectLst/>
                <a:latin typeface="Verdana" pitchFamily="34" charset="0"/>
                <a:ea typeface="Verdana" pitchFamily="34" charset="0"/>
                <a:cs typeface="Verdana" pitchFamily="34" charset="0"/>
              </a:rPr>
              <a:t> </a:t>
            </a:r>
            <a:r>
              <a:rPr lang="pt-BR" sz="1100" b="0" dirty="0" err="1" smtClean="0">
                <a:solidFill>
                  <a:schemeClr val="tx1"/>
                </a:solidFill>
                <a:effectLst/>
                <a:latin typeface="Verdana" pitchFamily="34" charset="0"/>
                <a:ea typeface="Verdana" pitchFamily="34" charset="0"/>
                <a:cs typeface="Verdana" pitchFamily="34" charset="0"/>
              </a:rPr>
              <a:t>fuscus</a:t>
            </a:r>
            <a:r>
              <a:rPr lang="pt-BR" sz="1100" b="0" dirty="0" smtClean="0">
                <a:solidFill>
                  <a:schemeClr val="tx1"/>
                </a:solidFill>
                <a:effectLst/>
                <a:latin typeface="Verdana" pitchFamily="34" charset="0"/>
                <a:ea typeface="Verdana" pitchFamily="34" charset="0"/>
                <a:cs typeface="Verdana" pitchFamily="34" charset="0"/>
              </a:rPr>
              <a:t>)</a:t>
            </a:r>
            <a:endParaRPr lang="pt-BR" sz="1100" b="0" i="1" u="sng" cap="small" dirty="0" smtClean="0">
              <a:solidFill>
                <a:schemeClr val="tx1"/>
              </a:solidFill>
              <a:effectLst/>
              <a:latin typeface="Verdana" pitchFamily="34" charset="0"/>
              <a:ea typeface="Verdana" pitchFamily="34" charset="0"/>
              <a:cs typeface="Verdana" pitchFamily="34" charset="0"/>
            </a:endParaRPr>
          </a:p>
        </p:txBody>
      </p:sp>
      <p:sp>
        <p:nvSpPr>
          <p:cNvPr id="12" name="Text Box 2"/>
          <p:cNvSpPr txBox="1">
            <a:spLocks noChangeArrowheads="1"/>
          </p:cNvSpPr>
          <p:nvPr/>
        </p:nvSpPr>
        <p:spPr bwMode="auto">
          <a:xfrm>
            <a:off x="0" y="5499100"/>
            <a:ext cx="9906000" cy="828432"/>
          </a:xfrm>
          <a:prstGeom prst="rect">
            <a:avLst/>
          </a:prstGeom>
          <a:noFill/>
          <a:ln w="12700" algn="ctr">
            <a:noFill/>
            <a:miter lim="800000"/>
            <a:headEnd/>
            <a:tailEnd/>
          </a:ln>
          <a:effectLst/>
        </p:spPr>
        <p:txBody>
          <a:bodyPr wrap="square" lIns="90488" tIns="44450" rIns="90488" bIns="44450">
            <a:spAutoFit/>
          </a:bodyPr>
          <a:lstStyle/>
          <a:p>
            <a:pPr>
              <a:lnSpc>
                <a:spcPct val="150000"/>
              </a:lnSpc>
              <a:buFont typeface="Wingdings" pitchFamily="2" charset="2"/>
              <a:buChar char="v"/>
            </a:pPr>
            <a:r>
              <a:rPr lang="pt-BR" sz="1600" b="0" cap="small" dirty="0" smtClean="0">
                <a:solidFill>
                  <a:srgbClr val="0000FF"/>
                </a:solidFill>
                <a:effectLst/>
                <a:latin typeface="Verdana" pitchFamily="34" charset="0"/>
                <a:ea typeface="Verdana" pitchFamily="34" charset="0"/>
                <a:cs typeface="Verdana" pitchFamily="34" charset="0"/>
              </a:rPr>
              <a:t> predomínio de espécies generalistas</a:t>
            </a:r>
            <a:endParaRPr lang="pt-BR" sz="1600" b="0" i="1" u="sng" cap="small" dirty="0" smtClean="0">
              <a:solidFill>
                <a:srgbClr val="0000FF"/>
              </a:solidFill>
              <a:effectLst/>
              <a:latin typeface="Verdana" pitchFamily="34" charset="0"/>
              <a:ea typeface="Verdana" pitchFamily="34" charset="0"/>
              <a:cs typeface="Verdana" pitchFamily="34" charset="0"/>
            </a:endParaRPr>
          </a:p>
          <a:p>
            <a:pPr>
              <a:lnSpc>
                <a:spcPct val="150000"/>
              </a:lnSpc>
              <a:buFont typeface="Wingdings" pitchFamily="2" charset="2"/>
              <a:buChar char="v"/>
            </a:pPr>
            <a:r>
              <a:rPr lang="pt-BR" sz="1600" b="0" cap="small" dirty="0" smtClean="0">
                <a:solidFill>
                  <a:srgbClr val="0000FF"/>
                </a:solidFill>
                <a:effectLst/>
                <a:latin typeface="Verdana" pitchFamily="34" charset="0"/>
                <a:ea typeface="Verdana" pitchFamily="34" charset="0"/>
                <a:cs typeface="Verdana" pitchFamily="34" charset="0"/>
              </a:rPr>
              <a:t> características de ambiente </a:t>
            </a:r>
            <a:r>
              <a:rPr lang="pt-BR" sz="1600" b="0" cap="small" dirty="0" err="1" smtClean="0">
                <a:solidFill>
                  <a:srgbClr val="0000FF"/>
                </a:solidFill>
                <a:effectLst/>
                <a:latin typeface="Verdana" pitchFamily="34" charset="0"/>
                <a:ea typeface="Verdana" pitchFamily="34" charset="0"/>
                <a:cs typeface="Verdana" pitchFamily="34" charset="0"/>
              </a:rPr>
              <a:t>antropizado</a:t>
            </a:r>
            <a:endParaRPr lang="pt-BR" sz="1600" b="0" cap="small" dirty="0" smtClean="0">
              <a:solidFill>
                <a:srgbClr val="0000FF"/>
              </a:solidFill>
              <a:effectLst/>
              <a:latin typeface="Verdana" pitchFamily="34" charset="0"/>
              <a:ea typeface="Verdana" pitchFamily="34" charset="0"/>
              <a:cs typeface="Verdana" pitchFamily="34" charset="0"/>
            </a:endParaRPr>
          </a:p>
        </p:txBody>
      </p:sp>
    </p:spTree>
    <p:extLst>
      <p:ext uri="{BB962C8B-B14F-4D97-AF65-F5344CB8AC3E}">
        <p14:creationId xmlns="" xmlns:p14="http://schemas.microsoft.com/office/powerpoint/2010/main" val="2982196992"/>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Imagem 12" descr="E:\Documentos\Trabalhos\Diagnósticos\EIA SP 083 Campinas-SP (2012)\P1031431.JPG"/>
          <p:cNvPicPr>
            <a:picLocks noChangeAspect="1"/>
          </p:cNvPicPr>
          <p:nvPr/>
        </p:nvPicPr>
        <p:blipFill>
          <a:blip r:embed="rId3" cstate="screen">
            <a:extLst>
              <a:ext uri="{28A0092B-C50C-407E-A947-70E740481C1C}">
                <a14:useLocalDpi xmlns="" xmlns:a14="http://schemas.microsoft.com/office/drawing/2010/main" val="0"/>
              </a:ext>
            </a:extLst>
          </a:blip>
          <a:srcRect/>
          <a:stretch>
            <a:fillRect/>
          </a:stretch>
        </p:blipFill>
        <p:spPr bwMode="auto">
          <a:xfrm>
            <a:off x="311765" y="2407920"/>
            <a:ext cx="2873035" cy="2160000"/>
          </a:xfrm>
          <a:prstGeom prst="rect">
            <a:avLst/>
          </a:prstGeom>
          <a:ln>
            <a:noFill/>
          </a:ln>
          <a:effectLst>
            <a:outerShdw blurRad="292100" dist="139700" dir="2700000" algn="tl" rotWithShape="0">
              <a:srgbClr val="333333">
                <a:alpha val="65000"/>
              </a:srgbClr>
            </a:outerShdw>
          </a:effectLst>
        </p:spPr>
      </p:pic>
      <p:sp>
        <p:nvSpPr>
          <p:cNvPr id="4" name="Text Box 2"/>
          <p:cNvSpPr txBox="1">
            <a:spLocks noChangeArrowheads="1"/>
          </p:cNvSpPr>
          <p:nvPr/>
        </p:nvSpPr>
        <p:spPr bwMode="auto">
          <a:xfrm>
            <a:off x="0" y="1767120"/>
            <a:ext cx="9906000" cy="397545"/>
          </a:xfrm>
          <a:prstGeom prst="rect">
            <a:avLst/>
          </a:prstGeom>
          <a:noFill/>
          <a:ln w="12700" algn="ctr">
            <a:noFill/>
            <a:miter lim="800000"/>
            <a:headEnd/>
            <a:tailEnd/>
          </a:ln>
          <a:effectLst/>
        </p:spPr>
        <p:txBody>
          <a:bodyPr wrap="square" lIns="90488" tIns="44450" rIns="90488" bIns="44450">
            <a:spAutoFit/>
          </a:bodyPr>
          <a:lstStyle/>
          <a:p>
            <a:pPr>
              <a:lnSpc>
                <a:spcPct val="100000"/>
              </a:lnSpc>
            </a:pPr>
            <a:r>
              <a:rPr lang="pt-BR" sz="2000" cap="small" dirty="0" smtClean="0">
                <a:solidFill>
                  <a:srgbClr val="FF0000"/>
                </a:solidFill>
                <a:effectLst/>
                <a:latin typeface="Verdana" pitchFamily="34" charset="0"/>
                <a:ea typeface="Verdana" pitchFamily="34" charset="0"/>
                <a:cs typeface="Verdana" pitchFamily="34" charset="0"/>
              </a:rPr>
              <a:t>Ictiofauna</a:t>
            </a:r>
            <a:r>
              <a:rPr lang="pt-BR" sz="2000" b="0" cap="small" dirty="0" smtClean="0">
                <a:solidFill>
                  <a:srgbClr val="FF0000"/>
                </a:solidFill>
                <a:effectLst/>
                <a:latin typeface="Verdana" pitchFamily="34" charset="0"/>
                <a:ea typeface="Verdana" pitchFamily="34" charset="0"/>
                <a:cs typeface="Verdana" pitchFamily="34" charset="0"/>
              </a:rPr>
              <a:t>: 12 espécies, </a:t>
            </a:r>
            <a:r>
              <a:rPr lang="pt-BR" sz="2000" b="0" cap="small" dirty="0" smtClean="0">
                <a:solidFill>
                  <a:srgbClr val="0000FF"/>
                </a:solidFill>
                <a:effectLst/>
                <a:latin typeface="Verdana" pitchFamily="34" charset="0"/>
                <a:ea typeface="Verdana" pitchFamily="34" charset="0"/>
                <a:cs typeface="Verdana" pitchFamily="34" charset="0"/>
              </a:rPr>
              <a:t>pertencentes a</a:t>
            </a:r>
            <a:r>
              <a:rPr lang="pt-BR" sz="2000" b="0" cap="small" dirty="0" smtClean="0">
                <a:solidFill>
                  <a:srgbClr val="FF0000"/>
                </a:solidFill>
                <a:effectLst/>
                <a:latin typeface="Verdana" pitchFamily="34" charset="0"/>
                <a:ea typeface="Verdana" pitchFamily="34" charset="0"/>
                <a:cs typeface="Verdana" pitchFamily="34" charset="0"/>
              </a:rPr>
              <a:t> 4 ordens </a:t>
            </a:r>
            <a:r>
              <a:rPr lang="pt-BR" sz="2000" b="0" cap="small" dirty="0" smtClean="0">
                <a:solidFill>
                  <a:srgbClr val="0000FF"/>
                </a:solidFill>
                <a:effectLst/>
                <a:latin typeface="Verdana" pitchFamily="34" charset="0"/>
                <a:ea typeface="Verdana" pitchFamily="34" charset="0"/>
                <a:cs typeface="Verdana" pitchFamily="34" charset="0"/>
              </a:rPr>
              <a:t>e</a:t>
            </a:r>
            <a:r>
              <a:rPr lang="pt-BR" sz="2000" b="0" cap="small" dirty="0" smtClean="0">
                <a:solidFill>
                  <a:srgbClr val="FF0000"/>
                </a:solidFill>
                <a:effectLst/>
                <a:latin typeface="Verdana" pitchFamily="34" charset="0"/>
                <a:ea typeface="Verdana" pitchFamily="34" charset="0"/>
                <a:cs typeface="Verdana" pitchFamily="34" charset="0"/>
              </a:rPr>
              <a:t> 5 famílias  </a:t>
            </a:r>
            <a:r>
              <a:rPr lang="pt-BR" sz="2000" b="0" i="1" u="sng" cap="small" dirty="0" smtClean="0">
                <a:solidFill>
                  <a:srgbClr val="0000FF"/>
                </a:solidFill>
                <a:effectLst/>
                <a:latin typeface="Verdana" pitchFamily="34" charset="0"/>
                <a:ea typeface="Verdana" pitchFamily="34" charset="0"/>
                <a:cs typeface="Verdana" pitchFamily="34" charset="0"/>
              </a:rPr>
              <a:t> </a:t>
            </a:r>
          </a:p>
        </p:txBody>
      </p:sp>
      <p:sp>
        <p:nvSpPr>
          <p:cNvPr id="8" name="Text Box 2"/>
          <p:cNvSpPr txBox="1">
            <a:spLocks noChangeArrowheads="1"/>
          </p:cNvSpPr>
          <p:nvPr/>
        </p:nvSpPr>
        <p:spPr bwMode="auto">
          <a:xfrm>
            <a:off x="0" y="1143000"/>
            <a:ext cx="9906000" cy="397545"/>
          </a:xfrm>
          <a:prstGeom prst="rect">
            <a:avLst/>
          </a:prstGeom>
          <a:noFill/>
          <a:ln w="12700" algn="ctr">
            <a:noFill/>
            <a:miter lim="800000"/>
            <a:headEnd/>
            <a:tailEnd/>
          </a:ln>
          <a:effectLst/>
        </p:spPr>
        <p:txBody>
          <a:bodyPr wrap="square" lIns="90488" tIns="44450" rIns="90488" bIns="44450">
            <a:spAutoFit/>
          </a:bodyPr>
          <a:lstStyle/>
          <a:p>
            <a:pPr>
              <a:lnSpc>
                <a:spcPct val="100000"/>
              </a:lnSpc>
              <a:buFont typeface="Wingdings" pitchFamily="2" charset="2"/>
              <a:buChar char="ü"/>
            </a:pPr>
            <a:r>
              <a:rPr lang="pt-BR" sz="2000" cap="small" dirty="0" smtClean="0">
                <a:solidFill>
                  <a:srgbClr val="FF0000"/>
                </a:solidFill>
                <a:effectLst/>
                <a:latin typeface="Verdana" pitchFamily="34" charset="0"/>
                <a:ea typeface="Verdana" pitchFamily="34" charset="0"/>
                <a:cs typeface="Verdana" pitchFamily="34" charset="0"/>
              </a:rPr>
              <a:t> Diagnóstico Ambiental</a:t>
            </a:r>
          </a:p>
        </p:txBody>
      </p:sp>
      <p:sp>
        <p:nvSpPr>
          <p:cNvPr id="11" name="Text Box 2"/>
          <p:cNvSpPr txBox="1">
            <a:spLocks noChangeArrowheads="1"/>
          </p:cNvSpPr>
          <p:nvPr/>
        </p:nvSpPr>
        <p:spPr bwMode="auto">
          <a:xfrm>
            <a:off x="304800" y="4258476"/>
            <a:ext cx="2880000" cy="309444"/>
          </a:xfrm>
          <a:prstGeom prst="rect">
            <a:avLst/>
          </a:prstGeom>
          <a:solidFill>
            <a:schemeClr val="bg1">
              <a:lumMod val="95000"/>
              <a:alpha val="65000"/>
            </a:schemeClr>
          </a:solidFill>
          <a:ln w="12700" algn="ctr">
            <a:noFill/>
            <a:miter lim="800000"/>
            <a:headEnd/>
            <a:tailEnd/>
          </a:ln>
          <a:effectLst/>
        </p:spPr>
        <p:txBody>
          <a:bodyPr wrap="square" lIns="90488" tIns="44450" rIns="90488" bIns="44450">
            <a:spAutoFit/>
          </a:bodyPr>
          <a:lstStyle/>
          <a:p>
            <a:pPr>
              <a:lnSpc>
                <a:spcPct val="150000"/>
              </a:lnSpc>
            </a:pPr>
            <a:r>
              <a:rPr lang="pt-BR" sz="1100" b="0" dirty="0" smtClean="0">
                <a:solidFill>
                  <a:schemeClr val="tx1"/>
                </a:solidFill>
                <a:effectLst/>
                <a:latin typeface="Verdana" pitchFamily="34" charset="0"/>
                <a:ea typeface="Verdana" pitchFamily="34" charset="0"/>
                <a:cs typeface="Verdana" pitchFamily="34" charset="0"/>
              </a:rPr>
              <a:t>Lambari (</a:t>
            </a:r>
            <a:r>
              <a:rPr lang="pt-BR" sz="1100" b="0" i="1" dirty="0" err="1" smtClean="0">
                <a:solidFill>
                  <a:schemeClr val="tx1"/>
                </a:solidFill>
                <a:effectLst/>
                <a:latin typeface="Verdana" pitchFamily="34" charset="0"/>
                <a:ea typeface="Verdana" pitchFamily="34" charset="0"/>
                <a:cs typeface="Verdana" pitchFamily="34" charset="0"/>
              </a:rPr>
              <a:t>Astyanax</a:t>
            </a:r>
            <a:r>
              <a:rPr lang="pt-BR" sz="1100" b="0" i="1" dirty="0" smtClean="0">
                <a:solidFill>
                  <a:schemeClr val="tx1"/>
                </a:solidFill>
                <a:effectLst/>
                <a:latin typeface="Verdana" pitchFamily="34" charset="0"/>
                <a:ea typeface="Verdana" pitchFamily="34" charset="0"/>
                <a:cs typeface="Verdana" pitchFamily="34" charset="0"/>
              </a:rPr>
              <a:t> </a:t>
            </a:r>
            <a:r>
              <a:rPr lang="pt-BR" sz="1100" b="0" i="1" dirty="0" err="1" smtClean="0">
                <a:solidFill>
                  <a:schemeClr val="tx1"/>
                </a:solidFill>
                <a:effectLst/>
                <a:latin typeface="Verdana" pitchFamily="34" charset="0"/>
                <a:ea typeface="Verdana" pitchFamily="34" charset="0"/>
                <a:cs typeface="Verdana" pitchFamily="34" charset="0"/>
              </a:rPr>
              <a:t>scabripinnis</a:t>
            </a:r>
            <a:r>
              <a:rPr lang="pt-BR" sz="1100" b="0" dirty="0" smtClean="0">
                <a:solidFill>
                  <a:schemeClr val="tx1"/>
                </a:solidFill>
                <a:effectLst/>
                <a:latin typeface="Verdana" pitchFamily="34" charset="0"/>
                <a:ea typeface="Verdana" pitchFamily="34" charset="0"/>
                <a:cs typeface="Verdana" pitchFamily="34" charset="0"/>
              </a:rPr>
              <a:t>)</a:t>
            </a:r>
            <a:endParaRPr lang="pt-BR" sz="1100" b="0" i="1" u="sng" cap="small" dirty="0" smtClean="0">
              <a:solidFill>
                <a:schemeClr val="tx1"/>
              </a:solidFill>
              <a:effectLst/>
              <a:latin typeface="Verdana" pitchFamily="34" charset="0"/>
              <a:ea typeface="Verdana" pitchFamily="34" charset="0"/>
              <a:cs typeface="Verdana" pitchFamily="34" charset="0"/>
            </a:endParaRPr>
          </a:p>
        </p:txBody>
      </p:sp>
      <p:sp>
        <p:nvSpPr>
          <p:cNvPr id="12" name="Text Box 2"/>
          <p:cNvSpPr txBox="1">
            <a:spLocks noChangeArrowheads="1"/>
          </p:cNvSpPr>
          <p:nvPr/>
        </p:nvSpPr>
        <p:spPr bwMode="auto">
          <a:xfrm>
            <a:off x="0" y="5295900"/>
            <a:ext cx="9906000" cy="828432"/>
          </a:xfrm>
          <a:prstGeom prst="rect">
            <a:avLst/>
          </a:prstGeom>
          <a:noFill/>
          <a:ln w="12700" algn="ctr">
            <a:noFill/>
            <a:miter lim="800000"/>
            <a:headEnd/>
            <a:tailEnd/>
          </a:ln>
          <a:effectLst/>
        </p:spPr>
        <p:txBody>
          <a:bodyPr wrap="square" lIns="90488" tIns="44450" rIns="90488" bIns="44450">
            <a:spAutoFit/>
          </a:bodyPr>
          <a:lstStyle/>
          <a:p>
            <a:pPr>
              <a:lnSpc>
                <a:spcPct val="150000"/>
              </a:lnSpc>
              <a:buFont typeface="Wingdings" pitchFamily="2" charset="2"/>
              <a:buChar char="v"/>
            </a:pPr>
            <a:r>
              <a:rPr lang="pt-BR" sz="1600" b="0" cap="small" dirty="0" smtClean="0">
                <a:solidFill>
                  <a:srgbClr val="0000FF"/>
                </a:solidFill>
                <a:effectLst/>
                <a:latin typeface="Verdana" pitchFamily="34" charset="0"/>
                <a:ea typeface="Verdana" pitchFamily="34" charset="0"/>
                <a:cs typeface="Verdana" pitchFamily="34" charset="0"/>
              </a:rPr>
              <a:t> predomínio de espécies generalistas</a:t>
            </a:r>
            <a:endParaRPr lang="pt-BR" sz="1600" b="0" i="1" u="sng" cap="small" dirty="0" smtClean="0">
              <a:solidFill>
                <a:srgbClr val="0000FF"/>
              </a:solidFill>
              <a:effectLst/>
              <a:latin typeface="Verdana" pitchFamily="34" charset="0"/>
              <a:ea typeface="Verdana" pitchFamily="34" charset="0"/>
              <a:cs typeface="Verdana" pitchFamily="34" charset="0"/>
            </a:endParaRPr>
          </a:p>
          <a:p>
            <a:pPr>
              <a:lnSpc>
                <a:spcPct val="150000"/>
              </a:lnSpc>
              <a:buFont typeface="Wingdings" pitchFamily="2" charset="2"/>
              <a:buChar char="v"/>
            </a:pPr>
            <a:r>
              <a:rPr lang="pt-BR" sz="1600" b="0" cap="small" dirty="0" smtClean="0">
                <a:solidFill>
                  <a:srgbClr val="0000FF"/>
                </a:solidFill>
                <a:effectLst/>
                <a:latin typeface="Verdana" pitchFamily="34" charset="0"/>
                <a:ea typeface="Verdana" pitchFamily="34" charset="0"/>
                <a:cs typeface="Verdana" pitchFamily="34" charset="0"/>
              </a:rPr>
              <a:t> características de ambiente aquático degradado</a:t>
            </a:r>
          </a:p>
        </p:txBody>
      </p:sp>
      <p:pic>
        <p:nvPicPr>
          <p:cNvPr id="15" name="Imagem 14" descr="E:\Documentos\Trabalhos\Diagnósticos\EIA SP 083 Campinas-SP (2012)\P1031451.JPG"/>
          <p:cNvPicPr>
            <a:picLocks noChangeAspect="1"/>
          </p:cNvPicPr>
          <p:nvPr/>
        </p:nvPicPr>
        <p:blipFill>
          <a:blip r:embed="rId4" cstate="screen">
            <a:extLst>
              <a:ext uri="{28A0092B-C50C-407E-A947-70E740481C1C}">
                <a14:useLocalDpi xmlns="" xmlns:a14="http://schemas.microsoft.com/office/drawing/2010/main" val="0"/>
              </a:ext>
            </a:extLst>
          </a:blip>
          <a:srcRect/>
          <a:stretch>
            <a:fillRect/>
          </a:stretch>
        </p:blipFill>
        <p:spPr bwMode="auto">
          <a:xfrm>
            <a:off x="3525160" y="2717364"/>
            <a:ext cx="2873035" cy="2160000"/>
          </a:xfrm>
          <a:prstGeom prst="rect">
            <a:avLst/>
          </a:prstGeom>
          <a:ln>
            <a:noFill/>
          </a:ln>
          <a:effectLst>
            <a:outerShdw blurRad="292100" dist="139700" dir="2700000" algn="tl" rotWithShape="0">
              <a:srgbClr val="333333">
                <a:alpha val="65000"/>
              </a:srgbClr>
            </a:outerShdw>
          </a:effectLst>
        </p:spPr>
      </p:pic>
      <p:pic>
        <p:nvPicPr>
          <p:cNvPr id="18" name="Imagem 17" descr="E:\Documentos\Trabalhos\Diagnósticos\EIA SP 083 Campinas-SP (2012)\P1031439.JPG"/>
          <p:cNvPicPr>
            <a:picLocks noChangeAspect="1"/>
          </p:cNvPicPr>
          <p:nvPr/>
        </p:nvPicPr>
        <p:blipFill>
          <a:blip r:embed="rId5" cstate="screen">
            <a:extLst>
              <a:ext uri="{28A0092B-C50C-407E-A947-70E740481C1C}">
                <a14:useLocalDpi xmlns="" xmlns:a14="http://schemas.microsoft.com/office/drawing/2010/main" val="0"/>
              </a:ext>
            </a:extLst>
          </a:blip>
          <a:srcRect/>
          <a:stretch>
            <a:fillRect/>
          </a:stretch>
        </p:blipFill>
        <p:spPr bwMode="auto">
          <a:xfrm>
            <a:off x="6705600" y="2407920"/>
            <a:ext cx="2873035" cy="2160000"/>
          </a:xfrm>
          <a:prstGeom prst="rect">
            <a:avLst/>
          </a:prstGeom>
          <a:ln>
            <a:noFill/>
          </a:ln>
          <a:effectLst>
            <a:outerShdw blurRad="292100" dist="139700" dir="2700000" algn="tl" rotWithShape="0">
              <a:srgbClr val="333333">
                <a:alpha val="65000"/>
              </a:srgbClr>
            </a:outerShdw>
          </a:effectLst>
        </p:spPr>
      </p:pic>
      <p:sp>
        <p:nvSpPr>
          <p:cNvPr id="14" name="Text Box 2"/>
          <p:cNvSpPr txBox="1">
            <a:spLocks noChangeArrowheads="1"/>
          </p:cNvSpPr>
          <p:nvPr/>
        </p:nvSpPr>
        <p:spPr bwMode="auto">
          <a:xfrm>
            <a:off x="6616700" y="4263120"/>
            <a:ext cx="2961935" cy="343684"/>
          </a:xfrm>
          <a:prstGeom prst="rect">
            <a:avLst/>
          </a:prstGeom>
          <a:solidFill>
            <a:schemeClr val="bg1">
              <a:lumMod val="95000"/>
              <a:alpha val="70000"/>
            </a:schemeClr>
          </a:solidFill>
          <a:ln w="12700" algn="ctr">
            <a:noFill/>
            <a:miter lim="800000"/>
            <a:headEnd/>
            <a:tailEnd/>
          </a:ln>
          <a:effectLst/>
        </p:spPr>
        <p:txBody>
          <a:bodyPr wrap="square" lIns="90488" tIns="44450" rIns="90488" bIns="44450">
            <a:spAutoFit/>
          </a:bodyPr>
          <a:lstStyle/>
          <a:p>
            <a:pPr algn="ctr">
              <a:lnSpc>
                <a:spcPct val="150000"/>
              </a:lnSpc>
            </a:pPr>
            <a:r>
              <a:rPr lang="pt-BR" sz="1100" b="0" dirty="0" smtClean="0">
                <a:solidFill>
                  <a:schemeClr val="tx1"/>
                </a:solidFill>
                <a:effectLst/>
                <a:latin typeface="Verdana" pitchFamily="34" charset="0"/>
                <a:ea typeface="Verdana" pitchFamily="34" charset="0"/>
                <a:cs typeface="Verdana" pitchFamily="34" charset="0"/>
              </a:rPr>
              <a:t>Cascudo (</a:t>
            </a:r>
            <a:r>
              <a:rPr lang="pt-BR" sz="1100" b="0" i="1" dirty="0" err="1" smtClean="0">
                <a:solidFill>
                  <a:schemeClr val="tx1"/>
                </a:solidFill>
                <a:effectLst/>
                <a:latin typeface="Verdana" pitchFamily="34" charset="0"/>
                <a:ea typeface="Verdana" pitchFamily="34" charset="0"/>
                <a:cs typeface="Verdana" pitchFamily="34" charset="0"/>
              </a:rPr>
              <a:t>Hypostomus</a:t>
            </a:r>
            <a:r>
              <a:rPr lang="pt-BR" sz="1100" b="0" i="1" dirty="0" smtClean="0">
                <a:solidFill>
                  <a:schemeClr val="tx1"/>
                </a:solidFill>
                <a:effectLst/>
                <a:latin typeface="Verdana" pitchFamily="34" charset="0"/>
                <a:ea typeface="Verdana" pitchFamily="34" charset="0"/>
                <a:cs typeface="Verdana" pitchFamily="34" charset="0"/>
              </a:rPr>
              <a:t> </a:t>
            </a:r>
            <a:r>
              <a:rPr lang="pt-BR" sz="1100" b="0" i="1" dirty="0" err="1" smtClean="0">
                <a:solidFill>
                  <a:schemeClr val="tx1"/>
                </a:solidFill>
                <a:effectLst/>
                <a:latin typeface="Verdana" pitchFamily="34" charset="0"/>
                <a:ea typeface="Verdana" pitchFamily="34" charset="0"/>
                <a:cs typeface="Verdana" pitchFamily="34" charset="0"/>
              </a:rPr>
              <a:t>ancistroides</a:t>
            </a:r>
            <a:r>
              <a:rPr lang="pt-BR" sz="1100" b="0" dirty="0" smtClean="0">
                <a:solidFill>
                  <a:schemeClr val="tx1"/>
                </a:solidFill>
                <a:effectLst/>
                <a:latin typeface="Verdana" pitchFamily="34" charset="0"/>
                <a:ea typeface="Verdana" pitchFamily="34" charset="0"/>
                <a:cs typeface="Verdana" pitchFamily="34" charset="0"/>
              </a:rPr>
              <a:t>)</a:t>
            </a:r>
            <a:endParaRPr lang="pt-BR" sz="1100" b="0" i="1" u="sng" cap="small" dirty="0" smtClean="0">
              <a:solidFill>
                <a:schemeClr val="tx1"/>
              </a:solidFill>
              <a:effectLst/>
              <a:latin typeface="Verdana" pitchFamily="34" charset="0"/>
              <a:ea typeface="Verdana" pitchFamily="34" charset="0"/>
              <a:cs typeface="Verdana" pitchFamily="34" charset="0"/>
            </a:endParaRPr>
          </a:p>
        </p:txBody>
      </p:sp>
      <p:sp>
        <p:nvSpPr>
          <p:cNvPr id="16" name="Text Box 2"/>
          <p:cNvSpPr txBox="1">
            <a:spLocks noChangeArrowheads="1"/>
          </p:cNvSpPr>
          <p:nvPr/>
        </p:nvSpPr>
        <p:spPr bwMode="auto">
          <a:xfrm>
            <a:off x="3461660" y="4560300"/>
            <a:ext cx="2936535" cy="343684"/>
          </a:xfrm>
          <a:prstGeom prst="rect">
            <a:avLst/>
          </a:prstGeom>
          <a:solidFill>
            <a:schemeClr val="bg1">
              <a:lumMod val="95000"/>
              <a:alpha val="74000"/>
            </a:schemeClr>
          </a:solidFill>
          <a:ln w="12700" algn="ctr">
            <a:noFill/>
            <a:miter lim="800000"/>
            <a:headEnd/>
            <a:tailEnd/>
          </a:ln>
          <a:effectLst/>
        </p:spPr>
        <p:txBody>
          <a:bodyPr wrap="square" lIns="90488" tIns="44450" rIns="90488" bIns="44450">
            <a:spAutoFit/>
          </a:bodyPr>
          <a:lstStyle/>
          <a:p>
            <a:pPr algn="ctr">
              <a:lnSpc>
                <a:spcPct val="150000"/>
              </a:lnSpc>
            </a:pPr>
            <a:r>
              <a:rPr lang="pt-BR" sz="1100" b="0" dirty="0" smtClean="0">
                <a:solidFill>
                  <a:schemeClr val="tx1"/>
                </a:solidFill>
                <a:effectLst/>
                <a:latin typeface="Verdana" pitchFamily="34" charset="0"/>
                <a:ea typeface="Verdana" pitchFamily="34" charset="0"/>
                <a:cs typeface="Verdana" pitchFamily="34" charset="0"/>
              </a:rPr>
              <a:t>Bagrinho (</a:t>
            </a:r>
            <a:r>
              <a:rPr lang="pt-BR" sz="1100" b="0" i="1" dirty="0" err="1" smtClean="0">
                <a:solidFill>
                  <a:schemeClr val="tx1"/>
                </a:solidFill>
                <a:effectLst/>
                <a:latin typeface="Verdana" pitchFamily="34" charset="0"/>
                <a:ea typeface="Verdana" pitchFamily="34" charset="0"/>
                <a:cs typeface="Verdana" pitchFamily="34" charset="0"/>
              </a:rPr>
              <a:t>Imparfinis</a:t>
            </a:r>
            <a:r>
              <a:rPr lang="pt-BR" sz="1100" b="0" i="1" dirty="0" smtClean="0">
                <a:solidFill>
                  <a:schemeClr val="tx1"/>
                </a:solidFill>
                <a:effectLst/>
                <a:latin typeface="Verdana" pitchFamily="34" charset="0"/>
                <a:ea typeface="Verdana" pitchFamily="34" charset="0"/>
                <a:cs typeface="Verdana" pitchFamily="34" charset="0"/>
              </a:rPr>
              <a:t> </a:t>
            </a:r>
            <a:r>
              <a:rPr lang="pt-BR" sz="1100" b="0" i="1" dirty="0" err="1" smtClean="0">
                <a:solidFill>
                  <a:schemeClr val="tx1"/>
                </a:solidFill>
                <a:effectLst/>
                <a:latin typeface="Verdana" pitchFamily="34" charset="0"/>
                <a:ea typeface="Verdana" pitchFamily="34" charset="0"/>
                <a:cs typeface="Verdana" pitchFamily="34" charset="0"/>
              </a:rPr>
              <a:t>mirini</a:t>
            </a:r>
            <a:r>
              <a:rPr lang="pt-BR" sz="1100" b="0" dirty="0" smtClean="0">
                <a:solidFill>
                  <a:schemeClr val="tx1"/>
                </a:solidFill>
                <a:effectLst/>
                <a:latin typeface="Verdana" pitchFamily="34" charset="0"/>
                <a:ea typeface="Verdana" pitchFamily="34" charset="0"/>
                <a:cs typeface="Verdana" pitchFamily="34" charset="0"/>
              </a:rPr>
              <a:t>)</a:t>
            </a:r>
            <a:endParaRPr lang="pt-BR" sz="1100" b="0" i="1" u="sng" cap="small" dirty="0" smtClean="0">
              <a:solidFill>
                <a:schemeClr val="tx1"/>
              </a:solidFill>
              <a:effectLst/>
              <a:latin typeface="Verdana" pitchFamily="34" charset="0"/>
              <a:ea typeface="Verdana" pitchFamily="34" charset="0"/>
              <a:cs typeface="Verdana" pitchFamily="34" charset="0"/>
            </a:endParaRPr>
          </a:p>
        </p:txBody>
      </p:sp>
    </p:spTree>
    <p:extLst>
      <p:ext uri="{BB962C8B-B14F-4D97-AF65-F5344CB8AC3E}">
        <p14:creationId xmlns="" xmlns:p14="http://schemas.microsoft.com/office/powerpoint/2010/main" val="3333059468"/>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p:cNvSpPr txBox="1">
            <a:spLocks noChangeArrowheads="1"/>
          </p:cNvSpPr>
          <p:nvPr/>
        </p:nvSpPr>
        <p:spPr bwMode="auto">
          <a:xfrm>
            <a:off x="0" y="428604"/>
            <a:ext cx="9906000" cy="1936428"/>
          </a:xfrm>
          <a:prstGeom prst="rect">
            <a:avLst/>
          </a:prstGeom>
          <a:noFill/>
          <a:ln w="12700" algn="ctr">
            <a:noFill/>
            <a:miter lim="800000"/>
            <a:headEnd/>
            <a:tailEnd/>
          </a:ln>
          <a:effectLst/>
        </p:spPr>
        <p:txBody>
          <a:bodyPr wrap="square" lIns="90488" tIns="44450" rIns="90488" bIns="44450">
            <a:spAutoFit/>
          </a:bodyPr>
          <a:lstStyle/>
          <a:p>
            <a:pPr>
              <a:lnSpc>
                <a:spcPct val="100000"/>
              </a:lnSpc>
            </a:pPr>
            <a:endParaRPr lang="pt-BR" sz="2000" b="0" cap="small" dirty="0" smtClean="0">
              <a:solidFill>
                <a:srgbClr val="0000FF"/>
              </a:solidFill>
              <a:effectLst/>
              <a:latin typeface="Verdana" pitchFamily="34" charset="0"/>
              <a:ea typeface="Verdana" pitchFamily="34" charset="0"/>
              <a:cs typeface="Verdana" pitchFamily="34" charset="0"/>
            </a:endParaRPr>
          </a:p>
          <a:p>
            <a:pPr>
              <a:lnSpc>
                <a:spcPct val="100000"/>
              </a:lnSpc>
            </a:pPr>
            <a:endParaRPr lang="pt-BR" sz="2000" b="0" cap="small" dirty="0" smtClean="0">
              <a:solidFill>
                <a:srgbClr val="0000FF"/>
              </a:solidFill>
              <a:effectLst/>
              <a:latin typeface="Verdana" pitchFamily="34" charset="0"/>
              <a:ea typeface="Verdana" pitchFamily="34" charset="0"/>
              <a:cs typeface="Verdana" pitchFamily="34" charset="0"/>
            </a:endParaRPr>
          </a:p>
          <a:p>
            <a:pPr>
              <a:lnSpc>
                <a:spcPct val="100000"/>
              </a:lnSpc>
            </a:pPr>
            <a:endParaRPr lang="pt-BR" sz="2000" b="0" cap="small" dirty="0" smtClean="0">
              <a:solidFill>
                <a:srgbClr val="0000FF"/>
              </a:solidFill>
              <a:effectLst/>
              <a:latin typeface="Verdana" pitchFamily="34" charset="0"/>
              <a:ea typeface="Verdana" pitchFamily="34" charset="0"/>
              <a:cs typeface="Verdana" pitchFamily="34" charset="0"/>
            </a:endParaRPr>
          </a:p>
          <a:p>
            <a:pPr>
              <a:lnSpc>
                <a:spcPct val="100000"/>
              </a:lnSpc>
            </a:pPr>
            <a:endParaRPr lang="pt-BR" sz="2000" b="0" cap="small" dirty="0" smtClean="0">
              <a:solidFill>
                <a:srgbClr val="0000FF"/>
              </a:solidFill>
              <a:effectLst/>
              <a:latin typeface="Verdana" pitchFamily="34" charset="0"/>
              <a:ea typeface="Verdana" pitchFamily="34" charset="0"/>
              <a:cs typeface="Verdana" pitchFamily="34" charset="0"/>
            </a:endParaRPr>
          </a:p>
          <a:p>
            <a:pPr>
              <a:lnSpc>
                <a:spcPct val="100000"/>
              </a:lnSpc>
            </a:pPr>
            <a:r>
              <a:rPr lang="pt-BR" sz="2000" b="0" cap="small" dirty="0" smtClean="0">
                <a:solidFill>
                  <a:srgbClr val="0000FF"/>
                </a:solidFill>
                <a:effectLst/>
                <a:latin typeface="Verdana" pitchFamily="34" charset="0"/>
                <a:ea typeface="Verdana" pitchFamily="34" charset="0"/>
                <a:cs typeface="Verdana" pitchFamily="34" charset="0"/>
              </a:rPr>
              <a:t>	</a:t>
            </a:r>
          </a:p>
          <a:p>
            <a:pPr>
              <a:lnSpc>
                <a:spcPct val="100000"/>
              </a:lnSpc>
              <a:buFontTx/>
              <a:buChar char="-"/>
            </a:pPr>
            <a:r>
              <a:rPr lang="pt-BR" sz="2000" b="0" cap="small" dirty="0" smtClean="0">
                <a:solidFill>
                  <a:srgbClr val="FF0000"/>
                </a:solidFill>
                <a:effectLst/>
                <a:latin typeface="Verdana" pitchFamily="34" charset="0"/>
                <a:ea typeface="Verdana" pitchFamily="34" charset="0"/>
                <a:cs typeface="Verdana" pitchFamily="34" charset="0"/>
              </a:rPr>
              <a:t>Propostas 3 Passagens de Fauna:</a:t>
            </a:r>
            <a:r>
              <a:rPr lang="pt-BR" sz="2000" b="0" i="1" u="sng" cap="small" dirty="0" smtClean="0">
                <a:solidFill>
                  <a:srgbClr val="0000FF"/>
                </a:solidFill>
                <a:effectLst/>
                <a:latin typeface="Verdana" pitchFamily="34" charset="0"/>
                <a:ea typeface="Verdana" pitchFamily="34" charset="0"/>
                <a:cs typeface="Verdana" pitchFamily="34" charset="0"/>
              </a:rPr>
              <a:t> </a:t>
            </a:r>
          </a:p>
        </p:txBody>
      </p:sp>
      <p:sp>
        <p:nvSpPr>
          <p:cNvPr id="8" name="Text Box 2"/>
          <p:cNvSpPr txBox="1">
            <a:spLocks noChangeArrowheads="1"/>
          </p:cNvSpPr>
          <p:nvPr/>
        </p:nvSpPr>
        <p:spPr bwMode="auto">
          <a:xfrm>
            <a:off x="0" y="1005338"/>
            <a:ext cx="9906000" cy="397545"/>
          </a:xfrm>
          <a:prstGeom prst="rect">
            <a:avLst/>
          </a:prstGeom>
          <a:noFill/>
          <a:ln w="12700" algn="ctr">
            <a:noFill/>
            <a:miter lim="800000"/>
            <a:headEnd/>
            <a:tailEnd/>
          </a:ln>
          <a:effectLst/>
        </p:spPr>
        <p:txBody>
          <a:bodyPr wrap="square" lIns="90488" tIns="44450" rIns="90488" bIns="44450">
            <a:spAutoFit/>
          </a:bodyPr>
          <a:lstStyle/>
          <a:p>
            <a:pPr>
              <a:lnSpc>
                <a:spcPct val="100000"/>
              </a:lnSpc>
            </a:pPr>
            <a:r>
              <a:rPr lang="pt-BR" sz="2000" b="0" cap="small" dirty="0" smtClean="0">
                <a:solidFill>
                  <a:srgbClr val="0000FF"/>
                </a:solidFill>
                <a:effectLst/>
                <a:latin typeface="Verdana" pitchFamily="34" charset="0"/>
                <a:ea typeface="Verdana" pitchFamily="34" charset="0"/>
                <a:cs typeface="Verdana" pitchFamily="34" charset="0"/>
              </a:rPr>
              <a:t>&gt;&gt; Meio Biótico</a:t>
            </a:r>
          </a:p>
        </p:txBody>
      </p:sp>
      <p:sp>
        <p:nvSpPr>
          <p:cNvPr id="9" name="Text Box 2"/>
          <p:cNvSpPr txBox="1">
            <a:spLocks noChangeArrowheads="1"/>
          </p:cNvSpPr>
          <p:nvPr/>
        </p:nvSpPr>
        <p:spPr bwMode="auto">
          <a:xfrm>
            <a:off x="0" y="660445"/>
            <a:ext cx="9906000" cy="397545"/>
          </a:xfrm>
          <a:prstGeom prst="rect">
            <a:avLst/>
          </a:prstGeom>
          <a:noFill/>
          <a:ln w="12700" algn="ctr">
            <a:noFill/>
            <a:miter lim="800000"/>
            <a:headEnd/>
            <a:tailEnd/>
          </a:ln>
          <a:effectLst/>
        </p:spPr>
        <p:txBody>
          <a:bodyPr wrap="square" lIns="90488" tIns="44450" rIns="90488" bIns="44450">
            <a:spAutoFit/>
          </a:bodyPr>
          <a:lstStyle/>
          <a:p>
            <a:pPr>
              <a:lnSpc>
                <a:spcPct val="100000"/>
              </a:lnSpc>
              <a:buFont typeface="Wingdings" pitchFamily="2" charset="2"/>
              <a:buChar char="ü"/>
            </a:pPr>
            <a:r>
              <a:rPr lang="pt-BR" sz="2000" cap="small" dirty="0" smtClean="0">
                <a:solidFill>
                  <a:srgbClr val="FF0000"/>
                </a:solidFill>
                <a:effectLst/>
                <a:latin typeface="Verdana" pitchFamily="34" charset="0"/>
                <a:ea typeface="Verdana" pitchFamily="34" charset="0"/>
                <a:cs typeface="Verdana" pitchFamily="34" charset="0"/>
              </a:rPr>
              <a:t> Diagnóstico Ambiental</a:t>
            </a:r>
          </a:p>
        </p:txBody>
      </p:sp>
      <p:pic>
        <p:nvPicPr>
          <p:cNvPr id="1026" name="Picture 2"/>
          <p:cNvPicPr>
            <a:picLocks noChangeAspect="1" noChangeArrowheads="1"/>
          </p:cNvPicPr>
          <p:nvPr/>
        </p:nvPicPr>
        <p:blipFill>
          <a:blip r:embed="rId3" cstate="screen"/>
          <a:srcRect/>
          <a:stretch>
            <a:fillRect/>
          </a:stretch>
        </p:blipFill>
        <p:spPr bwMode="auto">
          <a:xfrm>
            <a:off x="228600" y="2834138"/>
            <a:ext cx="3186000" cy="2160000"/>
          </a:xfrm>
          <a:prstGeom prst="rect">
            <a:avLst/>
          </a:prstGeom>
          <a:ln>
            <a:noFill/>
          </a:ln>
          <a:effectLst>
            <a:outerShdw blurRad="292100" dist="139700" dir="2700000" algn="tl" rotWithShape="0">
              <a:srgbClr val="333333">
                <a:alpha val="65000"/>
              </a:srgbClr>
            </a:outerShdw>
          </a:effectLst>
        </p:spPr>
      </p:pic>
      <p:pic>
        <p:nvPicPr>
          <p:cNvPr id="1027" name="Picture 3"/>
          <p:cNvPicPr>
            <a:picLocks noChangeAspect="1" noChangeArrowheads="1"/>
          </p:cNvPicPr>
          <p:nvPr/>
        </p:nvPicPr>
        <p:blipFill>
          <a:blip r:embed="rId4" cstate="screen"/>
          <a:srcRect/>
          <a:stretch>
            <a:fillRect/>
          </a:stretch>
        </p:blipFill>
        <p:spPr bwMode="auto">
          <a:xfrm>
            <a:off x="3962400" y="3367538"/>
            <a:ext cx="3200400" cy="2160000"/>
          </a:xfrm>
          <a:prstGeom prst="rect">
            <a:avLst/>
          </a:prstGeom>
          <a:ln>
            <a:noFill/>
          </a:ln>
          <a:effectLst>
            <a:outerShdw blurRad="292100" dist="139700" dir="2700000" algn="tl" rotWithShape="0">
              <a:srgbClr val="333333">
                <a:alpha val="65000"/>
              </a:srgbClr>
            </a:outerShdw>
          </a:effectLst>
        </p:spPr>
      </p:pic>
      <p:pic>
        <p:nvPicPr>
          <p:cNvPr id="1028" name="Picture 4"/>
          <p:cNvPicPr>
            <a:picLocks noChangeAspect="1" noChangeArrowheads="1"/>
          </p:cNvPicPr>
          <p:nvPr/>
        </p:nvPicPr>
        <p:blipFill>
          <a:blip r:embed="rId5" cstate="screen"/>
          <a:srcRect/>
          <a:stretch>
            <a:fillRect/>
          </a:stretch>
        </p:blipFill>
        <p:spPr bwMode="auto">
          <a:xfrm>
            <a:off x="6477000" y="674138"/>
            <a:ext cx="3186000" cy="2160000"/>
          </a:xfrm>
          <a:prstGeom prst="rect">
            <a:avLst/>
          </a:prstGeom>
          <a:ln>
            <a:noFill/>
          </a:ln>
          <a:effectLst>
            <a:outerShdw blurRad="292100" dist="139700" dir="2700000" algn="tl" rotWithShape="0">
              <a:srgbClr val="333333">
                <a:alpha val="65000"/>
              </a:srgbClr>
            </a:outerShdw>
          </a:effectLst>
        </p:spPr>
      </p:pic>
      <p:sp>
        <p:nvSpPr>
          <p:cNvPr id="15" name="Text Box 2"/>
          <p:cNvSpPr txBox="1">
            <a:spLocks noChangeArrowheads="1"/>
          </p:cNvSpPr>
          <p:nvPr/>
        </p:nvSpPr>
        <p:spPr bwMode="auto">
          <a:xfrm>
            <a:off x="228600" y="5120138"/>
            <a:ext cx="3186000" cy="582211"/>
          </a:xfrm>
          <a:prstGeom prst="rect">
            <a:avLst/>
          </a:prstGeom>
          <a:noFill/>
          <a:ln w="12700" algn="ctr">
            <a:noFill/>
            <a:miter lim="800000"/>
            <a:headEnd/>
            <a:tailEnd/>
          </a:ln>
          <a:effectLst/>
        </p:spPr>
        <p:txBody>
          <a:bodyPr wrap="square" lIns="90488" tIns="44450" rIns="90488" bIns="44450">
            <a:spAutoFit/>
          </a:bodyPr>
          <a:lstStyle/>
          <a:p>
            <a:pPr>
              <a:lnSpc>
                <a:spcPct val="100000"/>
              </a:lnSpc>
            </a:pPr>
            <a:r>
              <a:rPr lang="pt-BR" sz="1600" b="0" cap="small" dirty="0" smtClean="0">
                <a:solidFill>
                  <a:schemeClr val="tx1"/>
                </a:solidFill>
                <a:latin typeface="Verdana" pitchFamily="34" charset="0"/>
                <a:ea typeface="Verdana" pitchFamily="34" charset="0"/>
                <a:cs typeface="Verdana" pitchFamily="34" charset="0"/>
              </a:rPr>
              <a:t>- Próxima a fragmento florestal e ARA de Valinhos</a:t>
            </a:r>
          </a:p>
        </p:txBody>
      </p:sp>
      <p:cxnSp>
        <p:nvCxnSpPr>
          <p:cNvPr id="20" name="Conector reto 19"/>
          <p:cNvCxnSpPr/>
          <p:nvPr/>
        </p:nvCxnSpPr>
        <p:spPr>
          <a:xfrm rot="10800000" flipV="1">
            <a:off x="2095500" y="3165338"/>
            <a:ext cx="1143000" cy="964200"/>
          </a:xfrm>
          <a:prstGeom prst="line">
            <a:avLst/>
          </a:prstGeom>
          <a:ln w="41275" cap="rnd" cmpd="dbl">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1" name="Conector reto 20"/>
          <p:cNvCxnSpPr/>
          <p:nvPr/>
        </p:nvCxnSpPr>
        <p:spPr>
          <a:xfrm rot="16200000" flipH="1">
            <a:off x="4902200" y="4662939"/>
            <a:ext cx="533400" cy="76200"/>
          </a:xfrm>
          <a:prstGeom prst="line">
            <a:avLst/>
          </a:prstGeom>
          <a:ln w="41275" cap="rnd" cmpd="dbl">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4" name="Conector reto 23"/>
          <p:cNvCxnSpPr/>
          <p:nvPr/>
        </p:nvCxnSpPr>
        <p:spPr>
          <a:xfrm rot="16200000" flipH="1">
            <a:off x="5130800" y="4586739"/>
            <a:ext cx="533400" cy="76200"/>
          </a:xfrm>
          <a:prstGeom prst="line">
            <a:avLst/>
          </a:prstGeom>
          <a:ln w="41275" cap="rnd" cmpd="dbl">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5" name="Conector reto 24"/>
          <p:cNvCxnSpPr/>
          <p:nvPr/>
        </p:nvCxnSpPr>
        <p:spPr>
          <a:xfrm rot="10800000" flipV="1">
            <a:off x="7861300" y="1437138"/>
            <a:ext cx="990600" cy="673894"/>
          </a:xfrm>
          <a:prstGeom prst="line">
            <a:avLst/>
          </a:prstGeom>
          <a:ln w="41275" cap="rnd" cmpd="dbl">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28" name="Text Box 2"/>
          <p:cNvSpPr txBox="1">
            <a:spLocks noChangeArrowheads="1"/>
          </p:cNvSpPr>
          <p:nvPr/>
        </p:nvSpPr>
        <p:spPr bwMode="auto">
          <a:xfrm>
            <a:off x="3962400" y="5692638"/>
            <a:ext cx="1676400" cy="335989"/>
          </a:xfrm>
          <a:prstGeom prst="rect">
            <a:avLst/>
          </a:prstGeom>
          <a:noFill/>
          <a:ln w="12700" algn="ctr">
            <a:noFill/>
            <a:miter lim="800000"/>
            <a:headEnd/>
            <a:tailEnd/>
          </a:ln>
          <a:effectLst/>
        </p:spPr>
        <p:txBody>
          <a:bodyPr wrap="square" lIns="90488" tIns="44450" rIns="90488" bIns="44450">
            <a:spAutoFit/>
          </a:bodyPr>
          <a:lstStyle/>
          <a:p>
            <a:pPr>
              <a:lnSpc>
                <a:spcPct val="100000"/>
              </a:lnSpc>
            </a:pPr>
            <a:r>
              <a:rPr lang="pt-BR" sz="1600" b="0" cap="small" dirty="0" smtClean="0">
                <a:solidFill>
                  <a:schemeClr val="tx1"/>
                </a:solidFill>
                <a:latin typeface="Verdana" pitchFamily="34" charset="0"/>
                <a:ea typeface="Verdana" pitchFamily="34" charset="0"/>
                <a:cs typeface="Verdana" pitchFamily="34" charset="0"/>
              </a:rPr>
              <a:t>- Rio Capivari</a:t>
            </a:r>
          </a:p>
        </p:txBody>
      </p:sp>
      <p:sp>
        <p:nvSpPr>
          <p:cNvPr id="29" name="Text Box 2"/>
          <p:cNvSpPr txBox="1">
            <a:spLocks noChangeArrowheads="1"/>
          </p:cNvSpPr>
          <p:nvPr/>
        </p:nvSpPr>
        <p:spPr bwMode="auto">
          <a:xfrm>
            <a:off x="7848600" y="3031549"/>
            <a:ext cx="1814400" cy="335989"/>
          </a:xfrm>
          <a:prstGeom prst="rect">
            <a:avLst/>
          </a:prstGeom>
          <a:noFill/>
          <a:ln w="12700" algn="ctr">
            <a:noFill/>
            <a:miter lim="800000"/>
            <a:headEnd/>
            <a:tailEnd/>
          </a:ln>
          <a:effectLst/>
        </p:spPr>
        <p:txBody>
          <a:bodyPr wrap="square" lIns="90488" tIns="44450" rIns="90488" bIns="44450">
            <a:spAutoFit/>
          </a:bodyPr>
          <a:lstStyle/>
          <a:p>
            <a:pPr>
              <a:lnSpc>
                <a:spcPct val="100000"/>
              </a:lnSpc>
            </a:pPr>
            <a:r>
              <a:rPr lang="pt-BR" sz="1600" b="0" cap="small" dirty="0" smtClean="0">
                <a:solidFill>
                  <a:schemeClr val="tx1"/>
                </a:solidFill>
                <a:latin typeface="Verdana" pitchFamily="34" charset="0"/>
                <a:ea typeface="Verdana" pitchFamily="34" charset="0"/>
                <a:cs typeface="Verdana" pitchFamily="34" charset="0"/>
              </a:rPr>
              <a:t>- Área Alagada</a:t>
            </a: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3186" name="Picture 2"/>
          <p:cNvPicPr>
            <a:picLocks noChangeAspect="1" noChangeArrowheads="1"/>
          </p:cNvPicPr>
          <p:nvPr/>
        </p:nvPicPr>
        <p:blipFill>
          <a:blip r:embed="rId3">
            <a:duotone>
              <a:schemeClr val="bg2">
                <a:shade val="45000"/>
                <a:satMod val="135000"/>
              </a:schemeClr>
              <a:prstClr val="white"/>
            </a:duotone>
          </a:blip>
          <a:srcRect/>
          <a:stretch>
            <a:fillRect/>
          </a:stretch>
        </p:blipFill>
        <p:spPr bwMode="auto">
          <a:xfrm>
            <a:off x="-12700" y="1633991"/>
            <a:ext cx="9937422" cy="4172303"/>
          </a:xfrm>
          <a:prstGeom prst="rect">
            <a:avLst/>
          </a:prstGeom>
          <a:noFill/>
          <a:ln w="9525">
            <a:noFill/>
            <a:miter lim="800000"/>
            <a:headEnd/>
            <a:tailEnd/>
          </a:ln>
          <a:effectLst/>
        </p:spPr>
      </p:pic>
      <p:graphicFrame>
        <p:nvGraphicFramePr>
          <p:cNvPr id="5" name="Tabela 4"/>
          <p:cNvGraphicFramePr>
            <a:graphicFrameLocks noGrp="1"/>
          </p:cNvGraphicFramePr>
          <p:nvPr/>
        </p:nvGraphicFramePr>
        <p:xfrm>
          <a:off x="122751" y="2173270"/>
          <a:ext cx="9707048" cy="3337560"/>
        </p:xfrm>
        <a:graphic>
          <a:graphicData uri="http://schemas.openxmlformats.org/drawingml/2006/table">
            <a:tbl>
              <a:tblPr/>
              <a:tblGrid>
                <a:gridCol w="4068249"/>
                <a:gridCol w="1905000"/>
                <a:gridCol w="1981200"/>
                <a:gridCol w="1752599"/>
              </a:tblGrid>
              <a:tr h="274190">
                <a:tc rowSpan="2">
                  <a:txBody>
                    <a:bodyPr/>
                    <a:lstStyle/>
                    <a:p>
                      <a:pPr algn="ctr">
                        <a:lnSpc>
                          <a:spcPct val="150000"/>
                        </a:lnSpc>
                        <a:spcAft>
                          <a:spcPts val="0"/>
                        </a:spcAft>
                      </a:pPr>
                      <a:r>
                        <a:rPr lang="pt-BR" sz="1400" b="1" dirty="0">
                          <a:solidFill>
                            <a:srgbClr val="0000FF"/>
                          </a:solidFill>
                          <a:latin typeface="Verdana"/>
                          <a:ea typeface="Times New Roman"/>
                          <a:cs typeface="Times New Roman"/>
                        </a:rPr>
                        <a:t>Aspectos do Meio </a:t>
                      </a:r>
                      <a:r>
                        <a:rPr lang="pt-BR" sz="1400" b="1" dirty="0" smtClean="0">
                          <a:solidFill>
                            <a:srgbClr val="0000FF"/>
                          </a:solidFill>
                          <a:latin typeface="Verdana"/>
                          <a:ea typeface="Times New Roman"/>
                          <a:cs typeface="Times New Roman"/>
                        </a:rPr>
                        <a:t>Socioeconômico</a:t>
                      </a:r>
                      <a:endParaRPr lang="pt-BR" sz="1800" dirty="0">
                        <a:solidFill>
                          <a:srgbClr val="0000FF"/>
                        </a:solidFill>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60000"/>
                        <a:lumOff val="40000"/>
                      </a:schemeClr>
                    </a:solidFill>
                  </a:tcPr>
                </a:tc>
                <a:tc gridSpan="3">
                  <a:txBody>
                    <a:bodyPr/>
                    <a:lstStyle/>
                    <a:p>
                      <a:pPr algn="ctr">
                        <a:lnSpc>
                          <a:spcPct val="150000"/>
                        </a:lnSpc>
                        <a:spcAft>
                          <a:spcPts val="0"/>
                        </a:spcAft>
                      </a:pPr>
                      <a:r>
                        <a:rPr lang="pt-BR" sz="1400" b="1" dirty="0">
                          <a:solidFill>
                            <a:srgbClr val="0000FF"/>
                          </a:solidFill>
                          <a:latin typeface="Verdana"/>
                          <a:ea typeface="Times New Roman"/>
                          <a:cs typeface="Times New Roman"/>
                        </a:rPr>
                        <a:t>Áreas de Influência</a:t>
                      </a:r>
                      <a:endParaRPr lang="pt-BR" sz="1800" dirty="0">
                        <a:solidFill>
                          <a:srgbClr val="0000FF"/>
                        </a:solidFill>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60000"/>
                        <a:lumOff val="40000"/>
                      </a:schemeClr>
                    </a:solidFill>
                  </a:tcPr>
                </a:tc>
                <a:tc hMerge="1">
                  <a:txBody>
                    <a:bodyPr/>
                    <a:lstStyle/>
                    <a:p>
                      <a:endParaRPr lang="pt-BR"/>
                    </a:p>
                  </a:txBody>
                  <a:tcPr/>
                </a:tc>
                <a:tc hMerge="1">
                  <a:txBody>
                    <a:bodyPr/>
                    <a:lstStyle/>
                    <a:p>
                      <a:endParaRPr lang="pt-BR"/>
                    </a:p>
                  </a:txBody>
                  <a:tcPr/>
                </a:tc>
              </a:tr>
              <a:tr h="308051">
                <a:tc vMerge="1">
                  <a:txBody>
                    <a:bodyPr/>
                    <a:lstStyle/>
                    <a:p>
                      <a:endParaRPr lang="pt-BR"/>
                    </a:p>
                  </a:txBody>
                  <a:tcPr/>
                </a:tc>
                <a:tc>
                  <a:txBody>
                    <a:bodyPr/>
                    <a:lstStyle/>
                    <a:p>
                      <a:pPr algn="ctr">
                        <a:lnSpc>
                          <a:spcPct val="150000"/>
                        </a:lnSpc>
                        <a:spcAft>
                          <a:spcPts val="0"/>
                        </a:spcAft>
                      </a:pPr>
                      <a:r>
                        <a:rPr lang="pt-BR" sz="1400" b="1" dirty="0">
                          <a:solidFill>
                            <a:srgbClr val="0000FF"/>
                          </a:solidFill>
                          <a:latin typeface="Verdana"/>
                          <a:ea typeface="Times New Roman"/>
                          <a:cs typeface="Times New Roman"/>
                        </a:rPr>
                        <a:t>AII</a:t>
                      </a:r>
                      <a:endParaRPr lang="pt-BR" sz="1800" dirty="0">
                        <a:solidFill>
                          <a:srgbClr val="0000FF"/>
                        </a:solidFill>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60000"/>
                        <a:lumOff val="40000"/>
                      </a:schemeClr>
                    </a:solidFill>
                  </a:tcPr>
                </a:tc>
                <a:tc>
                  <a:txBody>
                    <a:bodyPr/>
                    <a:lstStyle/>
                    <a:p>
                      <a:pPr algn="ctr">
                        <a:lnSpc>
                          <a:spcPct val="150000"/>
                        </a:lnSpc>
                        <a:spcAft>
                          <a:spcPts val="0"/>
                        </a:spcAft>
                      </a:pPr>
                      <a:r>
                        <a:rPr lang="pt-BR" sz="1400" b="1" dirty="0">
                          <a:solidFill>
                            <a:srgbClr val="0000FF"/>
                          </a:solidFill>
                          <a:latin typeface="Verdana"/>
                          <a:ea typeface="Times New Roman"/>
                          <a:cs typeface="Times New Roman"/>
                        </a:rPr>
                        <a:t>AID</a:t>
                      </a:r>
                      <a:endParaRPr lang="pt-BR" sz="1800" dirty="0">
                        <a:solidFill>
                          <a:srgbClr val="0000FF"/>
                        </a:solidFill>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60000"/>
                        <a:lumOff val="40000"/>
                      </a:schemeClr>
                    </a:solidFill>
                  </a:tcPr>
                </a:tc>
                <a:tc>
                  <a:txBody>
                    <a:bodyPr/>
                    <a:lstStyle/>
                    <a:p>
                      <a:pPr algn="ctr">
                        <a:lnSpc>
                          <a:spcPct val="150000"/>
                        </a:lnSpc>
                        <a:spcAft>
                          <a:spcPts val="0"/>
                        </a:spcAft>
                      </a:pPr>
                      <a:r>
                        <a:rPr lang="pt-BR" sz="1400" b="1" dirty="0">
                          <a:solidFill>
                            <a:srgbClr val="0000FF"/>
                          </a:solidFill>
                          <a:latin typeface="Verdana"/>
                          <a:ea typeface="Times New Roman"/>
                          <a:cs typeface="Times New Roman"/>
                        </a:rPr>
                        <a:t>ADA</a:t>
                      </a:r>
                      <a:endParaRPr lang="pt-BR" sz="1800" dirty="0">
                        <a:solidFill>
                          <a:srgbClr val="0000FF"/>
                        </a:solidFill>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60000"/>
                        <a:lumOff val="40000"/>
                      </a:schemeClr>
                    </a:solidFill>
                  </a:tcPr>
                </a:tc>
              </a:tr>
              <a:tr h="308051">
                <a:tc>
                  <a:txBody>
                    <a:bodyPr/>
                    <a:lstStyle/>
                    <a:p>
                      <a:pPr algn="ctr">
                        <a:lnSpc>
                          <a:spcPct val="150000"/>
                        </a:lnSpc>
                        <a:spcAft>
                          <a:spcPts val="0"/>
                        </a:spcAft>
                      </a:pPr>
                      <a:r>
                        <a:rPr lang="pt-BR" sz="1400" b="1" dirty="0" smtClean="0">
                          <a:solidFill>
                            <a:srgbClr val="0000FF"/>
                          </a:solidFill>
                          <a:latin typeface="Verdana"/>
                          <a:ea typeface="Times New Roman"/>
                          <a:cs typeface="Times New Roman"/>
                        </a:rPr>
                        <a:t>Histórico</a:t>
                      </a:r>
                      <a:r>
                        <a:rPr lang="pt-BR" sz="1400" b="1" baseline="0" dirty="0" smtClean="0">
                          <a:solidFill>
                            <a:srgbClr val="0000FF"/>
                          </a:solidFill>
                          <a:latin typeface="Verdana"/>
                          <a:ea typeface="Times New Roman"/>
                          <a:cs typeface="Times New Roman"/>
                        </a:rPr>
                        <a:t> de ocupação</a:t>
                      </a:r>
                      <a:endParaRPr lang="pt-BR" sz="1800" b="1" dirty="0">
                        <a:solidFill>
                          <a:srgbClr val="0000FF"/>
                        </a:solidFill>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pt-BR" sz="1800" dirty="0" smtClean="0">
                          <a:solidFill>
                            <a:srgbClr val="0000FF"/>
                          </a:solidFill>
                          <a:latin typeface="Calibri"/>
                          <a:ea typeface="Calibri"/>
                          <a:cs typeface="Times New Roman"/>
                        </a:rPr>
                        <a:t>D</a:t>
                      </a:r>
                      <a:endParaRPr lang="pt-BR" sz="1800" dirty="0">
                        <a:solidFill>
                          <a:srgbClr val="0000FF"/>
                        </a:solidFill>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pt-BR" sz="1800" dirty="0" smtClean="0">
                          <a:solidFill>
                            <a:srgbClr val="0000FF"/>
                          </a:solidFill>
                          <a:latin typeface="Calibri"/>
                          <a:ea typeface="Calibri"/>
                          <a:cs typeface="Times New Roman"/>
                        </a:rPr>
                        <a:t>-</a:t>
                      </a:r>
                      <a:endParaRPr lang="pt-BR" sz="1800" dirty="0">
                        <a:solidFill>
                          <a:srgbClr val="0000FF"/>
                        </a:solidFill>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pt-BR" sz="1800" dirty="0" smtClean="0">
                          <a:solidFill>
                            <a:srgbClr val="0000FF"/>
                          </a:solidFill>
                          <a:latin typeface="Calibri"/>
                          <a:ea typeface="Calibri"/>
                          <a:cs typeface="Times New Roman"/>
                        </a:rPr>
                        <a:t>-</a:t>
                      </a:r>
                      <a:endParaRPr lang="pt-BR" sz="1800" dirty="0">
                        <a:solidFill>
                          <a:srgbClr val="0000FF"/>
                        </a:solidFill>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8051">
                <a:tc>
                  <a:txBody>
                    <a:bodyPr/>
                    <a:lstStyle/>
                    <a:p>
                      <a:pPr algn="ctr">
                        <a:lnSpc>
                          <a:spcPct val="150000"/>
                        </a:lnSpc>
                        <a:spcAft>
                          <a:spcPts val="0"/>
                        </a:spcAft>
                      </a:pPr>
                      <a:r>
                        <a:rPr lang="pt-BR" sz="1800" b="1" dirty="0" smtClean="0">
                          <a:solidFill>
                            <a:srgbClr val="0000FF"/>
                          </a:solidFill>
                          <a:latin typeface="Calibri"/>
                          <a:ea typeface="Calibri"/>
                          <a:cs typeface="Times New Roman"/>
                        </a:rPr>
                        <a:t>Uso e ocupação do solo</a:t>
                      </a:r>
                      <a:endParaRPr lang="pt-BR" sz="1800" b="1" dirty="0">
                        <a:solidFill>
                          <a:srgbClr val="0000FF"/>
                        </a:solidFill>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pt-BR" sz="1800" dirty="0" smtClean="0">
                          <a:solidFill>
                            <a:srgbClr val="0000FF"/>
                          </a:solidFill>
                          <a:latin typeface="Calibri"/>
                          <a:ea typeface="Calibri"/>
                          <a:cs typeface="Times New Roman"/>
                        </a:rPr>
                        <a:t>D / M</a:t>
                      </a:r>
                      <a:endParaRPr lang="pt-BR" sz="1800" dirty="0">
                        <a:solidFill>
                          <a:srgbClr val="0000FF"/>
                        </a:solidFill>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pt-BR" sz="1800" dirty="0" smtClean="0">
                          <a:solidFill>
                            <a:srgbClr val="0000FF"/>
                          </a:solidFill>
                          <a:latin typeface="Calibri"/>
                          <a:ea typeface="Calibri"/>
                          <a:cs typeface="Times New Roman"/>
                        </a:rPr>
                        <a:t>D / M</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pt-BR" sz="1800" dirty="0" smtClean="0">
                          <a:solidFill>
                            <a:srgbClr val="0000FF"/>
                          </a:solidFill>
                          <a:latin typeface="Calibri"/>
                          <a:ea typeface="Calibri"/>
                          <a:cs typeface="Times New Roman"/>
                        </a:rPr>
                        <a:t>D / M</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8051">
                <a:tc>
                  <a:txBody>
                    <a:bodyPr/>
                    <a:lstStyle/>
                    <a:p>
                      <a:pPr algn="ctr">
                        <a:lnSpc>
                          <a:spcPct val="150000"/>
                        </a:lnSpc>
                        <a:spcAft>
                          <a:spcPts val="0"/>
                        </a:spcAft>
                      </a:pPr>
                      <a:r>
                        <a:rPr lang="pt-BR" sz="1400" b="1" dirty="0" smtClean="0">
                          <a:solidFill>
                            <a:srgbClr val="0000FF"/>
                          </a:solidFill>
                          <a:latin typeface="Verdana"/>
                          <a:ea typeface="Times New Roman"/>
                          <a:cs typeface="Times New Roman"/>
                        </a:rPr>
                        <a:t>Caracterização populacional</a:t>
                      </a:r>
                      <a:endParaRPr lang="pt-BR" sz="1800" b="1" dirty="0">
                        <a:solidFill>
                          <a:srgbClr val="0000FF"/>
                        </a:solidFill>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pt-BR" sz="1800" dirty="0" smtClean="0">
                          <a:solidFill>
                            <a:srgbClr val="0000FF"/>
                          </a:solidFill>
                          <a:latin typeface="Calibri"/>
                          <a:ea typeface="Calibri"/>
                          <a:cs typeface="Times New Roman"/>
                        </a:rPr>
                        <a:t>D</a:t>
                      </a:r>
                      <a:endParaRPr lang="pt-BR" sz="1800" dirty="0">
                        <a:solidFill>
                          <a:srgbClr val="0000FF"/>
                        </a:solidFill>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pt-BR" sz="1800" dirty="0" smtClean="0">
                          <a:solidFill>
                            <a:srgbClr val="0000FF"/>
                          </a:solidFill>
                          <a:latin typeface="Calibri"/>
                          <a:ea typeface="Calibri"/>
                          <a:cs typeface="Times New Roman"/>
                        </a:rPr>
                        <a:t>D</a:t>
                      </a:r>
                      <a:endParaRPr lang="pt-BR" sz="1800" dirty="0">
                        <a:solidFill>
                          <a:srgbClr val="0000FF"/>
                        </a:solidFill>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pt-BR" sz="1800" dirty="0" smtClean="0">
                          <a:solidFill>
                            <a:srgbClr val="0000FF"/>
                          </a:solidFill>
                          <a:latin typeface="Calibri"/>
                          <a:ea typeface="Calibri"/>
                          <a:cs typeface="Times New Roman"/>
                        </a:rPr>
                        <a:t>D</a:t>
                      </a:r>
                      <a:endParaRPr lang="pt-BR" sz="1800" dirty="0">
                        <a:solidFill>
                          <a:srgbClr val="0000FF"/>
                        </a:solidFill>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8051">
                <a:tc>
                  <a:txBody>
                    <a:bodyPr/>
                    <a:lstStyle/>
                    <a:p>
                      <a:pPr algn="ctr">
                        <a:lnSpc>
                          <a:spcPct val="150000"/>
                        </a:lnSpc>
                        <a:spcAft>
                          <a:spcPts val="0"/>
                        </a:spcAft>
                      </a:pPr>
                      <a:r>
                        <a:rPr lang="pt-BR" sz="1800" b="1" dirty="0" smtClean="0">
                          <a:solidFill>
                            <a:srgbClr val="0000FF"/>
                          </a:solidFill>
                          <a:latin typeface="Calibri"/>
                          <a:ea typeface="Calibri"/>
                          <a:cs typeface="Times New Roman"/>
                        </a:rPr>
                        <a:t>Infraestrutura</a:t>
                      </a:r>
                      <a:endParaRPr lang="pt-BR" sz="1800" b="1" dirty="0">
                        <a:solidFill>
                          <a:srgbClr val="0000FF"/>
                        </a:solidFill>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pt-BR" sz="1800" dirty="0" smtClean="0">
                          <a:solidFill>
                            <a:srgbClr val="0000FF"/>
                          </a:solidFill>
                          <a:latin typeface="Calibri"/>
                          <a:ea typeface="Calibri"/>
                          <a:cs typeface="Times New Roman"/>
                        </a:rPr>
                        <a:t>D</a:t>
                      </a:r>
                      <a:endParaRPr lang="pt-BR" sz="1800" dirty="0">
                        <a:solidFill>
                          <a:srgbClr val="0000FF"/>
                        </a:solidFill>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pt-BR" sz="1800" dirty="0" smtClean="0">
                          <a:solidFill>
                            <a:srgbClr val="0000FF"/>
                          </a:solidFill>
                          <a:latin typeface="Calibri"/>
                          <a:ea typeface="Calibri"/>
                          <a:cs typeface="Times New Roman"/>
                        </a:rPr>
                        <a:t>-</a:t>
                      </a:r>
                      <a:endParaRPr lang="pt-BR" sz="1800" dirty="0">
                        <a:solidFill>
                          <a:srgbClr val="0000FF"/>
                        </a:solidFill>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pt-BR" sz="1800" dirty="0" smtClean="0">
                          <a:solidFill>
                            <a:srgbClr val="0000FF"/>
                          </a:solidFill>
                          <a:latin typeface="Calibri"/>
                          <a:ea typeface="Calibri"/>
                          <a:cs typeface="Times New Roman"/>
                        </a:rPr>
                        <a:t>-</a:t>
                      </a:r>
                      <a:endParaRPr lang="pt-BR" sz="1800" dirty="0">
                        <a:solidFill>
                          <a:srgbClr val="0000FF"/>
                        </a:solidFill>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8051">
                <a:tc>
                  <a:txBody>
                    <a:bodyPr/>
                    <a:lstStyle/>
                    <a:p>
                      <a:pPr algn="ctr">
                        <a:lnSpc>
                          <a:spcPct val="150000"/>
                        </a:lnSpc>
                        <a:spcAft>
                          <a:spcPts val="0"/>
                        </a:spcAft>
                      </a:pPr>
                      <a:r>
                        <a:rPr lang="pt-BR" sz="1800" b="1" dirty="0" smtClean="0">
                          <a:solidFill>
                            <a:srgbClr val="0000FF"/>
                          </a:solidFill>
                          <a:latin typeface="Calibri"/>
                          <a:ea typeface="Calibri"/>
                          <a:cs typeface="Times New Roman"/>
                        </a:rPr>
                        <a:t>Economia</a:t>
                      </a:r>
                      <a:endParaRPr lang="pt-BR" sz="1800" b="1" dirty="0">
                        <a:solidFill>
                          <a:srgbClr val="0000FF"/>
                        </a:solidFill>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pt-BR" sz="1800" dirty="0" smtClean="0">
                          <a:solidFill>
                            <a:srgbClr val="0000FF"/>
                          </a:solidFill>
                          <a:latin typeface="Calibri"/>
                          <a:ea typeface="Calibri"/>
                          <a:cs typeface="Times New Roman"/>
                        </a:rPr>
                        <a:t>D</a:t>
                      </a:r>
                      <a:endParaRPr lang="pt-BR" sz="1800" dirty="0">
                        <a:solidFill>
                          <a:srgbClr val="0000FF"/>
                        </a:solidFill>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pt-BR" sz="1800" dirty="0" smtClean="0">
                          <a:solidFill>
                            <a:srgbClr val="0000FF"/>
                          </a:solidFill>
                          <a:latin typeface="Calibri"/>
                          <a:ea typeface="Calibri"/>
                          <a:cs typeface="Times New Roman"/>
                        </a:rPr>
                        <a:t>D</a:t>
                      </a:r>
                      <a:endParaRPr lang="pt-BR" sz="1800" dirty="0">
                        <a:solidFill>
                          <a:srgbClr val="0000FF"/>
                        </a:solidFill>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pt-BR" sz="1800" dirty="0" smtClean="0">
                          <a:solidFill>
                            <a:srgbClr val="0000FF"/>
                          </a:solidFill>
                          <a:latin typeface="Calibri"/>
                          <a:ea typeface="Calibri"/>
                          <a:cs typeface="Times New Roman"/>
                        </a:rPr>
                        <a:t>D</a:t>
                      </a:r>
                      <a:endParaRPr lang="pt-BR" sz="1800" dirty="0">
                        <a:solidFill>
                          <a:srgbClr val="0000FF"/>
                        </a:solidFill>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8051">
                <a:tc>
                  <a:txBody>
                    <a:bodyPr/>
                    <a:lstStyle/>
                    <a:p>
                      <a:pPr algn="ctr">
                        <a:lnSpc>
                          <a:spcPct val="150000"/>
                        </a:lnSpc>
                        <a:spcAft>
                          <a:spcPts val="0"/>
                        </a:spcAft>
                      </a:pPr>
                      <a:r>
                        <a:rPr lang="pt-BR" sz="1400" b="1" dirty="0" smtClean="0">
                          <a:solidFill>
                            <a:srgbClr val="0000FF"/>
                          </a:solidFill>
                          <a:latin typeface="Verdana"/>
                          <a:ea typeface="Times New Roman"/>
                          <a:cs typeface="Times New Roman"/>
                        </a:rPr>
                        <a:t>Patrimônio histórico, cultural e arquitetônico</a:t>
                      </a:r>
                      <a:endParaRPr lang="pt-BR" sz="1800" b="1" dirty="0">
                        <a:solidFill>
                          <a:srgbClr val="0000FF"/>
                        </a:solidFill>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pt-BR" sz="1800" dirty="0" smtClean="0">
                          <a:solidFill>
                            <a:srgbClr val="0000FF"/>
                          </a:solidFill>
                          <a:latin typeface="Calibri"/>
                          <a:ea typeface="Calibri"/>
                          <a:cs typeface="Times New Roman"/>
                        </a:rPr>
                        <a:t>D</a:t>
                      </a:r>
                      <a:endParaRPr lang="pt-BR" sz="1800" dirty="0">
                        <a:solidFill>
                          <a:srgbClr val="0000FF"/>
                        </a:solidFill>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pt-BR" sz="1800" dirty="0" smtClean="0">
                          <a:solidFill>
                            <a:srgbClr val="0000FF"/>
                          </a:solidFill>
                          <a:latin typeface="Calibri"/>
                          <a:ea typeface="Calibri"/>
                          <a:cs typeface="Times New Roman"/>
                        </a:rPr>
                        <a:t>-</a:t>
                      </a:r>
                      <a:endParaRPr lang="pt-BR" sz="1800" dirty="0">
                        <a:solidFill>
                          <a:srgbClr val="0000FF"/>
                        </a:solidFill>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pt-BR" sz="1800" dirty="0" smtClean="0">
                          <a:solidFill>
                            <a:srgbClr val="0000FF"/>
                          </a:solidFill>
                          <a:latin typeface="Calibri"/>
                          <a:ea typeface="Calibri"/>
                          <a:cs typeface="Times New Roman"/>
                        </a:rPr>
                        <a:t>-</a:t>
                      </a:r>
                      <a:endParaRPr lang="pt-BR" sz="1800" dirty="0">
                        <a:solidFill>
                          <a:srgbClr val="0000FF"/>
                        </a:solidFill>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6" name="Text Box 2"/>
          <p:cNvSpPr txBox="1">
            <a:spLocks noChangeArrowheads="1"/>
          </p:cNvSpPr>
          <p:nvPr/>
        </p:nvSpPr>
        <p:spPr bwMode="auto">
          <a:xfrm>
            <a:off x="4191000" y="5501082"/>
            <a:ext cx="5638799" cy="305212"/>
          </a:xfrm>
          <a:prstGeom prst="rect">
            <a:avLst/>
          </a:prstGeom>
          <a:noFill/>
          <a:ln w="12700" algn="ctr">
            <a:noFill/>
            <a:miter lim="800000"/>
            <a:headEnd/>
            <a:tailEnd/>
          </a:ln>
          <a:effectLst/>
        </p:spPr>
        <p:txBody>
          <a:bodyPr wrap="square" lIns="90488" tIns="44450" rIns="90488" bIns="44450">
            <a:spAutoFit/>
          </a:bodyPr>
          <a:lstStyle/>
          <a:p>
            <a:pPr>
              <a:lnSpc>
                <a:spcPct val="100000"/>
              </a:lnSpc>
            </a:pPr>
            <a:r>
              <a:rPr lang="pt-BR" sz="1400" cap="small" dirty="0" smtClean="0">
                <a:solidFill>
                  <a:schemeClr val="tx1"/>
                </a:solidFill>
                <a:effectLst/>
                <a:latin typeface="Verdana" pitchFamily="34" charset="0"/>
                <a:ea typeface="Verdana" pitchFamily="34" charset="0"/>
                <a:cs typeface="Verdana" pitchFamily="34" charset="0"/>
              </a:rPr>
              <a:t>     M – mapeamento		D - diagnóstico</a:t>
            </a:r>
          </a:p>
        </p:txBody>
      </p:sp>
      <p:sp>
        <p:nvSpPr>
          <p:cNvPr id="7" name="Text Box 2"/>
          <p:cNvSpPr txBox="1">
            <a:spLocks noChangeArrowheads="1"/>
          </p:cNvSpPr>
          <p:nvPr/>
        </p:nvSpPr>
        <p:spPr bwMode="auto">
          <a:xfrm>
            <a:off x="134783" y="928670"/>
            <a:ext cx="3522817" cy="705321"/>
          </a:xfrm>
          <a:prstGeom prst="rect">
            <a:avLst/>
          </a:prstGeom>
          <a:noFill/>
          <a:ln w="12700" algn="ctr">
            <a:noFill/>
            <a:miter lim="800000"/>
            <a:headEnd/>
            <a:tailEnd/>
          </a:ln>
          <a:effectLst/>
        </p:spPr>
        <p:txBody>
          <a:bodyPr wrap="square" lIns="90488" tIns="44450" rIns="90488" bIns="44450">
            <a:spAutoFit/>
          </a:bodyPr>
          <a:lstStyle/>
          <a:p>
            <a:pPr>
              <a:lnSpc>
                <a:spcPct val="100000"/>
              </a:lnSpc>
              <a:buFont typeface="Wingdings" pitchFamily="2" charset="2"/>
              <a:buChar char="ü"/>
            </a:pPr>
            <a:r>
              <a:rPr lang="pt-BR" sz="2000" b="0" cap="small" dirty="0" smtClean="0">
                <a:solidFill>
                  <a:srgbClr val="FF0000"/>
                </a:solidFill>
                <a:effectLst/>
                <a:latin typeface="Verdana" pitchFamily="34" charset="0"/>
                <a:ea typeface="Verdana" pitchFamily="34" charset="0"/>
                <a:cs typeface="Verdana" pitchFamily="34" charset="0"/>
              </a:rPr>
              <a:t> Diagnóstico Ambiental</a:t>
            </a:r>
          </a:p>
          <a:p>
            <a:pPr marL="288000">
              <a:lnSpc>
                <a:spcPct val="100000"/>
              </a:lnSpc>
              <a:buFont typeface="Wingdings" pitchFamily="2" charset="2"/>
              <a:buChar char="v"/>
            </a:pPr>
            <a:r>
              <a:rPr lang="pt-BR" sz="2000" b="0" cap="small" dirty="0" smtClean="0">
                <a:solidFill>
                  <a:srgbClr val="FF0000"/>
                </a:solidFill>
                <a:effectLst/>
                <a:latin typeface="Verdana" pitchFamily="34" charset="0"/>
                <a:ea typeface="Verdana" pitchFamily="34" charset="0"/>
                <a:cs typeface="Verdana" pitchFamily="34" charset="0"/>
              </a:rPr>
              <a:t> Meio Socioeconômico</a:t>
            </a: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descr="Z:\Figura 6-1 - Delimitação das Áreas de Influência.jpg"/>
          <p:cNvPicPr>
            <a:picLocks noChangeAspect="1" noChangeArrowheads="1"/>
          </p:cNvPicPr>
          <p:nvPr/>
        </p:nvPicPr>
        <p:blipFill>
          <a:blip r:embed="rId3" cstate="screen">
            <a:duotone>
              <a:schemeClr val="accent1">
                <a:shade val="45000"/>
                <a:satMod val="135000"/>
              </a:schemeClr>
              <a:prstClr val="white"/>
            </a:duotone>
          </a:blip>
          <a:srcRect/>
          <a:stretch>
            <a:fillRect/>
          </a:stretch>
        </p:blipFill>
        <p:spPr bwMode="auto">
          <a:xfrm>
            <a:off x="0" y="22034"/>
            <a:ext cx="9906000" cy="6059278"/>
          </a:xfrm>
          <a:prstGeom prst="rect">
            <a:avLst/>
          </a:prstGeom>
          <a:noFill/>
          <a:ln>
            <a:noFill/>
          </a:ln>
        </p:spPr>
      </p:pic>
      <p:sp>
        <p:nvSpPr>
          <p:cNvPr id="4" name="Retângulo 3"/>
          <p:cNvSpPr/>
          <p:nvPr/>
        </p:nvSpPr>
        <p:spPr>
          <a:xfrm>
            <a:off x="3429000" y="685800"/>
            <a:ext cx="6019800" cy="1938992"/>
          </a:xfrm>
          <a:prstGeom prst="rect">
            <a:avLst/>
          </a:prstGeom>
          <a:solidFill>
            <a:schemeClr val="accent2">
              <a:lumMod val="60000"/>
              <a:lumOff val="40000"/>
            </a:schemeClr>
          </a:solidFill>
        </p:spPr>
        <p:txBody>
          <a:bodyPr wrap="square">
            <a:spAutoFit/>
          </a:bodyPr>
          <a:lstStyle/>
          <a:p>
            <a:r>
              <a:rPr lang="pt-BR" sz="1800" dirty="0" smtClean="0">
                <a:solidFill>
                  <a:srgbClr val="FF0000"/>
                </a:solidFill>
                <a:latin typeface="Verdana" pitchFamily="34" charset="0"/>
                <a:ea typeface="Verdana" pitchFamily="34" charset="0"/>
                <a:cs typeface="Verdana" pitchFamily="34" charset="0"/>
              </a:rPr>
              <a:t>ÁREA DIRETAMENTE AFETADA - ADA</a:t>
            </a:r>
            <a:r>
              <a:rPr lang="pt-BR" sz="1800" dirty="0" smtClean="0">
                <a:solidFill>
                  <a:srgbClr val="FF0000"/>
                </a:solidFill>
                <a:effectLst/>
                <a:latin typeface="Verdana" pitchFamily="34" charset="0"/>
                <a:ea typeface="Verdana" pitchFamily="34" charset="0"/>
                <a:cs typeface="Verdana" pitchFamily="34" charset="0"/>
              </a:rPr>
              <a:t>:</a:t>
            </a:r>
          </a:p>
          <a:p>
            <a:r>
              <a:rPr lang="pt-BR" sz="1600" b="0" cap="small" dirty="0" smtClean="0">
                <a:solidFill>
                  <a:srgbClr val="FF0000"/>
                </a:solidFill>
                <a:effectLst/>
                <a:latin typeface="Verdana" pitchFamily="34" charset="0"/>
                <a:ea typeface="Verdana" pitchFamily="34" charset="0"/>
                <a:cs typeface="Verdana" pitchFamily="34" charset="0"/>
              </a:rPr>
              <a:t>Composta por 132,8 ha, dos quais 86,1% deverão ser desapropriados</a:t>
            </a:r>
            <a:endParaRPr lang="pt-BR" sz="1600" b="0" cap="small" dirty="0">
              <a:solidFill>
                <a:srgbClr val="FF0000"/>
              </a:solidFill>
              <a:effectLst/>
              <a:latin typeface="Verdana" pitchFamily="34" charset="0"/>
              <a:ea typeface="Verdana" pitchFamily="34" charset="0"/>
              <a:cs typeface="Verdana" pitchFamily="34" charset="0"/>
            </a:endParaRPr>
          </a:p>
        </p:txBody>
      </p:sp>
      <p:sp>
        <p:nvSpPr>
          <p:cNvPr id="5" name="Text Box 2"/>
          <p:cNvSpPr txBox="1">
            <a:spLocks noChangeArrowheads="1"/>
          </p:cNvSpPr>
          <p:nvPr/>
        </p:nvSpPr>
        <p:spPr bwMode="auto">
          <a:xfrm>
            <a:off x="0" y="5943600"/>
            <a:ext cx="9906000" cy="397545"/>
          </a:xfrm>
          <a:prstGeom prst="rect">
            <a:avLst/>
          </a:prstGeom>
          <a:noFill/>
          <a:ln w="12700" algn="ctr">
            <a:noFill/>
            <a:miter lim="800000"/>
            <a:headEnd/>
            <a:tailEnd/>
          </a:ln>
          <a:effectLst/>
        </p:spPr>
        <p:txBody>
          <a:bodyPr wrap="square" lIns="90488" tIns="44450" rIns="90488" bIns="44450">
            <a:spAutoFit/>
          </a:bodyPr>
          <a:lstStyle/>
          <a:p>
            <a:pPr>
              <a:lnSpc>
                <a:spcPct val="100000"/>
              </a:lnSpc>
              <a:buFont typeface="Wingdings" pitchFamily="2" charset="2"/>
              <a:buChar char="ü"/>
            </a:pPr>
            <a:r>
              <a:rPr lang="pt-BR" sz="2000" cap="small" dirty="0" smtClean="0">
                <a:solidFill>
                  <a:srgbClr val="FF0000"/>
                </a:solidFill>
                <a:effectLst/>
                <a:latin typeface="Verdana" pitchFamily="34" charset="0"/>
                <a:ea typeface="Verdana" pitchFamily="34" charset="0"/>
                <a:cs typeface="Verdana" pitchFamily="34" charset="0"/>
              </a:rPr>
              <a:t>Delimitação das Áreas de Influência</a:t>
            </a:r>
          </a:p>
        </p:txBody>
      </p:sp>
      <p:sp>
        <p:nvSpPr>
          <p:cNvPr id="6" name="Retângulo 5"/>
          <p:cNvSpPr/>
          <p:nvPr/>
        </p:nvSpPr>
        <p:spPr>
          <a:xfrm>
            <a:off x="452614" y="3733800"/>
            <a:ext cx="2671586" cy="1981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ext Box 2"/>
          <p:cNvSpPr txBox="1">
            <a:spLocks noChangeArrowheads="1"/>
          </p:cNvSpPr>
          <p:nvPr/>
        </p:nvSpPr>
        <p:spPr bwMode="auto">
          <a:xfrm>
            <a:off x="76200" y="928670"/>
            <a:ext cx="9829800" cy="4891083"/>
          </a:xfrm>
          <a:prstGeom prst="rect">
            <a:avLst/>
          </a:prstGeom>
          <a:noFill/>
          <a:ln w="12700" algn="ctr">
            <a:noFill/>
            <a:miter lim="800000"/>
            <a:headEnd/>
            <a:tailEnd/>
          </a:ln>
          <a:effectLst/>
        </p:spPr>
        <p:txBody>
          <a:bodyPr wrap="square" lIns="90488" tIns="44450" rIns="90488" bIns="44450">
            <a:spAutoFit/>
          </a:bodyPr>
          <a:lstStyle/>
          <a:p>
            <a:pPr>
              <a:lnSpc>
                <a:spcPct val="100000"/>
              </a:lnSpc>
              <a:buFont typeface="Wingdings" pitchFamily="2" charset="2"/>
              <a:buChar char="ü"/>
            </a:pPr>
            <a:r>
              <a:rPr lang="pt-BR" sz="2000" cap="small" dirty="0" smtClean="0">
                <a:solidFill>
                  <a:srgbClr val="FF0000"/>
                </a:solidFill>
                <a:effectLst/>
                <a:latin typeface="Verdana" pitchFamily="34" charset="0"/>
                <a:ea typeface="Verdana" pitchFamily="34" charset="0"/>
                <a:cs typeface="Verdana" pitchFamily="34" charset="0"/>
              </a:rPr>
              <a:t> Estudo de Alternativas</a:t>
            </a:r>
            <a:endParaRPr lang="pt-BR" sz="2000" b="0" cap="small" dirty="0" smtClean="0">
              <a:solidFill>
                <a:srgbClr val="FF0000"/>
              </a:solidFill>
              <a:effectLst/>
              <a:latin typeface="Verdana" pitchFamily="34" charset="0"/>
              <a:ea typeface="Verdana" pitchFamily="34" charset="0"/>
              <a:cs typeface="Verdana" pitchFamily="34" charset="0"/>
            </a:endParaRPr>
          </a:p>
          <a:p>
            <a:pPr>
              <a:lnSpc>
                <a:spcPct val="100000"/>
              </a:lnSpc>
            </a:pPr>
            <a:endParaRPr lang="pt-BR" sz="2000" b="0" cap="small" dirty="0" smtClean="0">
              <a:solidFill>
                <a:srgbClr val="0000FF"/>
              </a:solidFill>
              <a:effectLst/>
              <a:latin typeface="Verdana" pitchFamily="34" charset="0"/>
              <a:ea typeface="Verdana" pitchFamily="34" charset="0"/>
              <a:cs typeface="Verdana" pitchFamily="34" charset="0"/>
            </a:endParaRPr>
          </a:p>
          <a:p>
            <a:pPr>
              <a:lnSpc>
                <a:spcPct val="100000"/>
              </a:lnSpc>
              <a:buFontTx/>
              <a:buChar char="-"/>
            </a:pPr>
            <a:r>
              <a:rPr lang="pt-BR" sz="2000" cap="small" dirty="0" smtClean="0">
                <a:solidFill>
                  <a:srgbClr val="0000FF"/>
                </a:solidFill>
                <a:effectLst/>
                <a:latin typeface="Verdana" pitchFamily="34" charset="0"/>
                <a:ea typeface="Verdana" pitchFamily="34" charset="0"/>
                <a:cs typeface="Verdana" pitchFamily="34" charset="0"/>
              </a:rPr>
              <a:t> </a:t>
            </a:r>
            <a:r>
              <a:rPr lang="pt-BR" sz="2000" i="1" u="sng" cap="small" dirty="0" smtClean="0">
                <a:solidFill>
                  <a:srgbClr val="0000FF"/>
                </a:solidFill>
                <a:effectLst/>
                <a:latin typeface="Verdana" pitchFamily="34" charset="0"/>
                <a:ea typeface="Verdana" pitchFamily="34" charset="0"/>
                <a:cs typeface="Verdana" pitchFamily="34" charset="0"/>
              </a:rPr>
              <a:t>Geometria</a:t>
            </a:r>
            <a:r>
              <a:rPr lang="pt-BR" sz="2000" cap="small" dirty="0" smtClean="0">
                <a:solidFill>
                  <a:srgbClr val="0000FF"/>
                </a:solidFill>
                <a:effectLst/>
                <a:latin typeface="Verdana" pitchFamily="34" charset="0"/>
                <a:ea typeface="Verdana" pitchFamily="34" charset="0"/>
                <a:cs typeface="Verdana" pitchFamily="34" charset="0"/>
              </a:rPr>
              <a:t>: </a:t>
            </a:r>
            <a:r>
              <a:rPr lang="pt-BR" sz="2000" i="1" cap="small" dirty="0" smtClean="0">
                <a:solidFill>
                  <a:srgbClr val="0000FF"/>
                </a:solidFill>
                <a:effectLst/>
                <a:latin typeface="Verdana" pitchFamily="34" charset="0"/>
                <a:ea typeface="Verdana" pitchFamily="34" charset="0"/>
                <a:cs typeface="Verdana" pitchFamily="34" charset="0"/>
              </a:rPr>
              <a:t>Alternativa B </a:t>
            </a:r>
            <a:r>
              <a:rPr lang="pt-BR" sz="2000" cap="small" dirty="0" smtClean="0">
                <a:solidFill>
                  <a:srgbClr val="0000FF"/>
                </a:solidFill>
                <a:effectLst/>
                <a:latin typeface="Verdana" pitchFamily="34" charset="0"/>
                <a:ea typeface="Verdana" pitchFamily="34" charset="0"/>
                <a:cs typeface="Verdana" pitchFamily="34" charset="0"/>
              </a:rPr>
              <a:t>resulta em </a:t>
            </a:r>
            <a:r>
              <a:rPr lang="pt-BR" sz="2000" cap="small" dirty="0" smtClean="0">
                <a:solidFill>
                  <a:srgbClr val="FF0000"/>
                </a:solidFill>
                <a:latin typeface="Verdana" pitchFamily="34" charset="0"/>
                <a:ea typeface="Verdana" pitchFamily="34" charset="0"/>
                <a:cs typeface="Verdana" pitchFamily="34" charset="0"/>
              </a:rPr>
              <a:t>maior distância de visibilidade </a:t>
            </a:r>
            <a:r>
              <a:rPr lang="pt-BR" sz="2000" cap="small" dirty="0" smtClean="0">
                <a:solidFill>
                  <a:srgbClr val="0000FF"/>
                </a:solidFill>
                <a:effectLst/>
                <a:latin typeface="Verdana" pitchFamily="34" charset="0"/>
                <a:ea typeface="Verdana" pitchFamily="34" charset="0"/>
                <a:cs typeface="Verdana" pitchFamily="34" charset="0"/>
              </a:rPr>
              <a:t>e </a:t>
            </a:r>
            <a:r>
              <a:rPr lang="pt-BR" sz="2000" cap="small" dirty="0" smtClean="0">
                <a:solidFill>
                  <a:srgbClr val="FF0000"/>
                </a:solidFill>
                <a:latin typeface="Verdana" pitchFamily="34" charset="0"/>
                <a:ea typeface="Verdana" pitchFamily="34" charset="0"/>
                <a:cs typeface="Verdana" pitchFamily="34" charset="0"/>
              </a:rPr>
              <a:t>maior segurança</a:t>
            </a:r>
            <a:endParaRPr lang="pt-BR" sz="2000" cap="small" dirty="0" smtClean="0">
              <a:solidFill>
                <a:srgbClr val="0000FF"/>
              </a:solidFill>
              <a:effectLst/>
              <a:latin typeface="Verdana" pitchFamily="34" charset="0"/>
              <a:ea typeface="Verdana" pitchFamily="34" charset="0"/>
              <a:cs typeface="Verdana" pitchFamily="34" charset="0"/>
            </a:endParaRPr>
          </a:p>
          <a:p>
            <a:pPr>
              <a:lnSpc>
                <a:spcPct val="100000"/>
              </a:lnSpc>
            </a:pPr>
            <a:endParaRPr lang="pt-BR" sz="1800" cap="small" dirty="0" smtClean="0">
              <a:solidFill>
                <a:srgbClr val="0000FF"/>
              </a:solidFill>
              <a:effectLst/>
              <a:latin typeface="Verdana" pitchFamily="34" charset="0"/>
              <a:ea typeface="Verdana" pitchFamily="34" charset="0"/>
              <a:cs typeface="Verdana" pitchFamily="34" charset="0"/>
            </a:endParaRPr>
          </a:p>
          <a:p>
            <a:pPr>
              <a:lnSpc>
                <a:spcPct val="100000"/>
              </a:lnSpc>
              <a:buFontTx/>
              <a:buChar char="-"/>
            </a:pPr>
            <a:endParaRPr lang="pt-BR" sz="1800" cap="small" dirty="0" smtClean="0">
              <a:solidFill>
                <a:srgbClr val="0000FF"/>
              </a:solidFill>
              <a:effectLst/>
              <a:latin typeface="Verdana" pitchFamily="34" charset="0"/>
              <a:ea typeface="Verdana" pitchFamily="34" charset="0"/>
              <a:cs typeface="Verdana" pitchFamily="34" charset="0"/>
            </a:endParaRPr>
          </a:p>
          <a:p>
            <a:pPr>
              <a:lnSpc>
                <a:spcPct val="100000"/>
              </a:lnSpc>
              <a:buFontTx/>
              <a:buChar char="-"/>
            </a:pPr>
            <a:r>
              <a:rPr lang="pt-BR" sz="1800" cap="small" dirty="0" smtClean="0">
                <a:solidFill>
                  <a:srgbClr val="0000FF"/>
                </a:solidFill>
                <a:effectLst/>
                <a:latin typeface="Verdana" pitchFamily="34" charset="0"/>
                <a:ea typeface="Verdana" pitchFamily="34" charset="0"/>
                <a:cs typeface="Verdana" pitchFamily="34" charset="0"/>
              </a:rPr>
              <a:t> </a:t>
            </a:r>
            <a:r>
              <a:rPr lang="pt-BR" sz="1800" i="1" u="sng" cap="small" dirty="0" smtClean="0">
                <a:solidFill>
                  <a:srgbClr val="0000FF"/>
                </a:solidFill>
                <a:effectLst/>
                <a:latin typeface="Verdana" pitchFamily="34" charset="0"/>
                <a:ea typeface="Verdana" pitchFamily="34" charset="0"/>
                <a:cs typeface="Verdana" pitchFamily="34" charset="0"/>
              </a:rPr>
              <a:t>Drenagem</a:t>
            </a:r>
            <a:r>
              <a:rPr lang="pt-BR" sz="1800" cap="small" dirty="0" smtClean="0">
                <a:solidFill>
                  <a:srgbClr val="0000FF"/>
                </a:solidFill>
                <a:effectLst/>
                <a:latin typeface="Verdana" pitchFamily="34" charset="0"/>
                <a:ea typeface="Verdana" pitchFamily="34" charset="0"/>
                <a:cs typeface="Verdana" pitchFamily="34" charset="0"/>
              </a:rPr>
              <a:t>: </a:t>
            </a:r>
            <a:r>
              <a:rPr lang="pt-BR" sz="1800" i="1" cap="small" dirty="0" smtClean="0">
                <a:solidFill>
                  <a:srgbClr val="0000FF"/>
                </a:solidFill>
                <a:effectLst/>
                <a:latin typeface="Verdana" pitchFamily="34" charset="0"/>
                <a:ea typeface="Verdana" pitchFamily="34" charset="0"/>
                <a:cs typeface="Verdana" pitchFamily="34" charset="0"/>
              </a:rPr>
              <a:t>Alternativa B</a:t>
            </a:r>
            <a:r>
              <a:rPr lang="pt-BR" sz="1800" cap="small" dirty="0" smtClean="0">
                <a:solidFill>
                  <a:srgbClr val="0000FF"/>
                </a:solidFill>
                <a:effectLst/>
                <a:latin typeface="Verdana" pitchFamily="34" charset="0"/>
                <a:ea typeface="Verdana" pitchFamily="34" charset="0"/>
                <a:cs typeface="Verdana" pitchFamily="34" charset="0"/>
              </a:rPr>
              <a:t> tem o seu traçado em grande parte próximo ao espigão, resultando em </a:t>
            </a:r>
            <a:r>
              <a:rPr lang="pt-BR" sz="1800" cap="small" dirty="0" smtClean="0">
                <a:solidFill>
                  <a:srgbClr val="FF0000"/>
                </a:solidFill>
                <a:latin typeface="Verdana" pitchFamily="34" charset="0"/>
                <a:ea typeface="Verdana" pitchFamily="34" charset="0"/>
                <a:cs typeface="Verdana" pitchFamily="34" charset="0"/>
              </a:rPr>
              <a:t>menos dispositivos de drenagem</a:t>
            </a:r>
          </a:p>
          <a:p>
            <a:pPr>
              <a:lnSpc>
                <a:spcPct val="100000"/>
              </a:lnSpc>
              <a:buFontTx/>
              <a:buChar char="-"/>
            </a:pPr>
            <a:endParaRPr lang="pt-BR" sz="1800" cap="small" dirty="0" smtClean="0">
              <a:solidFill>
                <a:srgbClr val="FF0000"/>
              </a:solidFill>
              <a:latin typeface="Verdana" pitchFamily="34" charset="0"/>
              <a:ea typeface="Verdana" pitchFamily="34" charset="0"/>
              <a:cs typeface="Verdana" pitchFamily="34" charset="0"/>
            </a:endParaRPr>
          </a:p>
          <a:p>
            <a:pPr>
              <a:lnSpc>
                <a:spcPct val="100000"/>
              </a:lnSpc>
              <a:buFontTx/>
              <a:buChar char="-"/>
            </a:pPr>
            <a:endParaRPr lang="pt-BR" sz="1800" cap="small" dirty="0" smtClean="0">
              <a:solidFill>
                <a:srgbClr val="FF0000"/>
              </a:solidFill>
              <a:latin typeface="Verdana" pitchFamily="34" charset="0"/>
              <a:ea typeface="Verdana" pitchFamily="34" charset="0"/>
              <a:cs typeface="Verdana" pitchFamily="34" charset="0"/>
            </a:endParaRPr>
          </a:p>
          <a:p>
            <a:pPr>
              <a:lnSpc>
                <a:spcPct val="100000"/>
              </a:lnSpc>
              <a:buFontTx/>
              <a:buChar char="-"/>
            </a:pPr>
            <a:r>
              <a:rPr lang="pt-BR" sz="1800" cap="small" dirty="0" smtClean="0">
                <a:solidFill>
                  <a:srgbClr val="0000FF"/>
                </a:solidFill>
                <a:effectLst/>
                <a:latin typeface="Verdana" pitchFamily="34" charset="0"/>
                <a:ea typeface="Verdana" pitchFamily="34" charset="0"/>
                <a:cs typeface="Verdana" pitchFamily="34" charset="0"/>
              </a:rPr>
              <a:t> </a:t>
            </a:r>
            <a:r>
              <a:rPr lang="pt-BR" sz="1800" i="1" u="sng" cap="small" dirty="0" smtClean="0">
                <a:solidFill>
                  <a:srgbClr val="0000FF"/>
                </a:solidFill>
                <a:effectLst/>
                <a:latin typeface="Verdana" pitchFamily="34" charset="0"/>
                <a:ea typeface="Verdana" pitchFamily="34" charset="0"/>
                <a:cs typeface="Verdana" pitchFamily="34" charset="0"/>
              </a:rPr>
              <a:t>Ponte sobre o Capivari</a:t>
            </a:r>
            <a:r>
              <a:rPr lang="pt-BR" sz="1800" cap="small" dirty="0" smtClean="0">
                <a:solidFill>
                  <a:srgbClr val="0000FF"/>
                </a:solidFill>
                <a:effectLst/>
                <a:latin typeface="Verdana" pitchFamily="34" charset="0"/>
                <a:ea typeface="Verdana" pitchFamily="34" charset="0"/>
                <a:cs typeface="Verdana" pitchFamily="34" charset="0"/>
              </a:rPr>
              <a:t>: menor</a:t>
            </a:r>
            <a:r>
              <a:rPr lang="pt-BR" sz="1800" cap="small" dirty="0" smtClean="0">
                <a:solidFill>
                  <a:srgbClr val="0000FF"/>
                </a:solidFill>
                <a:latin typeface="Verdana" pitchFamily="34" charset="0"/>
                <a:ea typeface="Verdana" pitchFamily="34" charset="0"/>
                <a:cs typeface="Verdana" pitchFamily="34" charset="0"/>
              </a:rPr>
              <a:t> </a:t>
            </a:r>
            <a:r>
              <a:rPr lang="pt-BR" sz="1800" cap="small" dirty="0" smtClean="0">
                <a:solidFill>
                  <a:srgbClr val="0000FF"/>
                </a:solidFill>
                <a:effectLst/>
                <a:latin typeface="Verdana" pitchFamily="34" charset="0"/>
                <a:ea typeface="Verdana" pitchFamily="34" charset="0"/>
                <a:cs typeface="Verdana" pitchFamily="34" charset="0"/>
              </a:rPr>
              <a:t>na </a:t>
            </a:r>
            <a:r>
              <a:rPr lang="pt-BR" sz="1800" i="1" cap="small" dirty="0" smtClean="0">
                <a:solidFill>
                  <a:srgbClr val="0000FF"/>
                </a:solidFill>
                <a:effectLst/>
                <a:latin typeface="Verdana" pitchFamily="34" charset="0"/>
                <a:ea typeface="Verdana" pitchFamily="34" charset="0"/>
                <a:cs typeface="Verdana" pitchFamily="34" charset="0"/>
              </a:rPr>
              <a:t>Alternativa B</a:t>
            </a:r>
            <a:r>
              <a:rPr lang="pt-BR" sz="1800" cap="small" dirty="0" smtClean="0">
                <a:solidFill>
                  <a:srgbClr val="0000FF"/>
                </a:solidFill>
                <a:effectLst/>
                <a:latin typeface="Verdana" pitchFamily="34" charset="0"/>
                <a:ea typeface="Verdana" pitchFamily="34" charset="0"/>
                <a:cs typeface="Verdana" pitchFamily="34" charset="0"/>
              </a:rPr>
              <a:t> (214 m) que na </a:t>
            </a:r>
            <a:r>
              <a:rPr lang="pt-BR" sz="1800" i="1" cap="small" dirty="0" smtClean="0">
                <a:solidFill>
                  <a:srgbClr val="0000FF"/>
                </a:solidFill>
                <a:effectLst/>
                <a:latin typeface="Verdana" pitchFamily="34" charset="0"/>
                <a:ea typeface="Verdana" pitchFamily="34" charset="0"/>
                <a:cs typeface="Verdana" pitchFamily="34" charset="0"/>
              </a:rPr>
              <a:t>Alternativa C</a:t>
            </a:r>
            <a:r>
              <a:rPr lang="pt-BR" sz="1800" cap="small" dirty="0" smtClean="0">
                <a:solidFill>
                  <a:srgbClr val="0000FF"/>
                </a:solidFill>
                <a:effectLst/>
                <a:latin typeface="Verdana" pitchFamily="34" charset="0"/>
                <a:ea typeface="Verdana" pitchFamily="34" charset="0"/>
                <a:cs typeface="Verdana" pitchFamily="34" charset="0"/>
              </a:rPr>
              <a:t> (355 m)</a:t>
            </a:r>
          </a:p>
          <a:p>
            <a:pPr>
              <a:lnSpc>
                <a:spcPct val="100000"/>
              </a:lnSpc>
              <a:buFontTx/>
              <a:buChar char="-"/>
            </a:pPr>
            <a:endParaRPr lang="pt-BR" sz="1800" cap="small" dirty="0" smtClean="0">
              <a:solidFill>
                <a:srgbClr val="0000FF"/>
              </a:solidFill>
              <a:effectLst/>
              <a:latin typeface="Verdana" pitchFamily="34" charset="0"/>
              <a:ea typeface="Verdana" pitchFamily="34" charset="0"/>
              <a:cs typeface="Verdana" pitchFamily="34" charset="0"/>
            </a:endParaRPr>
          </a:p>
          <a:p>
            <a:pPr>
              <a:lnSpc>
                <a:spcPct val="100000"/>
              </a:lnSpc>
            </a:pPr>
            <a:endParaRPr lang="pt-BR" sz="1400" cap="small" dirty="0" smtClean="0">
              <a:solidFill>
                <a:srgbClr val="0000FF"/>
              </a:solidFill>
              <a:effectLst/>
              <a:latin typeface="Verdana" pitchFamily="34" charset="0"/>
              <a:ea typeface="Verdana" pitchFamily="34" charset="0"/>
              <a:cs typeface="Verdana" pitchFamily="34" charset="0"/>
            </a:endParaRPr>
          </a:p>
          <a:p>
            <a:pPr>
              <a:lnSpc>
                <a:spcPct val="100000"/>
              </a:lnSpc>
              <a:buFontTx/>
              <a:buChar char="-"/>
            </a:pPr>
            <a:r>
              <a:rPr lang="pt-BR" sz="1400" cap="small" dirty="0" smtClean="0">
                <a:solidFill>
                  <a:srgbClr val="0000FF"/>
                </a:solidFill>
                <a:effectLst/>
                <a:latin typeface="Verdana" pitchFamily="34" charset="0"/>
                <a:ea typeface="Verdana" pitchFamily="34" charset="0"/>
                <a:cs typeface="Verdana" pitchFamily="34" charset="0"/>
              </a:rPr>
              <a:t> </a:t>
            </a:r>
            <a:r>
              <a:rPr lang="pt-BR" sz="1800" i="1" u="sng" cap="small" dirty="0" smtClean="0">
                <a:solidFill>
                  <a:srgbClr val="0000FF"/>
                </a:solidFill>
                <a:effectLst/>
                <a:latin typeface="Verdana" pitchFamily="34" charset="0"/>
                <a:ea typeface="Verdana" pitchFamily="34" charset="0"/>
                <a:cs typeface="Verdana" pitchFamily="34" charset="0"/>
              </a:rPr>
              <a:t>Terraplanagem</a:t>
            </a:r>
            <a:r>
              <a:rPr lang="pt-BR" sz="1800" cap="small" dirty="0" smtClean="0">
                <a:solidFill>
                  <a:srgbClr val="0000FF"/>
                </a:solidFill>
                <a:effectLst/>
                <a:latin typeface="Verdana" pitchFamily="34" charset="0"/>
                <a:ea typeface="Verdana" pitchFamily="34" charset="0"/>
                <a:cs typeface="Verdana" pitchFamily="34" charset="0"/>
              </a:rPr>
              <a:t>: na </a:t>
            </a:r>
            <a:r>
              <a:rPr lang="pt-BR" sz="1800" i="1" cap="small" dirty="0" smtClean="0">
                <a:solidFill>
                  <a:srgbClr val="0000FF"/>
                </a:solidFill>
                <a:effectLst/>
                <a:latin typeface="Verdana" pitchFamily="34" charset="0"/>
                <a:ea typeface="Verdana" pitchFamily="34" charset="0"/>
                <a:cs typeface="Verdana" pitchFamily="34" charset="0"/>
              </a:rPr>
              <a:t>Alternativa A</a:t>
            </a:r>
            <a:r>
              <a:rPr lang="pt-BR" sz="1800" cap="small" dirty="0" smtClean="0">
                <a:solidFill>
                  <a:srgbClr val="0000FF"/>
                </a:solidFill>
                <a:effectLst/>
                <a:latin typeface="Verdana" pitchFamily="34" charset="0"/>
                <a:ea typeface="Verdana" pitchFamily="34" charset="0"/>
                <a:cs typeface="Verdana" pitchFamily="34" charset="0"/>
              </a:rPr>
              <a:t> há necessidade de obtenção de </a:t>
            </a:r>
            <a:r>
              <a:rPr lang="pt-BR" sz="1800" cap="small" dirty="0" smtClean="0">
                <a:solidFill>
                  <a:srgbClr val="FF0000"/>
                </a:solidFill>
                <a:effectLst/>
                <a:latin typeface="Verdana" pitchFamily="34" charset="0"/>
                <a:ea typeface="Verdana" pitchFamily="34" charset="0"/>
                <a:cs typeface="Verdana" pitchFamily="34" charset="0"/>
              </a:rPr>
              <a:t>material terroso fora do local da obra </a:t>
            </a:r>
            <a:r>
              <a:rPr lang="pt-BR" sz="1800" cap="small" dirty="0" smtClean="0">
                <a:solidFill>
                  <a:srgbClr val="0000FF"/>
                </a:solidFill>
                <a:effectLst/>
                <a:latin typeface="Verdana" pitchFamily="34" charset="0"/>
                <a:ea typeface="Verdana" pitchFamily="34" charset="0"/>
                <a:cs typeface="Verdana" pitchFamily="34" charset="0"/>
              </a:rPr>
              <a:t>superior à </a:t>
            </a:r>
            <a:r>
              <a:rPr lang="pt-BR" sz="1800" i="1" cap="small" dirty="0" smtClean="0">
                <a:solidFill>
                  <a:srgbClr val="0000FF"/>
                </a:solidFill>
                <a:effectLst/>
                <a:latin typeface="Verdana" pitchFamily="34" charset="0"/>
                <a:ea typeface="Verdana" pitchFamily="34" charset="0"/>
                <a:cs typeface="Verdana" pitchFamily="34" charset="0"/>
              </a:rPr>
              <a:t>Alternativa B e chega muito próximo do trevo da Bandeirantes x Santos Dumont</a:t>
            </a:r>
            <a:endParaRPr lang="pt-BR" sz="1800" i="1" cap="small" dirty="0" smtClean="0">
              <a:solidFill>
                <a:srgbClr val="FF0000"/>
              </a:solidFill>
              <a:effectLst/>
              <a:latin typeface="Verdana" pitchFamily="34" charset="0"/>
              <a:ea typeface="Verdana" pitchFamily="34" charset="0"/>
              <a:cs typeface="Verdana" pitchFamily="34" charset="0"/>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4211" name="Picture 3"/>
          <p:cNvPicPr>
            <a:picLocks noChangeAspect="1" noChangeArrowheads="1"/>
          </p:cNvPicPr>
          <p:nvPr/>
        </p:nvPicPr>
        <p:blipFill>
          <a:blip r:embed="rId3"/>
          <a:srcRect/>
          <a:stretch>
            <a:fillRect/>
          </a:stretch>
        </p:blipFill>
        <p:spPr bwMode="auto">
          <a:xfrm>
            <a:off x="92530" y="1447780"/>
            <a:ext cx="9220200" cy="4724400"/>
          </a:xfrm>
          <a:prstGeom prst="rect">
            <a:avLst/>
          </a:prstGeom>
          <a:noFill/>
          <a:ln w="9525">
            <a:noFill/>
            <a:miter lim="800000"/>
            <a:headEnd/>
            <a:tailEnd/>
          </a:ln>
          <a:effectLst/>
        </p:spPr>
      </p:pic>
      <p:sp>
        <p:nvSpPr>
          <p:cNvPr id="5" name="Text Box 2"/>
          <p:cNvSpPr txBox="1">
            <a:spLocks noChangeArrowheads="1"/>
          </p:cNvSpPr>
          <p:nvPr/>
        </p:nvSpPr>
        <p:spPr bwMode="auto">
          <a:xfrm>
            <a:off x="134783" y="571480"/>
            <a:ext cx="3522817" cy="705321"/>
          </a:xfrm>
          <a:prstGeom prst="rect">
            <a:avLst/>
          </a:prstGeom>
          <a:noFill/>
          <a:ln w="12700" algn="ctr">
            <a:noFill/>
            <a:miter lim="800000"/>
            <a:headEnd/>
            <a:tailEnd/>
          </a:ln>
          <a:effectLst/>
        </p:spPr>
        <p:txBody>
          <a:bodyPr wrap="square" lIns="90488" tIns="44450" rIns="90488" bIns="44450">
            <a:spAutoFit/>
          </a:bodyPr>
          <a:lstStyle/>
          <a:p>
            <a:pPr>
              <a:lnSpc>
                <a:spcPct val="100000"/>
              </a:lnSpc>
              <a:buFont typeface="Wingdings" pitchFamily="2" charset="2"/>
              <a:buChar char="ü"/>
            </a:pPr>
            <a:r>
              <a:rPr lang="pt-BR" sz="2000" b="0" cap="small" dirty="0" smtClean="0">
                <a:solidFill>
                  <a:srgbClr val="FF0000"/>
                </a:solidFill>
                <a:effectLst/>
                <a:latin typeface="Verdana" pitchFamily="34" charset="0"/>
                <a:ea typeface="Verdana" pitchFamily="34" charset="0"/>
                <a:cs typeface="Verdana" pitchFamily="34" charset="0"/>
              </a:rPr>
              <a:t> Diagnóstico Ambiental</a:t>
            </a:r>
          </a:p>
          <a:p>
            <a:pPr marL="288000">
              <a:lnSpc>
                <a:spcPct val="100000"/>
              </a:lnSpc>
              <a:buFont typeface="Wingdings" pitchFamily="2" charset="2"/>
              <a:buChar char="v"/>
            </a:pPr>
            <a:r>
              <a:rPr lang="pt-BR" sz="2000" b="0" cap="small" dirty="0" smtClean="0">
                <a:solidFill>
                  <a:srgbClr val="FF0000"/>
                </a:solidFill>
                <a:effectLst/>
                <a:latin typeface="Verdana" pitchFamily="34" charset="0"/>
                <a:ea typeface="Verdana" pitchFamily="34" charset="0"/>
                <a:cs typeface="Verdana" pitchFamily="34" charset="0"/>
              </a:rPr>
              <a:t> Meio Socioeconômico</a:t>
            </a: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 name="Imagem 10" descr="F (39).JPG"/>
          <p:cNvPicPr>
            <a:picLocks noChangeAspect="1"/>
          </p:cNvPicPr>
          <p:nvPr/>
        </p:nvPicPr>
        <p:blipFill>
          <a:blip r:embed="rId3" cstate="screen">
            <a:lum bright="10000"/>
          </a:blip>
          <a:stretch>
            <a:fillRect/>
          </a:stretch>
        </p:blipFill>
        <p:spPr>
          <a:xfrm>
            <a:off x="152400" y="1727207"/>
            <a:ext cx="2932729" cy="2160000"/>
          </a:xfrm>
          <a:prstGeom prst="rect">
            <a:avLst/>
          </a:prstGeom>
          <a:ln>
            <a:noFill/>
          </a:ln>
          <a:effectLst>
            <a:outerShdw blurRad="292100" dist="139700" dir="2700000" algn="tl" rotWithShape="0">
              <a:srgbClr val="333333">
                <a:alpha val="65000"/>
              </a:srgbClr>
            </a:outerShdw>
          </a:effectLst>
        </p:spPr>
      </p:pic>
      <p:pic>
        <p:nvPicPr>
          <p:cNvPr id="12" name="Imagem 11" descr="C:\SIG\D Pedro\PROLONGAMENTO SP-083\FOTOS\Fotos\Nova pasta\Foto 006.jpg"/>
          <p:cNvPicPr>
            <a:picLocks noChangeAspect="1"/>
          </p:cNvPicPr>
          <p:nvPr/>
        </p:nvPicPr>
        <p:blipFill>
          <a:blip r:embed="rId4" cstate="screen"/>
          <a:srcRect/>
          <a:stretch>
            <a:fillRect/>
          </a:stretch>
        </p:blipFill>
        <p:spPr bwMode="auto">
          <a:xfrm>
            <a:off x="3401906" y="3686435"/>
            <a:ext cx="2883324" cy="2160000"/>
          </a:xfrm>
          <a:prstGeom prst="rect">
            <a:avLst/>
          </a:prstGeom>
          <a:ln>
            <a:noFill/>
          </a:ln>
          <a:effectLst>
            <a:outerShdw blurRad="292100" dist="139700" dir="2700000" algn="tl" rotWithShape="0">
              <a:srgbClr val="333333">
                <a:alpha val="65000"/>
              </a:srgbClr>
            </a:outerShdw>
          </a:effectLst>
        </p:spPr>
      </p:pic>
      <p:pic>
        <p:nvPicPr>
          <p:cNvPr id="13" name="Imagem 12" descr="Campo 066.jpg"/>
          <p:cNvPicPr>
            <a:picLocks noChangeAspect="1"/>
          </p:cNvPicPr>
          <p:nvPr/>
        </p:nvPicPr>
        <p:blipFill>
          <a:blip r:embed="rId5" cstate="screen"/>
          <a:stretch>
            <a:fillRect/>
          </a:stretch>
        </p:blipFill>
        <p:spPr>
          <a:xfrm>
            <a:off x="6908800" y="723407"/>
            <a:ext cx="2878980" cy="2160000"/>
          </a:xfrm>
          <a:prstGeom prst="rect">
            <a:avLst/>
          </a:prstGeom>
          <a:ln>
            <a:noFill/>
          </a:ln>
          <a:effectLst>
            <a:outerShdw blurRad="292100" dist="139700" dir="2700000" algn="tl" rotWithShape="0">
              <a:srgbClr val="333333">
                <a:alpha val="65000"/>
              </a:srgbClr>
            </a:outerShdw>
          </a:effectLst>
        </p:spPr>
      </p:pic>
      <p:pic>
        <p:nvPicPr>
          <p:cNvPr id="10" name="Imagem 9" descr="FOTOS 003.jpg"/>
          <p:cNvPicPr>
            <a:picLocks noChangeAspect="1"/>
          </p:cNvPicPr>
          <p:nvPr/>
        </p:nvPicPr>
        <p:blipFill>
          <a:blip r:embed="rId6" cstate="screen"/>
          <a:srcRect/>
          <a:stretch>
            <a:fillRect/>
          </a:stretch>
        </p:blipFill>
        <p:spPr>
          <a:xfrm>
            <a:off x="3644900" y="1294366"/>
            <a:ext cx="2640330" cy="2160000"/>
          </a:xfrm>
          <a:prstGeom prst="rect">
            <a:avLst/>
          </a:prstGeom>
          <a:ln>
            <a:noFill/>
          </a:ln>
          <a:effectLst>
            <a:outerShdw blurRad="292100" dist="139700" dir="2700000" algn="tl" rotWithShape="0">
              <a:srgbClr val="333333">
                <a:alpha val="65000"/>
              </a:srgbClr>
            </a:outerShdw>
          </a:effectLst>
        </p:spPr>
      </p:pic>
      <p:pic>
        <p:nvPicPr>
          <p:cNvPr id="94212" name="Picture 4" descr="T:\ACESSO LIVRE PROJETOS\ROTA DAS BANDEIRAS\RB08 - EIA RIMA SP-083\EIA-RIMA\Fotos\Fotos - leticia\FOTOS 006.jpg"/>
          <p:cNvPicPr>
            <a:picLocks noChangeAspect="1" noChangeArrowheads="1"/>
          </p:cNvPicPr>
          <p:nvPr/>
        </p:nvPicPr>
        <p:blipFill>
          <a:blip r:embed="rId7" cstate="screen"/>
          <a:srcRect/>
          <a:stretch>
            <a:fillRect/>
          </a:stretch>
        </p:blipFill>
        <p:spPr bwMode="auto">
          <a:xfrm>
            <a:off x="7026000" y="4076207"/>
            <a:ext cx="2880000" cy="2160000"/>
          </a:xfrm>
          <a:prstGeom prst="rect">
            <a:avLst/>
          </a:prstGeom>
          <a:ln>
            <a:noFill/>
          </a:ln>
          <a:effectLst>
            <a:outerShdw blurRad="292100" dist="139700" dir="2700000" algn="tl" rotWithShape="0">
              <a:srgbClr val="333333">
                <a:alpha val="65000"/>
              </a:srgbClr>
            </a:outerShdw>
          </a:effectLst>
        </p:spPr>
      </p:pic>
      <p:sp>
        <p:nvSpPr>
          <p:cNvPr id="8" name="Text Box 2"/>
          <p:cNvSpPr txBox="1">
            <a:spLocks noChangeArrowheads="1"/>
          </p:cNvSpPr>
          <p:nvPr/>
        </p:nvSpPr>
        <p:spPr bwMode="auto">
          <a:xfrm>
            <a:off x="134783" y="660407"/>
            <a:ext cx="3522817" cy="705321"/>
          </a:xfrm>
          <a:prstGeom prst="rect">
            <a:avLst/>
          </a:prstGeom>
          <a:noFill/>
          <a:ln w="12700" algn="ctr">
            <a:noFill/>
            <a:miter lim="800000"/>
            <a:headEnd/>
            <a:tailEnd/>
          </a:ln>
          <a:effectLst/>
        </p:spPr>
        <p:txBody>
          <a:bodyPr wrap="square" lIns="90488" tIns="44450" rIns="90488" bIns="44450">
            <a:spAutoFit/>
          </a:bodyPr>
          <a:lstStyle/>
          <a:p>
            <a:pPr>
              <a:lnSpc>
                <a:spcPct val="100000"/>
              </a:lnSpc>
              <a:buFont typeface="Wingdings" pitchFamily="2" charset="2"/>
              <a:buChar char="ü"/>
            </a:pPr>
            <a:r>
              <a:rPr lang="pt-BR" sz="2000" b="0" cap="small" dirty="0" smtClean="0">
                <a:solidFill>
                  <a:srgbClr val="FF0000"/>
                </a:solidFill>
                <a:effectLst/>
                <a:latin typeface="Verdana" pitchFamily="34" charset="0"/>
                <a:ea typeface="Verdana" pitchFamily="34" charset="0"/>
                <a:cs typeface="Verdana" pitchFamily="34" charset="0"/>
              </a:rPr>
              <a:t> Diagnóstico Ambiental</a:t>
            </a:r>
          </a:p>
          <a:p>
            <a:pPr marL="288000">
              <a:lnSpc>
                <a:spcPct val="100000"/>
              </a:lnSpc>
              <a:buFont typeface="Wingdings" pitchFamily="2" charset="2"/>
              <a:buChar char="v"/>
            </a:pPr>
            <a:r>
              <a:rPr lang="pt-BR" sz="2000" b="0" cap="small" dirty="0" smtClean="0">
                <a:solidFill>
                  <a:srgbClr val="FF0000"/>
                </a:solidFill>
                <a:effectLst/>
                <a:latin typeface="Verdana" pitchFamily="34" charset="0"/>
                <a:ea typeface="Verdana" pitchFamily="34" charset="0"/>
                <a:cs typeface="Verdana" pitchFamily="34" charset="0"/>
              </a:rPr>
              <a:t> Meio Socioeconômico</a:t>
            </a:r>
          </a:p>
        </p:txBody>
      </p:sp>
      <p:sp>
        <p:nvSpPr>
          <p:cNvPr id="9" name="Text Box 2"/>
          <p:cNvSpPr txBox="1">
            <a:spLocks noChangeArrowheads="1"/>
          </p:cNvSpPr>
          <p:nvPr/>
        </p:nvSpPr>
        <p:spPr bwMode="auto">
          <a:xfrm>
            <a:off x="152400" y="4089407"/>
            <a:ext cx="1676400" cy="335989"/>
          </a:xfrm>
          <a:prstGeom prst="rect">
            <a:avLst/>
          </a:prstGeom>
          <a:noFill/>
          <a:ln w="12700" algn="ctr">
            <a:noFill/>
            <a:miter lim="800000"/>
            <a:headEnd/>
            <a:tailEnd/>
          </a:ln>
          <a:effectLst/>
        </p:spPr>
        <p:txBody>
          <a:bodyPr wrap="square" lIns="90488" tIns="44450" rIns="90488" bIns="44450">
            <a:spAutoFit/>
          </a:bodyPr>
          <a:lstStyle/>
          <a:p>
            <a:pPr>
              <a:lnSpc>
                <a:spcPct val="100000"/>
              </a:lnSpc>
            </a:pPr>
            <a:r>
              <a:rPr lang="pt-BR" sz="1600" b="0" cap="small" dirty="0" smtClean="0">
                <a:solidFill>
                  <a:schemeClr val="tx1"/>
                </a:solidFill>
                <a:latin typeface="Verdana" pitchFamily="34" charset="0"/>
                <a:ea typeface="Verdana" pitchFamily="34" charset="0"/>
                <a:cs typeface="Verdana" pitchFamily="34" charset="0"/>
              </a:rPr>
              <a:t>- Residências</a:t>
            </a:r>
          </a:p>
        </p:txBody>
      </p:sp>
      <p:sp>
        <p:nvSpPr>
          <p:cNvPr id="14" name="Text Box 2"/>
          <p:cNvSpPr txBox="1">
            <a:spLocks noChangeArrowheads="1"/>
          </p:cNvSpPr>
          <p:nvPr/>
        </p:nvSpPr>
        <p:spPr bwMode="auto">
          <a:xfrm>
            <a:off x="3401906" y="6164845"/>
            <a:ext cx="2236894" cy="335989"/>
          </a:xfrm>
          <a:prstGeom prst="rect">
            <a:avLst/>
          </a:prstGeom>
          <a:noFill/>
          <a:ln w="12700" algn="ctr">
            <a:noFill/>
            <a:miter lim="800000"/>
            <a:headEnd/>
            <a:tailEnd/>
          </a:ln>
          <a:effectLst/>
        </p:spPr>
        <p:txBody>
          <a:bodyPr wrap="square" lIns="90488" tIns="44450" rIns="90488" bIns="44450">
            <a:spAutoFit/>
          </a:bodyPr>
          <a:lstStyle/>
          <a:p>
            <a:pPr>
              <a:lnSpc>
                <a:spcPct val="100000"/>
              </a:lnSpc>
            </a:pPr>
            <a:r>
              <a:rPr lang="pt-BR" sz="1600" b="0" cap="small" dirty="0" smtClean="0">
                <a:solidFill>
                  <a:schemeClr val="tx1"/>
                </a:solidFill>
                <a:latin typeface="Verdana" pitchFamily="34" charset="0"/>
                <a:ea typeface="Verdana" pitchFamily="34" charset="0"/>
                <a:cs typeface="Verdana" pitchFamily="34" charset="0"/>
              </a:rPr>
              <a:t>- Cultivos de frutas</a:t>
            </a:r>
          </a:p>
        </p:txBody>
      </p:sp>
      <p:sp>
        <p:nvSpPr>
          <p:cNvPr id="15" name="Text Box 2"/>
          <p:cNvSpPr txBox="1">
            <a:spLocks noChangeArrowheads="1"/>
          </p:cNvSpPr>
          <p:nvPr/>
        </p:nvSpPr>
        <p:spPr bwMode="auto">
          <a:xfrm>
            <a:off x="7026000" y="3098807"/>
            <a:ext cx="2499000" cy="335989"/>
          </a:xfrm>
          <a:prstGeom prst="rect">
            <a:avLst/>
          </a:prstGeom>
          <a:noFill/>
          <a:ln w="12700" algn="ctr">
            <a:noFill/>
            <a:miter lim="800000"/>
            <a:headEnd/>
            <a:tailEnd/>
          </a:ln>
          <a:effectLst/>
        </p:spPr>
        <p:txBody>
          <a:bodyPr wrap="square" lIns="90488" tIns="44450" rIns="90488" bIns="44450">
            <a:spAutoFit/>
          </a:bodyPr>
          <a:lstStyle/>
          <a:p>
            <a:pPr>
              <a:lnSpc>
                <a:spcPct val="100000"/>
              </a:lnSpc>
            </a:pPr>
            <a:r>
              <a:rPr lang="pt-BR" sz="1600" b="0" cap="small" dirty="0" smtClean="0">
                <a:solidFill>
                  <a:schemeClr val="tx1"/>
                </a:solidFill>
                <a:latin typeface="Verdana" pitchFamily="34" charset="0"/>
                <a:ea typeface="Verdana" pitchFamily="34" charset="0"/>
                <a:cs typeface="Verdana" pitchFamily="34" charset="0"/>
              </a:rPr>
              <a:t>- Áreas de Pastagens</a:t>
            </a:r>
          </a:p>
        </p:txBody>
      </p:sp>
      <p:sp>
        <p:nvSpPr>
          <p:cNvPr id="16" name="Text Box 2"/>
          <p:cNvSpPr txBox="1">
            <a:spLocks noChangeArrowheads="1"/>
          </p:cNvSpPr>
          <p:nvPr/>
        </p:nvSpPr>
        <p:spPr bwMode="auto">
          <a:xfrm>
            <a:off x="7013300" y="3782712"/>
            <a:ext cx="2499000" cy="335989"/>
          </a:xfrm>
          <a:prstGeom prst="rect">
            <a:avLst/>
          </a:prstGeom>
          <a:noFill/>
          <a:ln w="12700" algn="ctr">
            <a:noFill/>
            <a:miter lim="800000"/>
            <a:headEnd/>
            <a:tailEnd/>
          </a:ln>
          <a:effectLst/>
        </p:spPr>
        <p:txBody>
          <a:bodyPr wrap="square" lIns="90488" tIns="44450" rIns="90488" bIns="44450">
            <a:spAutoFit/>
          </a:bodyPr>
          <a:lstStyle/>
          <a:p>
            <a:pPr>
              <a:lnSpc>
                <a:spcPct val="100000"/>
              </a:lnSpc>
            </a:pPr>
            <a:r>
              <a:rPr lang="pt-BR" sz="1600" b="0" cap="small" dirty="0" smtClean="0">
                <a:solidFill>
                  <a:schemeClr val="tx1"/>
                </a:solidFill>
                <a:latin typeface="Verdana" pitchFamily="34" charset="0"/>
                <a:ea typeface="Verdana" pitchFamily="34" charset="0"/>
                <a:cs typeface="Verdana" pitchFamily="34" charset="0"/>
              </a:rPr>
              <a:t>- Áreas abandonadas</a:t>
            </a: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ext Box 2"/>
          <p:cNvSpPr txBox="1">
            <a:spLocks noChangeArrowheads="1"/>
          </p:cNvSpPr>
          <p:nvPr/>
        </p:nvSpPr>
        <p:spPr bwMode="auto">
          <a:xfrm>
            <a:off x="0" y="3088308"/>
            <a:ext cx="9906000" cy="2398092"/>
          </a:xfrm>
          <a:prstGeom prst="rect">
            <a:avLst/>
          </a:prstGeom>
          <a:noFill/>
          <a:ln w="12700" algn="ctr">
            <a:noFill/>
            <a:miter lim="800000"/>
            <a:headEnd/>
            <a:tailEnd/>
          </a:ln>
          <a:effectLst/>
        </p:spPr>
        <p:txBody>
          <a:bodyPr wrap="square" lIns="90488" tIns="44450" rIns="90488" bIns="44450">
            <a:spAutoFit/>
          </a:bodyPr>
          <a:lstStyle/>
          <a:p>
            <a:pPr>
              <a:lnSpc>
                <a:spcPct val="150000"/>
              </a:lnSpc>
            </a:pPr>
            <a:r>
              <a:rPr lang="pt-BR" sz="2000" cap="small" dirty="0" smtClean="0">
                <a:solidFill>
                  <a:srgbClr val="0000FF"/>
                </a:solidFill>
                <a:effectLst/>
                <a:latin typeface="Verdana" pitchFamily="34" charset="0"/>
                <a:ea typeface="Verdana" pitchFamily="34" charset="0"/>
                <a:cs typeface="Verdana" pitchFamily="34" charset="0"/>
              </a:rPr>
              <a:t>- ADA possui 132,8 ha</a:t>
            </a:r>
          </a:p>
          <a:p>
            <a:pPr>
              <a:lnSpc>
                <a:spcPct val="150000"/>
              </a:lnSpc>
            </a:pPr>
            <a:endParaRPr lang="pt-BR" sz="2000" cap="small" dirty="0" smtClean="0">
              <a:solidFill>
                <a:srgbClr val="0000FF"/>
              </a:solidFill>
              <a:effectLst/>
              <a:latin typeface="Verdana" pitchFamily="34" charset="0"/>
              <a:ea typeface="Verdana" pitchFamily="34" charset="0"/>
              <a:cs typeface="Verdana" pitchFamily="34" charset="0"/>
            </a:endParaRPr>
          </a:p>
          <a:p>
            <a:pPr>
              <a:lnSpc>
                <a:spcPct val="150000"/>
              </a:lnSpc>
            </a:pPr>
            <a:r>
              <a:rPr lang="pt-BR" sz="2000" cap="small" dirty="0" smtClean="0">
                <a:solidFill>
                  <a:srgbClr val="0000FF"/>
                </a:solidFill>
                <a:effectLst/>
                <a:latin typeface="Verdana" pitchFamily="34" charset="0"/>
                <a:ea typeface="Verdana" pitchFamily="34" charset="0"/>
                <a:cs typeface="Verdana" pitchFamily="34" charset="0"/>
              </a:rPr>
              <a:t>- Subdividida em porções de 30 propriedades particulares (sub-total de 114,3ha ou ~86%), e áreas de domínio público/estradas estaduais e municipais (sub-total de 18,5ha ou 14%)</a:t>
            </a:r>
            <a:endParaRPr lang="pt-BR" sz="2000" b="0" cap="small" dirty="0" smtClean="0">
              <a:solidFill>
                <a:srgbClr val="0000FF"/>
              </a:solidFill>
              <a:effectLst/>
              <a:latin typeface="Verdana" pitchFamily="34" charset="0"/>
              <a:ea typeface="Verdana" pitchFamily="34" charset="0"/>
              <a:cs typeface="Verdana" pitchFamily="34" charset="0"/>
            </a:endParaRPr>
          </a:p>
        </p:txBody>
      </p:sp>
      <p:sp>
        <p:nvSpPr>
          <p:cNvPr id="3" name="Text Box 2"/>
          <p:cNvSpPr txBox="1">
            <a:spLocks noChangeArrowheads="1"/>
          </p:cNvSpPr>
          <p:nvPr/>
        </p:nvSpPr>
        <p:spPr bwMode="auto">
          <a:xfrm>
            <a:off x="134783" y="1676400"/>
            <a:ext cx="3522817" cy="705321"/>
          </a:xfrm>
          <a:prstGeom prst="rect">
            <a:avLst/>
          </a:prstGeom>
          <a:noFill/>
          <a:ln w="12700" algn="ctr">
            <a:noFill/>
            <a:miter lim="800000"/>
            <a:headEnd/>
            <a:tailEnd/>
          </a:ln>
          <a:effectLst/>
        </p:spPr>
        <p:txBody>
          <a:bodyPr wrap="square" lIns="90488" tIns="44450" rIns="90488" bIns="44450">
            <a:spAutoFit/>
          </a:bodyPr>
          <a:lstStyle/>
          <a:p>
            <a:pPr>
              <a:lnSpc>
                <a:spcPct val="100000"/>
              </a:lnSpc>
              <a:buFont typeface="Wingdings" pitchFamily="2" charset="2"/>
              <a:buChar char="ü"/>
            </a:pPr>
            <a:r>
              <a:rPr lang="pt-BR" sz="2000" b="0" cap="small" dirty="0" smtClean="0">
                <a:solidFill>
                  <a:srgbClr val="FF0000"/>
                </a:solidFill>
                <a:effectLst/>
                <a:latin typeface="Verdana" pitchFamily="34" charset="0"/>
                <a:ea typeface="Verdana" pitchFamily="34" charset="0"/>
                <a:cs typeface="Verdana" pitchFamily="34" charset="0"/>
              </a:rPr>
              <a:t> Diagnóstico Ambiental</a:t>
            </a:r>
          </a:p>
          <a:p>
            <a:pPr marL="288000">
              <a:lnSpc>
                <a:spcPct val="100000"/>
              </a:lnSpc>
              <a:buFont typeface="Wingdings" pitchFamily="2" charset="2"/>
              <a:buChar char="v"/>
            </a:pPr>
            <a:r>
              <a:rPr lang="pt-BR" sz="2000" b="0" cap="small" dirty="0" smtClean="0">
                <a:solidFill>
                  <a:srgbClr val="FF0000"/>
                </a:solidFill>
                <a:effectLst/>
                <a:latin typeface="Verdana" pitchFamily="34" charset="0"/>
                <a:ea typeface="Verdana" pitchFamily="34" charset="0"/>
                <a:cs typeface="Verdana" pitchFamily="34" charset="0"/>
              </a:rPr>
              <a:t> Meio Socioeconômico</a:t>
            </a: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 name="Imagem 10" descr="ADA_desap.jpg"/>
          <p:cNvPicPr>
            <a:picLocks noChangeAspect="1"/>
          </p:cNvPicPr>
          <p:nvPr/>
        </p:nvPicPr>
        <p:blipFill>
          <a:blip r:embed="rId3" cstate="screen"/>
          <a:srcRect/>
          <a:stretch>
            <a:fillRect/>
          </a:stretch>
        </p:blipFill>
        <p:spPr>
          <a:xfrm>
            <a:off x="31716" y="4738"/>
            <a:ext cx="9720000" cy="6837986"/>
          </a:xfrm>
          <a:prstGeom prst="rect">
            <a:avLst/>
          </a:prstGeom>
        </p:spPr>
      </p:pic>
      <p:sp>
        <p:nvSpPr>
          <p:cNvPr id="9" name="Text Box 2"/>
          <p:cNvSpPr txBox="1">
            <a:spLocks noChangeArrowheads="1"/>
          </p:cNvSpPr>
          <p:nvPr/>
        </p:nvSpPr>
        <p:spPr bwMode="auto">
          <a:xfrm>
            <a:off x="215737" y="651977"/>
            <a:ext cx="3522817" cy="705321"/>
          </a:xfrm>
          <a:prstGeom prst="rect">
            <a:avLst/>
          </a:prstGeom>
          <a:solidFill>
            <a:schemeClr val="bg1"/>
          </a:solidFill>
          <a:ln w="12700" algn="ctr">
            <a:noFill/>
            <a:miter lim="800000"/>
            <a:headEnd/>
            <a:tailEnd/>
          </a:ln>
          <a:effectLst/>
        </p:spPr>
        <p:txBody>
          <a:bodyPr wrap="square" lIns="90488" tIns="44450" rIns="90488" bIns="44450">
            <a:spAutoFit/>
          </a:bodyPr>
          <a:lstStyle/>
          <a:p>
            <a:pPr>
              <a:lnSpc>
                <a:spcPct val="100000"/>
              </a:lnSpc>
              <a:buFont typeface="Wingdings" pitchFamily="2" charset="2"/>
              <a:buChar char="ü"/>
            </a:pPr>
            <a:r>
              <a:rPr lang="pt-BR" sz="2000" b="0" cap="small" dirty="0" smtClean="0">
                <a:solidFill>
                  <a:srgbClr val="FF0000"/>
                </a:solidFill>
                <a:effectLst/>
                <a:latin typeface="Verdana" pitchFamily="34" charset="0"/>
                <a:ea typeface="Verdana" pitchFamily="34" charset="0"/>
                <a:cs typeface="Verdana" pitchFamily="34" charset="0"/>
              </a:rPr>
              <a:t> Diagnóstico Ambiental</a:t>
            </a:r>
          </a:p>
          <a:p>
            <a:pPr marL="288000">
              <a:lnSpc>
                <a:spcPct val="100000"/>
              </a:lnSpc>
              <a:buFont typeface="Wingdings" pitchFamily="2" charset="2"/>
              <a:buChar char="v"/>
            </a:pPr>
            <a:r>
              <a:rPr lang="pt-BR" sz="2000" b="0" cap="small" dirty="0" smtClean="0">
                <a:solidFill>
                  <a:srgbClr val="FF0000"/>
                </a:solidFill>
                <a:effectLst/>
                <a:latin typeface="Verdana" pitchFamily="34" charset="0"/>
                <a:ea typeface="Verdana" pitchFamily="34" charset="0"/>
                <a:cs typeface="Verdana" pitchFamily="34" charset="0"/>
              </a:rPr>
              <a:t> Meio Socioeconômico</a:t>
            </a: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 name="Imagem 10" descr="ADA_entrevistas.jpg"/>
          <p:cNvPicPr>
            <a:picLocks noChangeAspect="1"/>
          </p:cNvPicPr>
          <p:nvPr/>
        </p:nvPicPr>
        <p:blipFill>
          <a:blip r:embed="rId3" cstate="screen"/>
          <a:srcRect/>
          <a:stretch>
            <a:fillRect/>
          </a:stretch>
        </p:blipFill>
        <p:spPr>
          <a:xfrm>
            <a:off x="38100" y="-25400"/>
            <a:ext cx="9720000" cy="6901411"/>
          </a:xfrm>
          <a:prstGeom prst="rect">
            <a:avLst/>
          </a:prstGeom>
        </p:spPr>
      </p:pic>
      <p:sp>
        <p:nvSpPr>
          <p:cNvPr id="9" name="Text Box 2"/>
          <p:cNvSpPr txBox="1">
            <a:spLocks noChangeArrowheads="1"/>
          </p:cNvSpPr>
          <p:nvPr/>
        </p:nvSpPr>
        <p:spPr bwMode="auto">
          <a:xfrm>
            <a:off x="139700" y="258742"/>
            <a:ext cx="3522817" cy="705321"/>
          </a:xfrm>
          <a:prstGeom prst="rect">
            <a:avLst/>
          </a:prstGeom>
          <a:solidFill>
            <a:schemeClr val="bg1"/>
          </a:solidFill>
          <a:ln w="12700" algn="ctr">
            <a:noFill/>
            <a:miter lim="800000"/>
            <a:headEnd/>
            <a:tailEnd/>
          </a:ln>
          <a:effectLst/>
        </p:spPr>
        <p:txBody>
          <a:bodyPr wrap="square" lIns="90488" tIns="44450" rIns="90488" bIns="44450">
            <a:spAutoFit/>
          </a:bodyPr>
          <a:lstStyle/>
          <a:p>
            <a:pPr>
              <a:lnSpc>
                <a:spcPct val="100000"/>
              </a:lnSpc>
              <a:buFont typeface="Wingdings" pitchFamily="2" charset="2"/>
              <a:buChar char="ü"/>
            </a:pPr>
            <a:r>
              <a:rPr lang="pt-BR" sz="2000" b="0" cap="small" dirty="0" smtClean="0">
                <a:solidFill>
                  <a:srgbClr val="FF0000"/>
                </a:solidFill>
                <a:effectLst/>
                <a:latin typeface="Verdana" pitchFamily="34" charset="0"/>
                <a:ea typeface="Verdana" pitchFamily="34" charset="0"/>
                <a:cs typeface="Verdana" pitchFamily="34" charset="0"/>
              </a:rPr>
              <a:t> Diagnóstico Ambiental</a:t>
            </a:r>
          </a:p>
          <a:p>
            <a:pPr marL="288000">
              <a:lnSpc>
                <a:spcPct val="100000"/>
              </a:lnSpc>
              <a:buFont typeface="Wingdings" pitchFamily="2" charset="2"/>
              <a:buChar char="v"/>
            </a:pPr>
            <a:r>
              <a:rPr lang="pt-BR" sz="2000" b="0" cap="small" dirty="0" smtClean="0">
                <a:solidFill>
                  <a:srgbClr val="FF0000"/>
                </a:solidFill>
                <a:effectLst/>
                <a:latin typeface="Verdana" pitchFamily="34" charset="0"/>
                <a:ea typeface="Verdana" pitchFamily="34" charset="0"/>
                <a:cs typeface="Verdana" pitchFamily="34" charset="0"/>
              </a:rPr>
              <a:t> Meio Socioeconômico</a:t>
            </a:r>
          </a:p>
        </p:txBody>
      </p:sp>
      <p:sp>
        <p:nvSpPr>
          <p:cNvPr id="12" name="CaixaDeTexto 11"/>
          <p:cNvSpPr txBox="1"/>
          <p:nvPr/>
        </p:nvSpPr>
        <p:spPr>
          <a:xfrm>
            <a:off x="6935802" y="4513270"/>
            <a:ext cx="500066" cy="276999"/>
          </a:xfrm>
          <a:prstGeom prst="rect">
            <a:avLst/>
          </a:prstGeom>
          <a:noFill/>
        </p:spPr>
        <p:txBody>
          <a:bodyPr wrap="square" rtlCol="0">
            <a:spAutoFit/>
          </a:bodyPr>
          <a:lstStyle/>
          <a:p>
            <a:pPr>
              <a:lnSpc>
                <a:spcPct val="100000"/>
              </a:lnSpc>
            </a:pPr>
            <a:r>
              <a:rPr lang="pt-BR" sz="1200" b="0" dirty="0" smtClean="0">
                <a:solidFill>
                  <a:schemeClr val="tx1"/>
                </a:solidFill>
                <a:effectLst/>
                <a:latin typeface="Verdana" pitchFamily="34" charset="0"/>
                <a:ea typeface="Verdana" pitchFamily="34" charset="0"/>
                <a:cs typeface="Verdana" pitchFamily="34" charset="0"/>
              </a:rPr>
              <a:t>21</a:t>
            </a:r>
            <a:endParaRPr lang="pt-BR" sz="1200" b="0" dirty="0">
              <a:solidFill>
                <a:schemeClr val="tx1"/>
              </a:solidFill>
              <a:effectLst/>
              <a:latin typeface="Verdana" pitchFamily="34" charset="0"/>
              <a:ea typeface="Verdana" pitchFamily="34" charset="0"/>
              <a:cs typeface="Verdana" pitchFamily="34" charset="0"/>
            </a:endParaRP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4" name="Tabela 3"/>
          <p:cNvGraphicFramePr>
            <a:graphicFrameLocks noGrp="1"/>
          </p:cNvGraphicFramePr>
          <p:nvPr/>
        </p:nvGraphicFramePr>
        <p:xfrm>
          <a:off x="3352800" y="961"/>
          <a:ext cx="6495143" cy="6627230"/>
        </p:xfrm>
        <a:graphic>
          <a:graphicData uri="http://schemas.openxmlformats.org/drawingml/2006/table">
            <a:tbl>
              <a:tblPr lastCol="1" bandRow="1">
                <a:tableStyleId>{2D5ABB26-0587-4C30-8999-92F81FD0307C}</a:tableStyleId>
              </a:tblPr>
              <a:tblGrid>
                <a:gridCol w="6495143"/>
              </a:tblGrid>
              <a:tr h="250608">
                <a:tc>
                  <a:txBody>
                    <a:bodyPr/>
                    <a:lstStyle/>
                    <a:p>
                      <a:pPr algn="just">
                        <a:lnSpc>
                          <a:spcPct val="150000"/>
                        </a:lnSpc>
                        <a:spcBef>
                          <a:spcPts val="400"/>
                        </a:spcBef>
                        <a:spcAft>
                          <a:spcPts val="0"/>
                        </a:spcAft>
                      </a:pPr>
                      <a:r>
                        <a:rPr lang="pt-BR" sz="1050" dirty="0"/>
                        <a:t>1) Nome:</a:t>
                      </a:r>
                      <a:endParaRPr lang="pt-BR" sz="1050" dirty="0">
                        <a:solidFill>
                          <a:srgbClr val="000066"/>
                        </a:solidFill>
                        <a:latin typeface="Verdana" pitchFamily="34" charset="0"/>
                        <a:ea typeface="Verdana" pitchFamily="34" charset="0"/>
                        <a:cs typeface="Verdana" pitchFamily="34" charset="0"/>
                      </a:endParaRPr>
                    </a:p>
                  </a:txBody>
                  <a:tcPr marL="37874" marR="37874" marT="0" marB="0">
                    <a:solidFill>
                      <a:schemeClr val="bg1"/>
                    </a:solidFill>
                  </a:tcPr>
                </a:tc>
              </a:tr>
              <a:tr h="250608">
                <a:tc>
                  <a:txBody>
                    <a:bodyPr/>
                    <a:lstStyle/>
                    <a:p>
                      <a:pPr algn="just">
                        <a:lnSpc>
                          <a:spcPct val="150000"/>
                        </a:lnSpc>
                        <a:spcBef>
                          <a:spcPts val="400"/>
                        </a:spcBef>
                        <a:spcAft>
                          <a:spcPts val="0"/>
                        </a:spcAft>
                      </a:pPr>
                      <a:r>
                        <a:rPr lang="pt-BR" sz="1050" dirty="0"/>
                        <a:t>2) Endereço: </a:t>
                      </a:r>
                      <a:endParaRPr lang="pt-BR" sz="1050" dirty="0">
                        <a:solidFill>
                          <a:srgbClr val="000066"/>
                        </a:solidFill>
                        <a:latin typeface="Verdana" pitchFamily="34" charset="0"/>
                        <a:ea typeface="Verdana" pitchFamily="34" charset="0"/>
                        <a:cs typeface="Verdana" pitchFamily="34" charset="0"/>
                      </a:endParaRPr>
                    </a:p>
                  </a:txBody>
                  <a:tcPr marL="37874" marR="37874" marT="0" marB="0">
                    <a:solidFill>
                      <a:schemeClr val="bg1"/>
                    </a:solidFill>
                  </a:tcPr>
                </a:tc>
              </a:tr>
              <a:tr h="250608">
                <a:tc>
                  <a:txBody>
                    <a:bodyPr/>
                    <a:lstStyle/>
                    <a:p>
                      <a:pPr algn="just">
                        <a:lnSpc>
                          <a:spcPct val="150000"/>
                        </a:lnSpc>
                        <a:spcBef>
                          <a:spcPts val="400"/>
                        </a:spcBef>
                        <a:spcAft>
                          <a:spcPts val="0"/>
                        </a:spcAft>
                      </a:pPr>
                      <a:r>
                        <a:rPr lang="pt-BR" sz="1050" dirty="0"/>
                        <a:t>3) </a:t>
                      </a:r>
                      <a:r>
                        <a:rPr lang="pt-BR" sz="1050" b="1" dirty="0">
                          <a:solidFill>
                            <a:srgbClr val="FF0000"/>
                          </a:solidFill>
                        </a:rPr>
                        <a:t>Você está ciente que será construída a rodovia</a:t>
                      </a:r>
                      <a:r>
                        <a:rPr lang="pt-BR" sz="1050" dirty="0">
                          <a:solidFill>
                            <a:srgbClr val="FF0000"/>
                          </a:solidFill>
                        </a:rPr>
                        <a:t> </a:t>
                      </a:r>
                      <a:r>
                        <a:rPr lang="pt-BR" sz="1050" dirty="0"/>
                        <a:t>? </a:t>
                      </a:r>
                      <a:endParaRPr lang="pt-BR" sz="1050" dirty="0">
                        <a:solidFill>
                          <a:srgbClr val="000066"/>
                        </a:solidFill>
                        <a:latin typeface="Verdana" pitchFamily="34" charset="0"/>
                        <a:ea typeface="Verdana" pitchFamily="34" charset="0"/>
                        <a:cs typeface="Verdana" pitchFamily="34" charset="0"/>
                      </a:endParaRPr>
                    </a:p>
                  </a:txBody>
                  <a:tcPr marL="37874" marR="37874" marT="0" marB="0">
                    <a:solidFill>
                      <a:schemeClr val="bg1"/>
                    </a:solidFill>
                  </a:tcPr>
                </a:tc>
              </a:tr>
              <a:tr h="250608">
                <a:tc>
                  <a:txBody>
                    <a:bodyPr/>
                    <a:lstStyle/>
                    <a:p>
                      <a:pPr algn="just">
                        <a:lnSpc>
                          <a:spcPct val="150000"/>
                        </a:lnSpc>
                        <a:spcBef>
                          <a:spcPts val="400"/>
                        </a:spcBef>
                        <a:spcAft>
                          <a:spcPts val="0"/>
                        </a:spcAft>
                      </a:pPr>
                      <a:r>
                        <a:rPr lang="pt-BR" sz="1050" dirty="0"/>
                        <a:t>4) Quantas pessoas moram na residência:</a:t>
                      </a:r>
                      <a:endParaRPr lang="pt-BR" sz="1050" dirty="0">
                        <a:solidFill>
                          <a:srgbClr val="000066"/>
                        </a:solidFill>
                        <a:latin typeface="Verdana" pitchFamily="34" charset="0"/>
                        <a:ea typeface="Verdana" pitchFamily="34" charset="0"/>
                        <a:cs typeface="Verdana" pitchFamily="34" charset="0"/>
                      </a:endParaRPr>
                    </a:p>
                  </a:txBody>
                  <a:tcPr marL="37874" marR="37874" marT="0" marB="0">
                    <a:solidFill>
                      <a:schemeClr val="bg1"/>
                    </a:solidFill>
                  </a:tcPr>
                </a:tc>
              </a:tr>
              <a:tr h="250608">
                <a:tc>
                  <a:txBody>
                    <a:bodyPr/>
                    <a:lstStyle/>
                    <a:p>
                      <a:pPr marL="0" marR="0" indent="0" algn="just" defTabSz="914400" rtl="0" eaLnBrk="1" fontAlgn="auto" latinLnBrk="0" hangingPunct="1">
                        <a:lnSpc>
                          <a:spcPct val="150000"/>
                        </a:lnSpc>
                        <a:spcBef>
                          <a:spcPts val="400"/>
                        </a:spcBef>
                        <a:spcAft>
                          <a:spcPts val="0"/>
                        </a:spcAft>
                        <a:buClrTx/>
                        <a:buSzTx/>
                        <a:buFontTx/>
                        <a:buNone/>
                        <a:tabLst/>
                        <a:defRPr/>
                      </a:pPr>
                      <a:r>
                        <a:rPr lang="pt-BR" sz="1050" dirty="0"/>
                        <a:t>5) Tipo de habitação</a:t>
                      </a:r>
                      <a:r>
                        <a:rPr lang="pt-BR" sz="1050" dirty="0" smtClean="0"/>
                        <a:t>:   (  </a:t>
                      </a:r>
                      <a:r>
                        <a:rPr lang="pt-BR" sz="1050" dirty="0"/>
                        <a:t>) Própria              </a:t>
                      </a:r>
                      <a:r>
                        <a:rPr lang="pt-BR" sz="1050" dirty="0" smtClean="0"/>
                        <a:t>(  ) Alugada                         </a:t>
                      </a:r>
                      <a:r>
                        <a:rPr lang="pt-BR" sz="1050" dirty="0"/>
                        <a:t>(  ) </a:t>
                      </a:r>
                      <a:r>
                        <a:rPr lang="pt-BR" sz="1050" dirty="0" smtClean="0"/>
                        <a:t>Outra</a:t>
                      </a:r>
                      <a:endParaRPr lang="pt-BR" sz="1050" dirty="0">
                        <a:solidFill>
                          <a:srgbClr val="000066"/>
                        </a:solidFill>
                        <a:latin typeface="Verdana" pitchFamily="34" charset="0"/>
                        <a:ea typeface="Verdana" pitchFamily="34" charset="0"/>
                        <a:cs typeface="Verdana" pitchFamily="34" charset="0"/>
                      </a:endParaRPr>
                    </a:p>
                  </a:txBody>
                  <a:tcPr marL="37874" marR="37874" marT="0" marB="0">
                    <a:solidFill>
                      <a:schemeClr val="bg1"/>
                    </a:solidFill>
                  </a:tcPr>
                </a:tc>
              </a:tr>
              <a:tr h="520442">
                <a:tc>
                  <a:txBody>
                    <a:bodyPr/>
                    <a:lstStyle/>
                    <a:p>
                      <a:pPr algn="just">
                        <a:lnSpc>
                          <a:spcPct val="150000"/>
                        </a:lnSpc>
                        <a:spcBef>
                          <a:spcPts val="400"/>
                        </a:spcBef>
                        <a:spcAft>
                          <a:spcPts val="0"/>
                        </a:spcAft>
                      </a:pPr>
                      <a:r>
                        <a:rPr lang="pt-BR" sz="1050" dirty="0"/>
                        <a:t>6) Características da residência principal:</a:t>
                      </a:r>
                    </a:p>
                    <a:p>
                      <a:pPr algn="just">
                        <a:lnSpc>
                          <a:spcPct val="150000"/>
                        </a:lnSpc>
                        <a:spcBef>
                          <a:spcPts val="400"/>
                        </a:spcBef>
                        <a:spcAft>
                          <a:spcPts val="0"/>
                        </a:spcAft>
                      </a:pPr>
                      <a:r>
                        <a:rPr lang="pt-BR" sz="1050" dirty="0"/>
                        <a:t>N° de cômodos:    </a:t>
                      </a:r>
                      <a:r>
                        <a:rPr lang="pt-BR" sz="1050" dirty="0" smtClean="0"/>
                        <a:t>         </a:t>
                      </a:r>
                      <a:r>
                        <a:rPr lang="pt-BR" sz="1050" dirty="0"/>
                        <a:t>Alvenaria ( ) Madeira (  </a:t>
                      </a:r>
                      <a:r>
                        <a:rPr lang="pt-BR" sz="1050" dirty="0" smtClean="0"/>
                        <a:t>)          Água</a:t>
                      </a:r>
                      <a:r>
                        <a:rPr lang="pt-BR" sz="1050" dirty="0"/>
                        <a:t>:  </a:t>
                      </a:r>
                      <a:r>
                        <a:rPr lang="pt-BR" sz="1050" dirty="0" smtClean="0"/>
                        <a:t>         </a:t>
                      </a:r>
                      <a:r>
                        <a:rPr lang="pt-BR" sz="1050" dirty="0"/>
                        <a:t>Luz: </a:t>
                      </a:r>
                      <a:r>
                        <a:rPr lang="pt-BR" sz="1050" dirty="0" smtClean="0"/>
                        <a:t>        Esgoto</a:t>
                      </a:r>
                      <a:r>
                        <a:rPr lang="pt-BR" sz="1050" dirty="0"/>
                        <a:t>:   </a:t>
                      </a:r>
                      <a:r>
                        <a:rPr lang="pt-BR" sz="1050" dirty="0" smtClean="0"/>
                        <a:t>          </a:t>
                      </a:r>
                      <a:r>
                        <a:rPr lang="pt-BR" sz="1050" dirty="0"/>
                        <a:t>Coleta de lixo: </a:t>
                      </a:r>
                      <a:endParaRPr lang="pt-BR" sz="1050" dirty="0">
                        <a:solidFill>
                          <a:srgbClr val="000066"/>
                        </a:solidFill>
                        <a:latin typeface="Verdana" pitchFamily="34" charset="0"/>
                        <a:ea typeface="Verdana" pitchFamily="34" charset="0"/>
                        <a:cs typeface="Verdana" pitchFamily="34" charset="0"/>
                      </a:endParaRPr>
                    </a:p>
                  </a:txBody>
                  <a:tcPr marL="37874" marR="37874" marT="0" marB="0">
                    <a:solidFill>
                      <a:schemeClr val="bg1"/>
                    </a:solidFill>
                  </a:tcPr>
                </a:tc>
              </a:tr>
              <a:tr h="554254">
                <a:tc>
                  <a:txBody>
                    <a:bodyPr/>
                    <a:lstStyle/>
                    <a:p>
                      <a:pPr algn="just">
                        <a:lnSpc>
                          <a:spcPct val="150000"/>
                        </a:lnSpc>
                        <a:spcBef>
                          <a:spcPts val="400"/>
                        </a:spcBef>
                        <a:spcAft>
                          <a:spcPts val="0"/>
                        </a:spcAft>
                      </a:pPr>
                      <a:r>
                        <a:rPr lang="pt-BR" sz="1050" dirty="0"/>
                        <a:t>7) Possui algum benefício municipal, estadual ou federal ? </a:t>
                      </a:r>
                    </a:p>
                    <a:p>
                      <a:pPr algn="just">
                        <a:lnSpc>
                          <a:spcPct val="150000"/>
                        </a:lnSpc>
                        <a:spcBef>
                          <a:spcPts val="400"/>
                        </a:spcBef>
                        <a:spcAft>
                          <a:spcPts val="0"/>
                        </a:spcAft>
                      </a:pPr>
                      <a:r>
                        <a:rPr lang="pt-BR" sz="1050" dirty="0"/>
                        <a:t>Alguma linha de </a:t>
                      </a:r>
                      <a:r>
                        <a:rPr lang="pt-BR" sz="1050" dirty="0" smtClean="0"/>
                        <a:t>crédito?                                                        Paga </a:t>
                      </a:r>
                      <a:r>
                        <a:rPr lang="pt-BR" sz="1050" dirty="0"/>
                        <a:t>Imposto Rural?</a:t>
                      </a:r>
                      <a:endParaRPr lang="pt-BR" sz="1050" dirty="0">
                        <a:solidFill>
                          <a:srgbClr val="000066"/>
                        </a:solidFill>
                        <a:latin typeface="Verdana" pitchFamily="34" charset="0"/>
                        <a:ea typeface="Verdana" pitchFamily="34" charset="0"/>
                        <a:cs typeface="Verdana" pitchFamily="34" charset="0"/>
                      </a:endParaRPr>
                    </a:p>
                  </a:txBody>
                  <a:tcPr marL="37874" marR="37874" marT="0" marB="0">
                    <a:solidFill>
                      <a:schemeClr val="bg1"/>
                    </a:solidFill>
                  </a:tcPr>
                </a:tc>
              </a:tr>
              <a:tr h="554254">
                <a:tc>
                  <a:txBody>
                    <a:bodyPr/>
                    <a:lstStyle/>
                    <a:p>
                      <a:pPr algn="just">
                        <a:lnSpc>
                          <a:spcPct val="150000"/>
                        </a:lnSpc>
                        <a:spcBef>
                          <a:spcPts val="400"/>
                        </a:spcBef>
                        <a:spcAft>
                          <a:spcPts val="0"/>
                        </a:spcAft>
                      </a:pPr>
                      <a:r>
                        <a:rPr lang="pt-BR" sz="1050" dirty="0"/>
                        <a:t>8) </a:t>
                      </a:r>
                      <a:r>
                        <a:rPr lang="pt-BR" sz="1050" b="1" dirty="0">
                          <a:solidFill>
                            <a:srgbClr val="FF0000"/>
                          </a:solidFill>
                        </a:rPr>
                        <a:t>Utiliza a propriedade para negócio </a:t>
                      </a:r>
                      <a:r>
                        <a:rPr lang="pt-BR" sz="1050" dirty="0"/>
                        <a:t>?</a:t>
                      </a:r>
                    </a:p>
                    <a:p>
                      <a:pPr algn="just">
                        <a:lnSpc>
                          <a:spcPct val="150000"/>
                        </a:lnSpc>
                        <a:spcBef>
                          <a:spcPts val="400"/>
                        </a:spcBef>
                        <a:spcAft>
                          <a:spcPts val="0"/>
                        </a:spcAft>
                      </a:pPr>
                      <a:r>
                        <a:rPr lang="pt-BR" sz="1050" dirty="0"/>
                        <a:t>Que tipo de </a:t>
                      </a:r>
                      <a:r>
                        <a:rPr lang="pt-BR" sz="1050" dirty="0" smtClean="0"/>
                        <a:t>negócio/produção?                                               Qual </a:t>
                      </a:r>
                      <a:r>
                        <a:rPr lang="pt-BR" sz="1050" dirty="0"/>
                        <a:t>valor médio da renda?</a:t>
                      </a:r>
                      <a:endParaRPr lang="pt-BR" sz="1050" dirty="0">
                        <a:solidFill>
                          <a:srgbClr val="000066"/>
                        </a:solidFill>
                        <a:latin typeface="Verdana" pitchFamily="34" charset="0"/>
                        <a:ea typeface="Verdana" pitchFamily="34" charset="0"/>
                        <a:cs typeface="Verdana" pitchFamily="34" charset="0"/>
                      </a:endParaRPr>
                    </a:p>
                  </a:txBody>
                  <a:tcPr marL="37874" marR="37874" marT="0" marB="0">
                    <a:solidFill>
                      <a:schemeClr val="bg1"/>
                    </a:solidFill>
                  </a:tcPr>
                </a:tc>
              </a:tr>
              <a:tr h="250608">
                <a:tc>
                  <a:txBody>
                    <a:bodyPr/>
                    <a:lstStyle/>
                    <a:p>
                      <a:pPr algn="just">
                        <a:lnSpc>
                          <a:spcPct val="150000"/>
                        </a:lnSpc>
                        <a:spcBef>
                          <a:spcPts val="400"/>
                        </a:spcBef>
                        <a:spcAft>
                          <a:spcPts val="0"/>
                        </a:spcAft>
                      </a:pPr>
                      <a:r>
                        <a:rPr lang="pt-BR" sz="1050" dirty="0"/>
                        <a:t>9) Possui outra renda além da obtida com a propriedade ?  Qual?</a:t>
                      </a:r>
                      <a:endParaRPr lang="pt-BR" sz="1050" dirty="0">
                        <a:solidFill>
                          <a:srgbClr val="000066"/>
                        </a:solidFill>
                        <a:latin typeface="Verdana" pitchFamily="34" charset="0"/>
                        <a:ea typeface="Verdana" pitchFamily="34" charset="0"/>
                        <a:cs typeface="Verdana" pitchFamily="34" charset="0"/>
                      </a:endParaRPr>
                    </a:p>
                  </a:txBody>
                  <a:tcPr marL="37874" marR="37874" marT="0" marB="0">
                    <a:solidFill>
                      <a:schemeClr val="bg1"/>
                    </a:solidFill>
                  </a:tcPr>
                </a:tc>
              </a:tr>
              <a:tr h="250608">
                <a:tc>
                  <a:txBody>
                    <a:bodyPr/>
                    <a:lstStyle/>
                    <a:p>
                      <a:pPr algn="just">
                        <a:lnSpc>
                          <a:spcPct val="150000"/>
                        </a:lnSpc>
                        <a:spcBef>
                          <a:spcPts val="400"/>
                        </a:spcBef>
                        <a:spcAft>
                          <a:spcPts val="0"/>
                        </a:spcAft>
                      </a:pPr>
                      <a:r>
                        <a:rPr lang="pt-BR" sz="1050" dirty="0"/>
                        <a:t>10) Qual o valor da renda total da família ? </a:t>
                      </a:r>
                      <a:endParaRPr lang="pt-BR" sz="1050" dirty="0">
                        <a:solidFill>
                          <a:srgbClr val="000066"/>
                        </a:solidFill>
                        <a:latin typeface="Verdana" pitchFamily="34" charset="0"/>
                        <a:ea typeface="Verdana" pitchFamily="34" charset="0"/>
                        <a:cs typeface="Verdana" pitchFamily="34" charset="0"/>
                      </a:endParaRPr>
                    </a:p>
                  </a:txBody>
                  <a:tcPr marL="37874" marR="37874" marT="0" marB="0">
                    <a:solidFill>
                      <a:schemeClr val="bg1"/>
                    </a:solidFill>
                  </a:tcPr>
                </a:tc>
              </a:tr>
              <a:tr h="250608">
                <a:tc>
                  <a:txBody>
                    <a:bodyPr/>
                    <a:lstStyle/>
                    <a:p>
                      <a:pPr algn="just">
                        <a:lnSpc>
                          <a:spcPct val="150000"/>
                        </a:lnSpc>
                        <a:spcBef>
                          <a:spcPts val="400"/>
                        </a:spcBef>
                        <a:spcAft>
                          <a:spcPts val="0"/>
                        </a:spcAft>
                      </a:pPr>
                      <a:r>
                        <a:rPr lang="pt-BR" sz="1050" dirty="0"/>
                        <a:t>11) Em relação a renda total familiar, qual a porcentagem que provem da propriedade ?  </a:t>
                      </a:r>
                      <a:endParaRPr lang="pt-BR" sz="1050" dirty="0">
                        <a:solidFill>
                          <a:srgbClr val="000066"/>
                        </a:solidFill>
                        <a:latin typeface="Verdana" pitchFamily="34" charset="0"/>
                        <a:ea typeface="Verdana" pitchFamily="34" charset="0"/>
                        <a:cs typeface="Verdana" pitchFamily="34" charset="0"/>
                      </a:endParaRPr>
                    </a:p>
                  </a:txBody>
                  <a:tcPr marL="37874" marR="37874" marT="0" marB="0">
                    <a:solidFill>
                      <a:schemeClr val="bg1"/>
                    </a:solidFill>
                  </a:tcPr>
                </a:tc>
              </a:tr>
              <a:tr h="250608">
                <a:tc>
                  <a:txBody>
                    <a:bodyPr/>
                    <a:lstStyle/>
                    <a:p>
                      <a:pPr algn="just">
                        <a:lnSpc>
                          <a:spcPct val="150000"/>
                        </a:lnSpc>
                        <a:spcBef>
                          <a:spcPts val="400"/>
                        </a:spcBef>
                        <a:spcAft>
                          <a:spcPts val="0"/>
                        </a:spcAft>
                      </a:pPr>
                      <a:r>
                        <a:rPr lang="pt-BR" sz="1050" dirty="0"/>
                        <a:t>12) Sabe o percentual a ser desapropriado ?</a:t>
                      </a:r>
                      <a:endParaRPr lang="pt-BR" sz="1050" dirty="0">
                        <a:solidFill>
                          <a:srgbClr val="000066"/>
                        </a:solidFill>
                        <a:latin typeface="Verdana" pitchFamily="34" charset="0"/>
                        <a:ea typeface="Verdana" pitchFamily="34" charset="0"/>
                        <a:cs typeface="Verdana" pitchFamily="34" charset="0"/>
                      </a:endParaRPr>
                    </a:p>
                  </a:txBody>
                  <a:tcPr marL="37874" marR="37874" marT="0" marB="0">
                    <a:solidFill>
                      <a:schemeClr val="bg1"/>
                    </a:solidFill>
                  </a:tcPr>
                </a:tc>
              </a:tr>
              <a:tr h="857900">
                <a:tc>
                  <a:txBody>
                    <a:bodyPr/>
                    <a:lstStyle/>
                    <a:p>
                      <a:pPr algn="just">
                        <a:lnSpc>
                          <a:spcPct val="150000"/>
                        </a:lnSpc>
                        <a:spcBef>
                          <a:spcPts val="400"/>
                        </a:spcBef>
                        <a:spcAft>
                          <a:spcPts val="0"/>
                        </a:spcAft>
                      </a:pPr>
                      <a:r>
                        <a:rPr lang="pt-BR" sz="1050" dirty="0"/>
                        <a:t>13) Como será após a construção da rodovia?</a:t>
                      </a:r>
                    </a:p>
                    <a:p>
                      <a:pPr algn="just">
                        <a:lnSpc>
                          <a:spcPct val="150000"/>
                        </a:lnSpc>
                        <a:spcBef>
                          <a:spcPts val="400"/>
                        </a:spcBef>
                        <a:spcAft>
                          <a:spcPts val="0"/>
                        </a:spcAft>
                      </a:pPr>
                      <a:r>
                        <a:rPr lang="pt-BR" sz="1050" b="1" dirty="0">
                          <a:solidFill>
                            <a:srgbClr val="FF0000"/>
                          </a:solidFill>
                        </a:rPr>
                        <a:t>Terá possibilidade de permanecer na área?</a:t>
                      </a:r>
                    </a:p>
                    <a:p>
                      <a:pPr algn="just">
                        <a:lnSpc>
                          <a:spcPct val="150000"/>
                        </a:lnSpc>
                        <a:spcBef>
                          <a:spcPts val="400"/>
                        </a:spcBef>
                        <a:spcAft>
                          <a:spcPts val="0"/>
                        </a:spcAft>
                      </a:pPr>
                      <a:r>
                        <a:rPr lang="pt-BR" sz="1050" b="1" dirty="0">
                          <a:solidFill>
                            <a:srgbClr val="FF0000"/>
                          </a:solidFill>
                        </a:rPr>
                        <a:t>Pretende utilizar a propriedade para a mesma finalidade ou outros fins? </a:t>
                      </a:r>
                      <a:endParaRPr lang="pt-BR" sz="1050" b="1" dirty="0">
                        <a:solidFill>
                          <a:srgbClr val="FF0000"/>
                        </a:solidFill>
                        <a:latin typeface="Verdana" pitchFamily="34" charset="0"/>
                        <a:ea typeface="Verdana" pitchFamily="34" charset="0"/>
                        <a:cs typeface="Verdana" pitchFamily="34" charset="0"/>
                      </a:endParaRPr>
                    </a:p>
                  </a:txBody>
                  <a:tcPr marL="37874" marR="37874" marT="0" marB="0">
                    <a:solidFill>
                      <a:schemeClr val="bg1"/>
                    </a:solidFill>
                  </a:tcPr>
                </a:tc>
              </a:tr>
              <a:tr h="275499">
                <a:tc>
                  <a:txBody>
                    <a:bodyPr/>
                    <a:lstStyle/>
                    <a:p>
                      <a:pPr algn="just">
                        <a:lnSpc>
                          <a:spcPct val="150000"/>
                        </a:lnSpc>
                        <a:spcBef>
                          <a:spcPts val="400"/>
                        </a:spcBef>
                        <a:spcAft>
                          <a:spcPts val="0"/>
                        </a:spcAft>
                      </a:pPr>
                      <a:r>
                        <a:rPr lang="pt-BR" sz="1050" dirty="0"/>
                        <a:t>14) Caso continue na </a:t>
                      </a:r>
                      <a:r>
                        <a:rPr kumimoji="0" lang="pt-BR" sz="1050" kern="1200" dirty="0">
                          <a:solidFill>
                            <a:schemeClr val="tx1"/>
                          </a:solidFill>
                          <a:latin typeface="+mn-lt"/>
                          <a:ea typeface="+mn-ea"/>
                          <a:cs typeface="+mn-cs"/>
                        </a:rPr>
                        <a:t>propriedade, com os </a:t>
                      </a:r>
                      <a:r>
                        <a:rPr lang="pt-BR" sz="1050" b="1" dirty="0">
                          <a:solidFill>
                            <a:srgbClr val="FF0000"/>
                          </a:solidFill>
                        </a:rPr>
                        <a:t>acessos projetados</a:t>
                      </a:r>
                      <a:r>
                        <a:rPr lang="pt-BR" sz="1050" dirty="0"/>
                        <a:t>, continuará mantendo as mesmas atividades atuais </a:t>
                      </a:r>
                      <a:r>
                        <a:rPr lang="pt-BR" sz="1050" dirty="0" smtClean="0"/>
                        <a:t>?  </a:t>
                      </a:r>
                      <a:endParaRPr lang="pt-BR" sz="1050" dirty="0">
                        <a:solidFill>
                          <a:srgbClr val="000066"/>
                        </a:solidFill>
                        <a:latin typeface="Verdana" pitchFamily="34" charset="0"/>
                        <a:ea typeface="Verdana" pitchFamily="34" charset="0"/>
                        <a:cs typeface="Verdana" pitchFamily="34" charset="0"/>
                      </a:endParaRPr>
                    </a:p>
                  </a:txBody>
                  <a:tcPr marL="37874" marR="37874" marT="0" marB="0">
                    <a:solidFill>
                      <a:schemeClr val="bg1"/>
                    </a:solidFill>
                  </a:tcPr>
                </a:tc>
              </a:tr>
              <a:tr h="250608">
                <a:tc>
                  <a:txBody>
                    <a:bodyPr/>
                    <a:lstStyle/>
                    <a:p>
                      <a:pPr algn="just">
                        <a:lnSpc>
                          <a:spcPct val="150000"/>
                        </a:lnSpc>
                        <a:spcBef>
                          <a:spcPts val="400"/>
                        </a:spcBef>
                        <a:spcAft>
                          <a:spcPts val="0"/>
                        </a:spcAft>
                      </a:pPr>
                      <a:r>
                        <a:rPr lang="pt-BR" sz="1050" dirty="0"/>
                        <a:t>15</a:t>
                      </a:r>
                      <a:r>
                        <a:rPr kumimoji="0" lang="pt-BR" sz="1050" kern="1200" dirty="0">
                          <a:solidFill>
                            <a:schemeClr val="tx1"/>
                          </a:solidFill>
                          <a:latin typeface="+mn-lt"/>
                          <a:ea typeface="+mn-ea"/>
                          <a:cs typeface="+mn-cs"/>
                        </a:rPr>
                        <a:t>) Consegue visualizar algum </a:t>
                      </a:r>
                      <a:r>
                        <a:rPr kumimoji="0" lang="pt-BR" sz="1050" b="1" kern="1200" dirty="0">
                          <a:solidFill>
                            <a:srgbClr val="FF0000"/>
                          </a:solidFill>
                          <a:latin typeface="+mn-lt"/>
                          <a:ea typeface="+mn-ea"/>
                          <a:cs typeface="+mn-cs"/>
                        </a:rPr>
                        <a:t>ganho pessoal</a:t>
                      </a:r>
                      <a:r>
                        <a:rPr kumimoji="0" lang="pt-BR" sz="1050" kern="1200" dirty="0">
                          <a:solidFill>
                            <a:schemeClr val="tx1"/>
                          </a:solidFill>
                          <a:latin typeface="+mn-lt"/>
                          <a:ea typeface="+mn-ea"/>
                          <a:cs typeface="+mn-cs"/>
                        </a:rPr>
                        <a:t> com a construção da rodovia ?</a:t>
                      </a:r>
                    </a:p>
                  </a:txBody>
                  <a:tcPr marL="37874" marR="37874" marT="0" marB="0">
                    <a:solidFill>
                      <a:schemeClr val="bg1"/>
                    </a:solidFill>
                  </a:tcPr>
                </a:tc>
              </a:tr>
              <a:tr h="250608">
                <a:tc>
                  <a:txBody>
                    <a:bodyPr/>
                    <a:lstStyle/>
                    <a:p>
                      <a:pPr algn="just">
                        <a:lnSpc>
                          <a:spcPct val="150000"/>
                        </a:lnSpc>
                        <a:spcBef>
                          <a:spcPts val="400"/>
                        </a:spcBef>
                        <a:spcAft>
                          <a:spcPts val="0"/>
                        </a:spcAft>
                      </a:pPr>
                      <a:r>
                        <a:rPr lang="pt-BR" sz="1050" dirty="0"/>
                        <a:t>16) Acredita que a rodovia irá facilitar o escoamento da produção na região?</a:t>
                      </a:r>
                      <a:endParaRPr lang="pt-BR" sz="1050" dirty="0">
                        <a:solidFill>
                          <a:srgbClr val="000066"/>
                        </a:solidFill>
                        <a:latin typeface="Verdana" pitchFamily="34" charset="0"/>
                        <a:ea typeface="Verdana" pitchFamily="34" charset="0"/>
                        <a:cs typeface="Verdana" pitchFamily="34" charset="0"/>
                      </a:endParaRPr>
                    </a:p>
                  </a:txBody>
                  <a:tcPr marL="37874" marR="37874" marT="0" marB="0">
                    <a:solidFill>
                      <a:schemeClr val="bg1"/>
                    </a:solidFill>
                  </a:tcPr>
                </a:tc>
              </a:tr>
              <a:tr h="292913">
                <a:tc>
                  <a:txBody>
                    <a:bodyPr/>
                    <a:lstStyle/>
                    <a:p>
                      <a:pPr algn="just">
                        <a:lnSpc>
                          <a:spcPct val="150000"/>
                        </a:lnSpc>
                        <a:spcBef>
                          <a:spcPts val="400"/>
                        </a:spcBef>
                        <a:spcAft>
                          <a:spcPts val="0"/>
                        </a:spcAft>
                      </a:pPr>
                      <a:r>
                        <a:rPr lang="pt-BR" sz="1050" dirty="0"/>
                        <a:t>17) Está disposto a negociar a desapropriação ? </a:t>
                      </a:r>
                      <a:endParaRPr lang="pt-BR" sz="1050" dirty="0">
                        <a:solidFill>
                          <a:srgbClr val="000066"/>
                        </a:solidFill>
                        <a:latin typeface="Verdana" pitchFamily="34" charset="0"/>
                        <a:ea typeface="Verdana" pitchFamily="34" charset="0"/>
                        <a:cs typeface="Verdana" pitchFamily="34" charset="0"/>
                      </a:endParaRPr>
                    </a:p>
                  </a:txBody>
                  <a:tcPr marL="37874" marR="37874" marT="0" marB="0">
                    <a:solidFill>
                      <a:schemeClr val="bg1"/>
                    </a:solidFill>
                  </a:tcPr>
                </a:tc>
              </a:tr>
              <a:tr h="554254">
                <a:tc>
                  <a:txBody>
                    <a:bodyPr/>
                    <a:lstStyle/>
                    <a:p>
                      <a:pPr algn="just">
                        <a:lnSpc>
                          <a:spcPct val="150000"/>
                        </a:lnSpc>
                        <a:spcBef>
                          <a:spcPts val="400"/>
                        </a:spcBef>
                        <a:spcAft>
                          <a:spcPts val="0"/>
                        </a:spcAft>
                      </a:pPr>
                      <a:r>
                        <a:rPr lang="pt-BR" sz="1050" dirty="0"/>
                        <a:t>18) Existem funcionários na propriedade ?             Quantos?</a:t>
                      </a:r>
                    </a:p>
                    <a:p>
                      <a:pPr algn="just">
                        <a:lnSpc>
                          <a:spcPct val="150000"/>
                        </a:lnSpc>
                        <a:spcBef>
                          <a:spcPts val="400"/>
                        </a:spcBef>
                        <a:spcAft>
                          <a:spcPts val="0"/>
                        </a:spcAft>
                      </a:pPr>
                      <a:r>
                        <a:rPr lang="pt-BR" sz="1050" dirty="0"/>
                        <a:t>Você acredita que esses funcionários serão demitidos após a construção da rodovia?Quantos?</a:t>
                      </a:r>
                      <a:endParaRPr lang="pt-BR" sz="1050" dirty="0">
                        <a:solidFill>
                          <a:srgbClr val="000066"/>
                        </a:solidFill>
                        <a:latin typeface="Verdana" pitchFamily="34" charset="0"/>
                        <a:ea typeface="Verdana" pitchFamily="34" charset="0"/>
                        <a:cs typeface="Verdana" pitchFamily="34" charset="0"/>
                      </a:endParaRPr>
                    </a:p>
                  </a:txBody>
                  <a:tcPr marL="37874" marR="37874" marT="0" marB="0">
                    <a:solidFill>
                      <a:schemeClr val="bg1"/>
                    </a:solidFill>
                  </a:tcPr>
                </a:tc>
              </a:tr>
              <a:tr h="250608">
                <a:tc>
                  <a:txBody>
                    <a:bodyPr/>
                    <a:lstStyle/>
                    <a:p>
                      <a:pPr algn="just">
                        <a:lnSpc>
                          <a:spcPct val="150000"/>
                        </a:lnSpc>
                        <a:spcBef>
                          <a:spcPts val="400"/>
                        </a:spcBef>
                        <a:spcAft>
                          <a:spcPts val="0"/>
                        </a:spcAft>
                      </a:pPr>
                      <a:r>
                        <a:rPr lang="pt-BR" sz="1050" dirty="0"/>
                        <a:t>19) Qual a opinião em relação a construção da rodovia ? </a:t>
                      </a:r>
                      <a:endParaRPr lang="pt-BR" sz="1050" dirty="0">
                        <a:solidFill>
                          <a:srgbClr val="000066"/>
                        </a:solidFill>
                        <a:latin typeface="Verdana" pitchFamily="34" charset="0"/>
                        <a:ea typeface="Verdana" pitchFamily="34" charset="0"/>
                        <a:cs typeface="Verdana" pitchFamily="34" charset="0"/>
                      </a:endParaRPr>
                    </a:p>
                  </a:txBody>
                  <a:tcPr marL="37874" marR="37874" marT="0" marB="0">
                    <a:solidFill>
                      <a:schemeClr val="bg1"/>
                    </a:solidFill>
                  </a:tcPr>
                </a:tc>
              </a:tr>
            </a:tbl>
          </a:graphicData>
        </a:graphic>
      </p:graphicFrame>
      <p:sp>
        <p:nvSpPr>
          <p:cNvPr id="6" name="Text Box 2"/>
          <p:cNvSpPr txBox="1">
            <a:spLocks noChangeArrowheads="1"/>
          </p:cNvSpPr>
          <p:nvPr/>
        </p:nvSpPr>
        <p:spPr bwMode="auto">
          <a:xfrm>
            <a:off x="304800" y="3886200"/>
            <a:ext cx="2532744" cy="489173"/>
          </a:xfrm>
          <a:prstGeom prst="rect">
            <a:avLst/>
          </a:prstGeom>
          <a:noFill/>
          <a:ln w="12700" algn="ctr">
            <a:noFill/>
            <a:miter lim="800000"/>
            <a:headEnd/>
            <a:tailEnd/>
          </a:ln>
          <a:effectLst/>
        </p:spPr>
        <p:txBody>
          <a:bodyPr wrap="square" lIns="90488" tIns="44450" rIns="90488" bIns="44450">
            <a:spAutoFit/>
          </a:bodyPr>
          <a:lstStyle/>
          <a:p>
            <a:pPr>
              <a:lnSpc>
                <a:spcPct val="150000"/>
              </a:lnSpc>
            </a:pPr>
            <a:r>
              <a:rPr lang="pt-BR" sz="2000" cap="small" dirty="0" smtClean="0">
                <a:solidFill>
                  <a:srgbClr val="0000FF"/>
                </a:solidFill>
                <a:effectLst/>
                <a:latin typeface="Verdana" pitchFamily="34" charset="0"/>
                <a:ea typeface="Verdana" pitchFamily="34" charset="0"/>
                <a:cs typeface="Verdana" pitchFamily="34" charset="0"/>
              </a:rPr>
              <a:t>- entrevista:</a:t>
            </a:r>
            <a:endParaRPr lang="pt-BR" sz="2000" b="0" cap="small" dirty="0" smtClean="0">
              <a:solidFill>
                <a:srgbClr val="0000FF"/>
              </a:solidFill>
              <a:effectLst/>
              <a:latin typeface="Verdana" pitchFamily="34" charset="0"/>
              <a:ea typeface="Verdana" pitchFamily="34" charset="0"/>
              <a:cs typeface="Verdana" pitchFamily="34" charset="0"/>
            </a:endParaRPr>
          </a:p>
        </p:txBody>
      </p:sp>
      <p:sp>
        <p:nvSpPr>
          <p:cNvPr id="5" name="Text Box 2"/>
          <p:cNvSpPr txBox="1">
            <a:spLocks noChangeArrowheads="1"/>
          </p:cNvSpPr>
          <p:nvPr/>
        </p:nvSpPr>
        <p:spPr bwMode="auto">
          <a:xfrm>
            <a:off x="1" y="2438400"/>
            <a:ext cx="3352800" cy="1013098"/>
          </a:xfrm>
          <a:prstGeom prst="rect">
            <a:avLst/>
          </a:prstGeom>
          <a:noFill/>
          <a:ln w="12700" algn="ctr">
            <a:noFill/>
            <a:miter lim="800000"/>
            <a:headEnd/>
            <a:tailEnd/>
          </a:ln>
          <a:effectLst/>
        </p:spPr>
        <p:txBody>
          <a:bodyPr wrap="square" lIns="90488" tIns="44450" rIns="90488" bIns="44450">
            <a:spAutoFit/>
          </a:bodyPr>
          <a:lstStyle/>
          <a:p>
            <a:pPr>
              <a:lnSpc>
                <a:spcPct val="100000"/>
              </a:lnSpc>
              <a:buFont typeface="Wingdings" pitchFamily="2" charset="2"/>
              <a:buChar char="ü"/>
            </a:pPr>
            <a:r>
              <a:rPr lang="pt-BR" sz="2000" b="0" cap="small" dirty="0" smtClean="0">
                <a:solidFill>
                  <a:srgbClr val="FF0000"/>
                </a:solidFill>
                <a:effectLst/>
                <a:latin typeface="Verdana" pitchFamily="34" charset="0"/>
                <a:ea typeface="Verdana" pitchFamily="34" charset="0"/>
                <a:cs typeface="Verdana" pitchFamily="34" charset="0"/>
              </a:rPr>
              <a:t> Diagnóstico Ambiental</a:t>
            </a:r>
          </a:p>
          <a:p>
            <a:pPr marL="288000">
              <a:lnSpc>
                <a:spcPct val="100000"/>
              </a:lnSpc>
              <a:buFont typeface="Wingdings" pitchFamily="2" charset="2"/>
              <a:buChar char="v"/>
            </a:pPr>
            <a:r>
              <a:rPr lang="pt-BR" sz="2000" b="0" cap="small" dirty="0" smtClean="0">
                <a:solidFill>
                  <a:srgbClr val="FF0000"/>
                </a:solidFill>
                <a:effectLst/>
                <a:latin typeface="Verdana" pitchFamily="34" charset="0"/>
                <a:ea typeface="Verdana" pitchFamily="34" charset="0"/>
                <a:cs typeface="Verdana" pitchFamily="34" charset="0"/>
              </a:rPr>
              <a:t> Meio Socioeconômico</a:t>
            </a: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ext Box 2"/>
          <p:cNvSpPr txBox="1">
            <a:spLocks noChangeArrowheads="1"/>
          </p:cNvSpPr>
          <p:nvPr/>
        </p:nvSpPr>
        <p:spPr bwMode="auto">
          <a:xfrm>
            <a:off x="0" y="2117055"/>
            <a:ext cx="9906000" cy="397545"/>
          </a:xfrm>
          <a:prstGeom prst="rect">
            <a:avLst/>
          </a:prstGeom>
          <a:noFill/>
          <a:ln w="12700" algn="ctr">
            <a:noFill/>
            <a:miter lim="800000"/>
            <a:headEnd/>
            <a:tailEnd/>
          </a:ln>
          <a:effectLst/>
        </p:spPr>
        <p:txBody>
          <a:bodyPr wrap="square" lIns="90488" tIns="44450" rIns="90488" bIns="44450">
            <a:spAutoFit/>
          </a:bodyPr>
          <a:lstStyle/>
          <a:p>
            <a:pPr>
              <a:lnSpc>
                <a:spcPct val="100000"/>
              </a:lnSpc>
            </a:pPr>
            <a:r>
              <a:rPr lang="pt-BR" sz="2000" b="0" cap="small" dirty="0" smtClean="0">
                <a:solidFill>
                  <a:srgbClr val="0000FF"/>
                </a:solidFill>
                <a:effectLst/>
                <a:latin typeface="Verdana" pitchFamily="34" charset="0"/>
                <a:ea typeface="Verdana" pitchFamily="34" charset="0"/>
                <a:cs typeface="Verdana" pitchFamily="34" charset="0"/>
              </a:rPr>
              <a:t>População diretamente afetada com o empreendimento:</a:t>
            </a:r>
          </a:p>
        </p:txBody>
      </p:sp>
      <p:graphicFrame>
        <p:nvGraphicFramePr>
          <p:cNvPr id="3" name="Tabela 2"/>
          <p:cNvGraphicFramePr>
            <a:graphicFrameLocks noGrp="1"/>
          </p:cNvGraphicFramePr>
          <p:nvPr/>
        </p:nvGraphicFramePr>
        <p:xfrm>
          <a:off x="293916" y="2750460"/>
          <a:ext cx="9296400" cy="2376072"/>
        </p:xfrm>
        <a:graphic>
          <a:graphicData uri="http://schemas.openxmlformats.org/drawingml/2006/table">
            <a:tbl>
              <a:tblPr>
                <a:tableStyleId>{2A488322-F2BA-4B5B-9748-0D474271808F}</a:tableStyleId>
              </a:tblPr>
              <a:tblGrid>
                <a:gridCol w="2324100"/>
                <a:gridCol w="1562100"/>
                <a:gridCol w="2286000"/>
                <a:gridCol w="3124200"/>
              </a:tblGrid>
              <a:tr h="529920">
                <a:tc>
                  <a:txBody>
                    <a:bodyPr/>
                    <a:lstStyle/>
                    <a:p>
                      <a:pPr algn="ctr">
                        <a:lnSpc>
                          <a:spcPct val="115000"/>
                        </a:lnSpc>
                        <a:spcAft>
                          <a:spcPts val="0"/>
                        </a:spcAft>
                      </a:pPr>
                      <a:r>
                        <a:rPr lang="pt-BR" sz="1200" b="1" dirty="0">
                          <a:latin typeface="Verdana" pitchFamily="34" charset="0"/>
                          <a:ea typeface="Verdana" pitchFamily="34" charset="0"/>
                          <a:cs typeface="Verdana" pitchFamily="34" charset="0"/>
                        </a:rPr>
                        <a:t>Propriedade</a:t>
                      </a:r>
                      <a:endParaRPr lang="pt-BR" sz="1200" b="1" dirty="0">
                        <a:solidFill>
                          <a:srgbClr val="0000FF"/>
                        </a:solidFill>
                        <a:latin typeface="Verdana" pitchFamily="34" charset="0"/>
                        <a:ea typeface="Verdana" pitchFamily="34" charset="0"/>
                        <a:cs typeface="Verdana" pitchFamily="34" charset="0"/>
                      </a:endParaRPr>
                    </a:p>
                  </a:txBody>
                  <a:tcPr marL="68580" marR="68580" marT="0" marB="0" anchor="ctr">
                    <a:lnB w="12700" cap="flat" cmpd="sng" algn="ctr">
                      <a:solidFill>
                        <a:schemeClr val="bg1">
                          <a:lumMod val="65000"/>
                        </a:schemeClr>
                      </a:solidFill>
                      <a:prstDash val="solid"/>
                      <a:round/>
                      <a:headEnd type="none" w="med" len="med"/>
                      <a:tailEnd type="none" w="med" len="med"/>
                    </a:lnB>
                  </a:tcPr>
                </a:tc>
                <a:tc>
                  <a:txBody>
                    <a:bodyPr/>
                    <a:lstStyle/>
                    <a:p>
                      <a:pPr algn="ctr">
                        <a:lnSpc>
                          <a:spcPct val="115000"/>
                        </a:lnSpc>
                        <a:spcAft>
                          <a:spcPts val="0"/>
                        </a:spcAft>
                      </a:pPr>
                      <a:r>
                        <a:rPr lang="pt-BR" sz="1200" b="1" dirty="0">
                          <a:latin typeface="Verdana" pitchFamily="34" charset="0"/>
                          <a:ea typeface="Verdana" pitchFamily="34" charset="0"/>
                          <a:cs typeface="Verdana" pitchFamily="34" charset="0"/>
                        </a:rPr>
                        <a:t>N° casas</a:t>
                      </a:r>
                      <a:endParaRPr lang="pt-BR" sz="1200" b="1" dirty="0">
                        <a:solidFill>
                          <a:srgbClr val="0000FF"/>
                        </a:solidFill>
                        <a:latin typeface="Verdana" pitchFamily="34" charset="0"/>
                        <a:ea typeface="Verdana" pitchFamily="34" charset="0"/>
                        <a:cs typeface="Verdana" pitchFamily="34" charset="0"/>
                      </a:endParaRPr>
                    </a:p>
                  </a:txBody>
                  <a:tcPr marL="68580" marR="68580" marT="0" marB="0" anchor="ctr">
                    <a:lnB w="12700" cap="flat" cmpd="sng" algn="ctr">
                      <a:solidFill>
                        <a:schemeClr val="bg1">
                          <a:lumMod val="65000"/>
                        </a:schemeClr>
                      </a:solidFill>
                      <a:prstDash val="solid"/>
                      <a:round/>
                      <a:headEnd type="none" w="med" len="med"/>
                      <a:tailEnd type="none" w="med" len="med"/>
                    </a:lnB>
                  </a:tcPr>
                </a:tc>
                <a:tc>
                  <a:txBody>
                    <a:bodyPr/>
                    <a:lstStyle/>
                    <a:p>
                      <a:pPr algn="ctr">
                        <a:lnSpc>
                          <a:spcPct val="115000"/>
                        </a:lnSpc>
                        <a:spcAft>
                          <a:spcPts val="0"/>
                        </a:spcAft>
                      </a:pPr>
                      <a:r>
                        <a:rPr lang="pt-BR" sz="1200" b="1" dirty="0">
                          <a:latin typeface="Verdana" pitchFamily="34" charset="0"/>
                          <a:ea typeface="Verdana" pitchFamily="34" charset="0"/>
                          <a:cs typeface="Verdana" pitchFamily="34" charset="0"/>
                        </a:rPr>
                        <a:t>Total de habitantes</a:t>
                      </a:r>
                      <a:endParaRPr lang="pt-BR" sz="1200" b="1" dirty="0">
                        <a:solidFill>
                          <a:srgbClr val="0000FF"/>
                        </a:solidFill>
                        <a:latin typeface="Verdana" pitchFamily="34" charset="0"/>
                        <a:ea typeface="Verdana" pitchFamily="34" charset="0"/>
                        <a:cs typeface="Verdana" pitchFamily="34" charset="0"/>
                      </a:endParaRPr>
                    </a:p>
                  </a:txBody>
                  <a:tcPr marL="68580" marR="68580" marT="0" marB="0" anchor="ctr">
                    <a:lnB w="12700" cap="flat" cmpd="sng" algn="ctr">
                      <a:solidFill>
                        <a:schemeClr val="bg1">
                          <a:lumMod val="65000"/>
                        </a:schemeClr>
                      </a:solidFill>
                      <a:prstDash val="solid"/>
                      <a:round/>
                      <a:headEnd type="none" w="med" len="med"/>
                      <a:tailEnd type="none" w="med" len="med"/>
                    </a:lnB>
                  </a:tcPr>
                </a:tc>
                <a:tc>
                  <a:txBody>
                    <a:bodyPr/>
                    <a:lstStyle/>
                    <a:p>
                      <a:pPr algn="ctr">
                        <a:lnSpc>
                          <a:spcPct val="115000"/>
                        </a:lnSpc>
                        <a:spcAft>
                          <a:spcPts val="0"/>
                        </a:spcAft>
                      </a:pPr>
                      <a:r>
                        <a:rPr lang="pt-BR" sz="1200" b="1" dirty="0">
                          <a:latin typeface="Verdana" pitchFamily="34" charset="0"/>
                          <a:ea typeface="Verdana" pitchFamily="34" charset="0"/>
                          <a:cs typeface="Verdana" pitchFamily="34" charset="0"/>
                        </a:rPr>
                        <a:t>Vínculo com a propriedade</a:t>
                      </a:r>
                      <a:endParaRPr lang="pt-BR" sz="1200" b="1" dirty="0">
                        <a:solidFill>
                          <a:srgbClr val="0000FF"/>
                        </a:solidFill>
                        <a:latin typeface="Verdana" pitchFamily="34" charset="0"/>
                        <a:ea typeface="Verdana" pitchFamily="34" charset="0"/>
                        <a:cs typeface="Verdana" pitchFamily="34" charset="0"/>
                      </a:endParaRPr>
                    </a:p>
                  </a:txBody>
                  <a:tcPr marL="68580" marR="68580" marT="0" marB="0" anchor="ctr">
                    <a:lnB w="12700" cap="flat" cmpd="sng" algn="ctr">
                      <a:solidFill>
                        <a:schemeClr val="bg1">
                          <a:lumMod val="65000"/>
                        </a:schemeClr>
                      </a:solidFill>
                      <a:prstDash val="solid"/>
                      <a:round/>
                      <a:headEnd type="none" w="med" len="med"/>
                      <a:tailEnd type="none" w="med" len="med"/>
                    </a:lnB>
                  </a:tcPr>
                </a:tc>
              </a:tr>
              <a:tr h="272640">
                <a:tc>
                  <a:txBody>
                    <a:bodyPr/>
                    <a:lstStyle/>
                    <a:p>
                      <a:pPr algn="ctr">
                        <a:lnSpc>
                          <a:spcPct val="115000"/>
                        </a:lnSpc>
                        <a:spcAft>
                          <a:spcPts val="0"/>
                        </a:spcAft>
                      </a:pPr>
                      <a:r>
                        <a:rPr lang="pt-BR" sz="1200" dirty="0" smtClean="0">
                          <a:latin typeface="Verdana" pitchFamily="34" charset="0"/>
                          <a:ea typeface="Verdana" pitchFamily="34" charset="0"/>
                          <a:cs typeface="Verdana" pitchFamily="34" charset="0"/>
                        </a:rPr>
                        <a:t>N° 6</a:t>
                      </a:r>
                    </a:p>
                  </a:txBody>
                  <a:tcPr marL="68580" marR="68580" marT="0" marB="0" anchor="ct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lnSpc>
                          <a:spcPct val="115000"/>
                        </a:lnSpc>
                        <a:spcAft>
                          <a:spcPts val="0"/>
                        </a:spcAft>
                      </a:pPr>
                      <a:r>
                        <a:rPr lang="pt-BR" sz="1200" dirty="0">
                          <a:latin typeface="Verdana" pitchFamily="34" charset="0"/>
                          <a:ea typeface="Verdana" pitchFamily="34" charset="0"/>
                          <a:cs typeface="Verdana" pitchFamily="34" charset="0"/>
                        </a:rPr>
                        <a:t>3</a:t>
                      </a:r>
                      <a:endParaRPr lang="pt-BR" sz="1200" dirty="0">
                        <a:solidFill>
                          <a:srgbClr val="0000FF"/>
                        </a:solidFill>
                        <a:latin typeface="Verdana" pitchFamily="34" charset="0"/>
                        <a:ea typeface="Verdana" pitchFamily="34" charset="0"/>
                        <a:cs typeface="Verdana" pitchFamily="34" charset="0"/>
                      </a:endParaRPr>
                    </a:p>
                  </a:txBody>
                  <a:tcPr marL="68580" marR="68580" marT="0" marB="0" anchor="ct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lnSpc>
                          <a:spcPct val="115000"/>
                        </a:lnSpc>
                        <a:spcAft>
                          <a:spcPts val="0"/>
                        </a:spcAft>
                      </a:pPr>
                      <a:r>
                        <a:rPr lang="pt-BR" sz="1200" dirty="0">
                          <a:latin typeface="Verdana" pitchFamily="34" charset="0"/>
                          <a:ea typeface="Verdana" pitchFamily="34" charset="0"/>
                          <a:cs typeface="Verdana" pitchFamily="34" charset="0"/>
                        </a:rPr>
                        <a:t>12</a:t>
                      </a:r>
                      <a:endParaRPr lang="pt-BR" sz="1200" dirty="0">
                        <a:solidFill>
                          <a:srgbClr val="0000FF"/>
                        </a:solidFill>
                        <a:latin typeface="Verdana" pitchFamily="34" charset="0"/>
                        <a:ea typeface="Verdana" pitchFamily="34" charset="0"/>
                        <a:cs typeface="Verdana" pitchFamily="34" charset="0"/>
                      </a:endParaRPr>
                    </a:p>
                  </a:txBody>
                  <a:tcPr marL="68580" marR="68580" marT="0" marB="0" anchor="ct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lnSpc>
                          <a:spcPct val="115000"/>
                        </a:lnSpc>
                        <a:spcAft>
                          <a:spcPts val="0"/>
                        </a:spcAft>
                      </a:pPr>
                      <a:r>
                        <a:rPr lang="pt-BR" sz="1200">
                          <a:latin typeface="Verdana" pitchFamily="34" charset="0"/>
                          <a:ea typeface="Verdana" pitchFamily="34" charset="0"/>
                          <a:cs typeface="Verdana" pitchFamily="34" charset="0"/>
                        </a:rPr>
                        <a:t>Inquilinos</a:t>
                      </a:r>
                      <a:endParaRPr lang="pt-BR" sz="1200">
                        <a:solidFill>
                          <a:srgbClr val="0000FF"/>
                        </a:solidFill>
                        <a:latin typeface="Verdana" pitchFamily="34" charset="0"/>
                        <a:ea typeface="Verdana" pitchFamily="34" charset="0"/>
                        <a:cs typeface="Verdana" pitchFamily="34" charset="0"/>
                      </a:endParaRPr>
                    </a:p>
                  </a:txBody>
                  <a:tcPr marL="68580" marR="68580" marT="0" marB="0" anchor="ct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r>
              <a:tr h="105943">
                <a:tc>
                  <a:txBody>
                    <a:bodyPr/>
                    <a:lstStyle/>
                    <a:p>
                      <a:pPr algn="ctr">
                        <a:lnSpc>
                          <a:spcPct val="115000"/>
                        </a:lnSpc>
                        <a:spcAft>
                          <a:spcPts val="0"/>
                        </a:spcAft>
                      </a:pPr>
                      <a:r>
                        <a:rPr lang="pt-BR" sz="1200" dirty="0" smtClean="0">
                          <a:latin typeface="Verdana" pitchFamily="34" charset="0"/>
                          <a:ea typeface="Verdana" pitchFamily="34" charset="0"/>
                          <a:cs typeface="Verdana" pitchFamily="34" charset="0"/>
                        </a:rPr>
                        <a:t>N° 17</a:t>
                      </a:r>
                    </a:p>
                  </a:txBody>
                  <a:tcPr marL="68580" marR="68580" marT="0" marB="0" anchor="ct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lnSpc>
                          <a:spcPct val="115000"/>
                        </a:lnSpc>
                        <a:spcAft>
                          <a:spcPts val="0"/>
                        </a:spcAft>
                      </a:pPr>
                      <a:r>
                        <a:rPr lang="pt-BR" sz="1200" dirty="0">
                          <a:latin typeface="Verdana" pitchFamily="34" charset="0"/>
                          <a:ea typeface="Verdana" pitchFamily="34" charset="0"/>
                          <a:cs typeface="Verdana" pitchFamily="34" charset="0"/>
                        </a:rPr>
                        <a:t>2</a:t>
                      </a:r>
                      <a:endParaRPr lang="pt-BR" sz="1200" dirty="0">
                        <a:solidFill>
                          <a:srgbClr val="0000FF"/>
                        </a:solidFill>
                        <a:latin typeface="Verdana" pitchFamily="34" charset="0"/>
                        <a:ea typeface="Verdana" pitchFamily="34" charset="0"/>
                        <a:cs typeface="Verdana" pitchFamily="34" charset="0"/>
                      </a:endParaRPr>
                    </a:p>
                  </a:txBody>
                  <a:tcPr marL="68580" marR="68580" marT="0" marB="0" anchor="ct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lnSpc>
                          <a:spcPct val="115000"/>
                        </a:lnSpc>
                        <a:spcAft>
                          <a:spcPts val="0"/>
                        </a:spcAft>
                      </a:pPr>
                      <a:r>
                        <a:rPr lang="pt-BR" sz="1200" dirty="0">
                          <a:latin typeface="Verdana" pitchFamily="34" charset="0"/>
                          <a:ea typeface="Verdana" pitchFamily="34" charset="0"/>
                          <a:cs typeface="Verdana" pitchFamily="34" charset="0"/>
                        </a:rPr>
                        <a:t>7</a:t>
                      </a:r>
                      <a:endParaRPr lang="pt-BR" sz="1200" dirty="0">
                        <a:solidFill>
                          <a:srgbClr val="0000FF"/>
                        </a:solidFill>
                        <a:latin typeface="Verdana" pitchFamily="34" charset="0"/>
                        <a:ea typeface="Verdana" pitchFamily="34" charset="0"/>
                        <a:cs typeface="Verdana" pitchFamily="34" charset="0"/>
                      </a:endParaRPr>
                    </a:p>
                  </a:txBody>
                  <a:tcPr marL="68580" marR="68580" marT="0" marB="0" anchor="ct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lnSpc>
                          <a:spcPct val="115000"/>
                        </a:lnSpc>
                        <a:spcAft>
                          <a:spcPts val="0"/>
                        </a:spcAft>
                      </a:pPr>
                      <a:r>
                        <a:rPr lang="pt-BR" sz="1200" dirty="0">
                          <a:latin typeface="Verdana" pitchFamily="34" charset="0"/>
                          <a:ea typeface="Verdana" pitchFamily="34" charset="0"/>
                          <a:cs typeface="Verdana" pitchFamily="34" charset="0"/>
                        </a:rPr>
                        <a:t>Arrendatários</a:t>
                      </a:r>
                      <a:endParaRPr lang="pt-BR" sz="1200" dirty="0">
                        <a:solidFill>
                          <a:srgbClr val="0000FF"/>
                        </a:solidFill>
                        <a:latin typeface="Verdana" pitchFamily="34" charset="0"/>
                        <a:ea typeface="Verdana" pitchFamily="34" charset="0"/>
                        <a:cs typeface="Verdana" pitchFamily="34" charset="0"/>
                      </a:endParaRPr>
                    </a:p>
                  </a:txBody>
                  <a:tcPr marL="68580" marR="68580" marT="0" marB="0" anchor="ct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r>
              <a:tr h="272640">
                <a:tc>
                  <a:txBody>
                    <a:bodyPr/>
                    <a:lstStyle/>
                    <a:p>
                      <a:pPr algn="ctr">
                        <a:lnSpc>
                          <a:spcPct val="115000"/>
                        </a:lnSpc>
                        <a:spcAft>
                          <a:spcPts val="0"/>
                        </a:spcAft>
                      </a:pPr>
                      <a:r>
                        <a:rPr lang="pt-BR" sz="1200" dirty="0" smtClean="0">
                          <a:latin typeface="Verdana" pitchFamily="34" charset="0"/>
                          <a:ea typeface="Verdana" pitchFamily="34" charset="0"/>
                          <a:cs typeface="Verdana" pitchFamily="34" charset="0"/>
                        </a:rPr>
                        <a:t>N° 19</a:t>
                      </a:r>
                    </a:p>
                  </a:txBody>
                  <a:tcPr marL="68580" marR="68580" marT="0" marB="0" anchor="ct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lnSpc>
                          <a:spcPct val="115000"/>
                        </a:lnSpc>
                        <a:spcAft>
                          <a:spcPts val="0"/>
                        </a:spcAft>
                      </a:pPr>
                      <a:r>
                        <a:rPr lang="pt-BR" sz="1200">
                          <a:latin typeface="Verdana" pitchFamily="34" charset="0"/>
                          <a:ea typeface="Verdana" pitchFamily="34" charset="0"/>
                          <a:cs typeface="Verdana" pitchFamily="34" charset="0"/>
                        </a:rPr>
                        <a:t>3</a:t>
                      </a:r>
                      <a:endParaRPr lang="pt-BR" sz="1200">
                        <a:solidFill>
                          <a:srgbClr val="0000FF"/>
                        </a:solidFill>
                        <a:latin typeface="Verdana" pitchFamily="34" charset="0"/>
                        <a:ea typeface="Verdana" pitchFamily="34" charset="0"/>
                        <a:cs typeface="Verdana" pitchFamily="34" charset="0"/>
                      </a:endParaRPr>
                    </a:p>
                  </a:txBody>
                  <a:tcPr marL="68580" marR="68580" marT="0" marB="0" anchor="ct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lnSpc>
                          <a:spcPct val="115000"/>
                        </a:lnSpc>
                        <a:spcAft>
                          <a:spcPts val="0"/>
                        </a:spcAft>
                      </a:pPr>
                      <a:r>
                        <a:rPr lang="pt-BR" sz="1200" dirty="0">
                          <a:latin typeface="Verdana" pitchFamily="34" charset="0"/>
                          <a:ea typeface="Verdana" pitchFamily="34" charset="0"/>
                          <a:cs typeface="Verdana" pitchFamily="34" charset="0"/>
                        </a:rPr>
                        <a:t>10</a:t>
                      </a:r>
                      <a:endParaRPr lang="pt-BR" sz="1200" dirty="0">
                        <a:solidFill>
                          <a:srgbClr val="0000FF"/>
                        </a:solidFill>
                        <a:latin typeface="Verdana" pitchFamily="34" charset="0"/>
                        <a:ea typeface="Verdana" pitchFamily="34" charset="0"/>
                        <a:cs typeface="Verdana" pitchFamily="34" charset="0"/>
                      </a:endParaRPr>
                    </a:p>
                  </a:txBody>
                  <a:tcPr marL="68580" marR="68580" marT="0" marB="0" anchor="ct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lnSpc>
                          <a:spcPct val="115000"/>
                        </a:lnSpc>
                        <a:spcAft>
                          <a:spcPts val="0"/>
                        </a:spcAft>
                      </a:pPr>
                      <a:r>
                        <a:rPr lang="pt-BR" sz="1200" dirty="0">
                          <a:latin typeface="Verdana" pitchFamily="34" charset="0"/>
                          <a:ea typeface="Verdana" pitchFamily="34" charset="0"/>
                          <a:cs typeface="Verdana" pitchFamily="34" charset="0"/>
                        </a:rPr>
                        <a:t>Proprietários</a:t>
                      </a:r>
                      <a:endParaRPr lang="pt-BR" sz="1200" dirty="0">
                        <a:solidFill>
                          <a:srgbClr val="0000FF"/>
                        </a:solidFill>
                        <a:latin typeface="Verdana" pitchFamily="34" charset="0"/>
                        <a:ea typeface="Verdana" pitchFamily="34" charset="0"/>
                        <a:cs typeface="Verdana" pitchFamily="34" charset="0"/>
                      </a:endParaRPr>
                    </a:p>
                  </a:txBody>
                  <a:tcPr marL="68580" marR="68580" marT="0" marB="0" anchor="ct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r>
              <a:tr h="272640">
                <a:tc rowSpan="3">
                  <a:txBody>
                    <a:bodyPr/>
                    <a:lstStyle/>
                    <a:p>
                      <a:pPr algn="ctr">
                        <a:lnSpc>
                          <a:spcPct val="115000"/>
                        </a:lnSpc>
                        <a:spcAft>
                          <a:spcPts val="0"/>
                        </a:spcAft>
                      </a:pPr>
                      <a:r>
                        <a:rPr lang="pt-BR" sz="1200" dirty="0" smtClean="0">
                          <a:latin typeface="Verdana" pitchFamily="34" charset="0"/>
                          <a:ea typeface="Verdana" pitchFamily="34" charset="0"/>
                          <a:cs typeface="Verdana" pitchFamily="34" charset="0"/>
                        </a:rPr>
                        <a:t>N° 21</a:t>
                      </a:r>
                    </a:p>
                  </a:txBody>
                  <a:tcPr marL="68580" marR="68580" marT="0" marB="0" anchor="ct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rowSpan="3">
                  <a:txBody>
                    <a:bodyPr/>
                    <a:lstStyle/>
                    <a:p>
                      <a:pPr algn="ctr">
                        <a:lnSpc>
                          <a:spcPct val="115000"/>
                        </a:lnSpc>
                        <a:spcAft>
                          <a:spcPts val="0"/>
                        </a:spcAft>
                      </a:pPr>
                      <a:r>
                        <a:rPr lang="pt-BR" sz="1200">
                          <a:latin typeface="Verdana" pitchFamily="34" charset="0"/>
                          <a:ea typeface="Verdana" pitchFamily="34" charset="0"/>
                          <a:cs typeface="Verdana" pitchFamily="34" charset="0"/>
                        </a:rPr>
                        <a:t>4</a:t>
                      </a:r>
                      <a:endParaRPr lang="pt-BR" sz="1200">
                        <a:solidFill>
                          <a:srgbClr val="0000FF"/>
                        </a:solidFill>
                        <a:latin typeface="Verdana" pitchFamily="34" charset="0"/>
                        <a:ea typeface="Verdana" pitchFamily="34" charset="0"/>
                        <a:cs typeface="Verdana" pitchFamily="34" charset="0"/>
                      </a:endParaRPr>
                    </a:p>
                  </a:txBody>
                  <a:tcPr marL="68580" marR="68580" marT="0" marB="0" anchor="ct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rowSpan="3">
                  <a:txBody>
                    <a:bodyPr/>
                    <a:lstStyle/>
                    <a:p>
                      <a:pPr algn="ctr">
                        <a:lnSpc>
                          <a:spcPct val="115000"/>
                        </a:lnSpc>
                        <a:spcAft>
                          <a:spcPts val="0"/>
                        </a:spcAft>
                      </a:pPr>
                      <a:r>
                        <a:rPr lang="pt-BR" sz="1200" dirty="0">
                          <a:latin typeface="Verdana" pitchFamily="34" charset="0"/>
                          <a:ea typeface="Verdana" pitchFamily="34" charset="0"/>
                          <a:cs typeface="Verdana" pitchFamily="34" charset="0"/>
                        </a:rPr>
                        <a:t>13</a:t>
                      </a:r>
                      <a:endParaRPr lang="pt-BR" sz="1200" dirty="0">
                        <a:solidFill>
                          <a:srgbClr val="0000FF"/>
                        </a:solidFill>
                        <a:latin typeface="Verdana" pitchFamily="34" charset="0"/>
                        <a:ea typeface="Verdana" pitchFamily="34" charset="0"/>
                        <a:cs typeface="Verdana" pitchFamily="34" charset="0"/>
                      </a:endParaRPr>
                    </a:p>
                  </a:txBody>
                  <a:tcPr marL="68580" marR="68580" marT="0" marB="0" anchor="ct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lnSpc>
                          <a:spcPct val="115000"/>
                        </a:lnSpc>
                        <a:spcAft>
                          <a:spcPts val="0"/>
                        </a:spcAft>
                      </a:pPr>
                      <a:r>
                        <a:rPr lang="pt-BR" sz="1200" dirty="0">
                          <a:latin typeface="Verdana" pitchFamily="34" charset="0"/>
                          <a:ea typeface="Verdana" pitchFamily="34" charset="0"/>
                          <a:cs typeface="Verdana" pitchFamily="34" charset="0"/>
                        </a:rPr>
                        <a:t>4 Proprietários</a:t>
                      </a:r>
                      <a:endParaRPr lang="pt-BR" sz="1200" dirty="0">
                        <a:solidFill>
                          <a:srgbClr val="0000FF"/>
                        </a:solidFill>
                        <a:latin typeface="Verdana" pitchFamily="34" charset="0"/>
                        <a:ea typeface="Verdana" pitchFamily="34" charset="0"/>
                        <a:cs typeface="Verdana" pitchFamily="34" charset="0"/>
                      </a:endParaRPr>
                    </a:p>
                  </a:txBody>
                  <a:tcPr marL="68580" marR="68580" marT="0" marB="0" anchor="ct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r>
              <a:tr h="272640">
                <a:tc vMerge="1">
                  <a:txBody>
                    <a:bodyPr/>
                    <a:lstStyle/>
                    <a:p>
                      <a:endParaRPr lang="pt-BR"/>
                    </a:p>
                  </a:txBody>
                  <a:tcPr/>
                </a:tc>
                <a:tc vMerge="1">
                  <a:txBody>
                    <a:bodyPr/>
                    <a:lstStyle/>
                    <a:p>
                      <a:endParaRPr lang="pt-BR"/>
                    </a:p>
                  </a:txBody>
                  <a:tcPr/>
                </a:tc>
                <a:tc vMerge="1">
                  <a:txBody>
                    <a:bodyPr/>
                    <a:lstStyle/>
                    <a:p>
                      <a:endParaRPr lang="pt-BR"/>
                    </a:p>
                  </a:txBody>
                  <a:tcPr/>
                </a:tc>
                <a:tc>
                  <a:txBody>
                    <a:bodyPr/>
                    <a:lstStyle/>
                    <a:p>
                      <a:pPr algn="ctr">
                        <a:lnSpc>
                          <a:spcPct val="115000"/>
                        </a:lnSpc>
                        <a:spcAft>
                          <a:spcPts val="0"/>
                        </a:spcAft>
                      </a:pPr>
                      <a:r>
                        <a:rPr lang="pt-BR" sz="1200" dirty="0">
                          <a:latin typeface="Verdana" pitchFamily="34" charset="0"/>
                          <a:ea typeface="Verdana" pitchFamily="34" charset="0"/>
                          <a:cs typeface="Verdana" pitchFamily="34" charset="0"/>
                        </a:rPr>
                        <a:t>4 Meeiros</a:t>
                      </a:r>
                      <a:endParaRPr lang="pt-BR" sz="1200" dirty="0">
                        <a:solidFill>
                          <a:srgbClr val="0000FF"/>
                        </a:solidFill>
                        <a:latin typeface="Verdana" pitchFamily="34" charset="0"/>
                        <a:ea typeface="Verdana" pitchFamily="34" charset="0"/>
                        <a:cs typeface="Verdana" pitchFamily="34" charset="0"/>
                      </a:endParaRPr>
                    </a:p>
                  </a:txBody>
                  <a:tcPr marL="68580" marR="68580" marT="0" marB="0" anchor="ct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r>
              <a:tr h="272640">
                <a:tc vMerge="1">
                  <a:txBody>
                    <a:bodyPr/>
                    <a:lstStyle/>
                    <a:p>
                      <a:endParaRPr lang="pt-BR"/>
                    </a:p>
                  </a:txBody>
                  <a:tcPr/>
                </a:tc>
                <a:tc vMerge="1">
                  <a:txBody>
                    <a:bodyPr/>
                    <a:lstStyle/>
                    <a:p>
                      <a:endParaRPr lang="pt-BR"/>
                    </a:p>
                  </a:txBody>
                  <a:tcPr/>
                </a:tc>
                <a:tc vMerge="1">
                  <a:txBody>
                    <a:bodyPr/>
                    <a:lstStyle/>
                    <a:p>
                      <a:endParaRPr lang="pt-BR"/>
                    </a:p>
                  </a:txBody>
                  <a:tcPr/>
                </a:tc>
                <a:tc>
                  <a:txBody>
                    <a:bodyPr/>
                    <a:lstStyle/>
                    <a:p>
                      <a:pPr algn="ctr">
                        <a:lnSpc>
                          <a:spcPct val="115000"/>
                        </a:lnSpc>
                        <a:spcAft>
                          <a:spcPts val="0"/>
                        </a:spcAft>
                      </a:pPr>
                      <a:r>
                        <a:rPr lang="pt-BR" sz="1200" dirty="0">
                          <a:latin typeface="Verdana" pitchFamily="34" charset="0"/>
                          <a:ea typeface="Verdana" pitchFamily="34" charset="0"/>
                          <a:cs typeface="Verdana" pitchFamily="34" charset="0"/>
                        </a:rPr>
                        <a:t>5 Inquilinos</a:t>
                      </a:r>
                      <a:endParaRPr lang="pt-BR" sz="1200" dirty="0">
                        <a:solidFill>
                          <a:srgbClr val="0000FF"/>
                        </a:solidFill>
                        <a:latin typeface="Verdana" pitchFamily="34" charset="0"/>
                        <a:ea typeface="Verdana" pitchFamily="34" charset="0"/>
                        <a:cs typeface="Verdana" pitchFamily="34" charset="0"/>
                      </a:endParaRPr>
                    </a:p>
                  </a:txBody>
                  <a:tcPr marL="68580" marR="68580" marT="0" marB="0" anchor="ct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r>
              <a:tr h="272640">
                <a:tc>
                  <a:txBody>
                    <a:bodyPr/>
                    <a:lstStyle/>
                    <a:p>
                      <a:pPr algn="ctr">
                        <a:lnSpc>
                          <a:spcPct val="115000"/>
                        </a:lnSpc>
                        <a:spcAft>
                          <a:spcPts val="0"/>
                        </a:spcAft>
                      </a:pPr>
                      <a:r>
                        <a:rPr lang="pt-BR" sz="1200" b="1" dirty="0">
                          <a:latin typeface="Verdana" pitchFamily="34" charset="0"/>
                          <a:ea typeface="Verdana" pitchFamily="34" charset="0"/>
                          <a:cs typeface="Verdana" pitchFamily="34" charset="0"/>
                        </a:rPr>
                        <a:t>Total</a:t>
                      </a:r>
                      <a:endParaRPr lang="pt-BR" sz="1200" b="1" dirty="0">
                        <a:solidFill>
                          <a:srgbClr val="0000FF"/>
                        </a:solidFill>
                        <a:latin typeface="Verdana" pitchFamily="34" charset="0"/>
                        <a:ea typeface="Verdana" pitchFamily="34" charset="0"/>
                        <a:cs typeface="Verdana" pitchFamily="34" charset="0"/>
                      </a:endParaRPr>
                    </a:p>
                  </a:txBody>
                  <a:tcPr marL="68580" marR="68580" marT="0" marB="0" anchor="ctr">
                    <a:lnT w="12700" cap="flat" cmpd="sng" algn="ctr">
                      <a:solidFill>
                        <a:schemeClr val="bg1">
                          <a:lumMod val="65000"/>
                        </a:schemeClr>
                      </a:solidFill>
                      <a:prstDash val="solid"/>
                      <a:round/>
                      <a:headEnd type="none" w="med" len="med"/>
                      <a:tailEnd type="none" w="med" len="med"/>
                    </a:lnT>
                  </a:tcPr>
                </a:tc>
                <a:tc>
                  <a:txBody>
                    <a:bodyPr/>
                    <a:lstStyle/>
                    <a:p>
                      <a:pPr algn="ctr">
                        <a:lnSpc>
                          <a:spcPct val="115000"/>
                        </a:lnSpc>
                        <a:spcAft>
                          <a:spcPts val="0"/>
                        </a:spcAft>
                      </a:pPr>
                      <a:r>
                        <a:rPr lang="pt-BR" sz="1200" b="1" dirty="0">
                          <a:latin typeface="Verdana" pitchFamily="34" charset="0"/>
                          <a:ea typeface="Verdana" pitchFamily="34" charset="0"/>
                          <a:cs typeface="Verdana" pitchFamily="34" charset="0"/>
                        </a:rPr>
                        <a:t>12</a:t>
                      </a:r>
                      <a:endParaRPr lang="pt-BR" sz="1200" b="1" dirty="0">
                        <a:solidFill>
                          <a:srgbClr val="0000FF"/>
                        </a:solidFill>
                        <a:latin typeface="Verdana" pitchFamily="34" charset="0"/>
                        <a:ea typeface="Verdana" pitchFamily="34" charset="0"/>
                        <a:cs typeface="Verdana" pitchFamily="34" charset="0"/>
                      </a:endParaRPr>
                    </a:p>
                  </a:txBody>
                  <a:tcPr marL="68580" marR="68580" marT="0" marB="0" anchor="ctr">
                    <a:lnT w="12700" cap="flat" cmpd="sng" algn="ctr">
                      <a:solidFill>
                        <a:schemeClr val="bg1">
                          <a:lumMod val="65000"/>
                        </a:schemeClr>
                      </a:solidFill>
                      <a:prstDash val="solid"/>
                      <a:round/>
                      <a:headEnd type="none" w="med" len="med"/>
                      <a:tailEnd type="none" w="med" len="med"/>
                    </a:lnT>
                  </a:tcPr>
                </a:tc>
                <a:tc>
                  <a:txBody>
                    <a:bodyPr/>
                    <a:lstStyle/>
                    <a:p>
                      <a:pPr algn="ctr">
                        <a:lnSpc>
                          <a:spcPct val="115000"/>
                        </a:lnSpc>
                        <a:spcAft>
                          <a:spcPts val="0"/>
                        </a:spcAft>
                      </a:pPr>
                      <a:r>
                        <a:rPr lang="pt-BR" sz="1200" b="1" dirty="0">
                          <a:latin typeface="Verdana" pitchFamily="34" charset="0"/>
                          <a:ea typeface="Verdana" pitchFamily="34" charset="0"/>
                          <a:cs typeface="Verdana" pitchFamily="34" charset="0"/>
                        </a:rPr>
                        <a:t>42</a:t>
                      </a:r>
                      <a:endParaRPr lang="pt-BR" sz="1200" b="1" dirty="0">
                        <a:solidFill>
                          <a:srgbClr val="0000FF"/>
                        </a:solidFill>
                        <a:latin typeface="Verdana" pitchFamily="34" charset="0"/>
                        <a:ea typeface="Verdana" pitchFamily="34" charset="0"/>
                        <a:cs typeface="Verdana" pitchFamily="34" charset="0"/>
                      </a:endParaRPr>
                    </a:p>
                  </a:txBody>
                  <a:tcPr marL="68580" marR="68580" marT="0" marB="0" anchor="ctr">
                    <a:lnT w="12700" cap="flat" cmpd="sng" algn="ctr">
                      <a:solidFill>
                        <a:schemeClr val="bg1">
                          <a:lumMod val="65000"/>
                        </a:schemeClr>
                      </a:solidFill>
                      <a:prstDash val="solid"/>
                      <a:round/>
                      <a:headEnd type="none" w="med" len="med"/>
                      <a:tailEnd type="none" w="med" len="med"/>
                    </a:lnT>
                  </a:tcPr>
                </a:tc>
                <a:tc>
                  <a:txBody>
                    <a:bodyPr/>
                    <a:lstStyle/>
                    <a:p>
                      <a:pPr algn="ctr">
                        <a:lnSpc>
                          <a:spcPct val="115000"/>
                        </a:lnSpc>
                        <a:spcAft>
                          <a:spcPts val="0"/>
                        </a:spcAft>
                      </a:pPr>
                      <a:r>
                        <a:rPr lang="pt-BR" sz="1200" dirty="0">
                          <a:latin typeface="Verdana" pitchFamily="34" charset="0"/>
                          <a:ea typeface="Verdana" pitchFamily="34" charset="0"/>
                          <a:cs typeface="Verdana" pitchFamily="34" charset="0"/>
                        </a:rPr>
                        <a:t>--</a:t>
                      </a:r>
                      <a:endParaRPr lang="pt-BR" sz="1200" dirty="0">
                        <a:solidFill>
                          <a:srgbClr val="0000FF"/>
                        </a:solidFill>
                        <a:latin typeface="Verdana" pitchFamily="34" charset="0"/>
                        <a:ea typeface="Verdana" pitchFamily="34" charset="0"/>
                        <a:cs typeface="Verdana" pitchFamily="34" charset="0"/>
                      </a:endParaRPr>
                    </a:p>
                  </a:txBody>
                  <a:tcPr marL="68580" marR="68580" marT="0" marB="0" anchor="ctr">
                    <a:lnT w="12700" cap="flat" cmpd="sng" algn="ctr">
                      <a:solidFill>
                        <a:schemeClr val="bg1">
                          <a:lumMod val="65000"/>
                        </a:schemeClr>
                      </a:solidFill>
                      <a:prstDash val="solid"/>
                      <a:round/>
                      <a:headEnd type="none" w="med" len="med"/>
                      <a:tailEnd type="none" w="med" len="med"/>
                    </a:lnT>
                  </a:tcPr>
                </a:tc>
              </a:tr>
            </a:tbl>
          </a:graphicData>
        </a:graphic>
      </p:graphicFrame>
      <p:sp>
        <p:nvSpPr>
          <p:cNvPr id="5" name="Text Box 2"/>
          <p:cNvSpPr txBox="1">
            <a:spLocks noChangeArrowheads="1"/>
          </p:cNvSpPr>
          <p:nvPr/>
        </p:nvSpPr>
        <p:spPr bwMode="auto">
          <a:xfrm>
            <a:off x="0" y="1295400"/>
            <a:ext cx="3522817" cy="705321"/>
          </a:xfrm>
          <a:prstGeom prst="rect">
            <a:avLst/>
          </a:prstGeom>
          <a:noFill/>
          <a:ln w="12700" algn="ctr">
            <a:noFill/>
            <a:miter lim="800000"/>
            <a:headEnd/>
            <a:tailEnd/>
          </a:ln>
          <a:effectLst/>
        </p:spPr>
        <p:txBody>
          <a:bodyPr wrap="square" lIns="90488" tIns="44450" rIns="90488" bIns="44450">
            <a:spAutoFit/>
          </a:bodyPr>
          <a:lstStyle/>
          <a:p>
            <a:pPr>
              <a:lnSpc>
                <a:spcPct val="100000"/>
              </a:lnSpc>
              <a:buFont typeface="Wingdings" pitchFamily="2" charset="2"/>
              <a:buChar char="ü"/>
            </a:pPr>
            <a:r>
              <a:rPr lang="pt-BR" sz="2000" b="0" cap="small" dirty="0" smtClean="0">
                <a:solidFill>
                  <a:srgbClr val="FF0000"/>
                </a:solidFill>
                <a:effectLst/>
                <a:latin typeface="Verdana" pitchFamily="34" charset="0"/>
                <a:ea typeface="Verdana" pitchFamily="34" charset="0"/>
                <a:cs typeface="Verdana" pitchFamily="34" charset="0"/>
              </a:rPr>
              <a:t> Diagnóstico Ambiental</a:t>
            </a:r>
          </a:p>
          <a:p>
            <a:pPr marL="288000">
              <a:lnSpc>
                <a:spcPct val="100000"/>
              </a:lnSpc>
              <a:buFont typeface="Wingdings" pitchFamily="2" charset="2"/>
              <a:buChar char="v"/>
            </a:pPr>
            <a:r>
              <a:rPr lang="pt-BR" sz="2000" b="0" cap="small" dirty="0" smtClean="0">
                <a:solidFill>
                  <a:srgbClr val="FF0000"/>
                </a:solidFill>
                <a:effectLst/>
                <a:latin typeface="Verdana" pitchFamily="34" charset="0"/>
                <a:ea typeface="Verdana" pitchFamily="34" charset="0"/>
                <a:cs typeface="Verdana" pitchFamily="34" charset="0"/>
              </a:rPr>
              <a:t> Meio Socioeconômico</a:t>
            </a: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6" name="Tabela 5"/>
          <p:cNvGraphicFramePr>
            <a:graphicFrameLocks noGrp="1"/>
          </p:cNvGraphicFramePr>
          <p:nvPr/>
        </p:nvGraphicFramePr>
        <p:xfrm>
          <a:off x="381000" y="2883662"/>
          <a:ext cx="8915400" cy="3352803"/>
        </p:xfrm>
        <a:graphic>
          <a:graphicData uri="http://schemas.openxmlformats.org/drawingml/2006/table">
            <a:tbl>
              <a:tblPr/>
              <a:tblGrid>
                <a:gridCol w="1988820"/>
                <a:gridCol w="2057400"/>
                <a:gridCol w="2125980"/>
                <a:gridCol w="2743200"/>
              </a:tblGrid>
              <a:tr h="274769">
                <a:tc>
                  <a:txBody>
                    <a:bodyPr/>
                    <a:lstStyle/>
                    <a:p>
                      <a:pPr>
                        <a:lnSpc>
                          <a:spcPct val="115000"/>
                        </a:lnSpc>
                      </a:pPr>
                      <a:endParaRPr lang="pt-BR" sz="1200" dirty="0">
                        <a:latin typeface="Verdana" pitchFamily="34" charset="0"/>
                        <a:ea typeface="Verdana" pitchFamily="34" charset="0"/>
                        <a:cs typeface="Verdana" pitchFamily="34" charset="0"/>
                      </a:endParaRPr>
                    </a:p>
                  </a:txBody>
                  <a:tcPr marL="33735" marR="33735"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gridSpan="3">
                  <a:txBody>
                    <a:bodyPr/>
                    <a:lstStyle/>
                    <a:p>
                      <a:pPr algn="ctr">
                        <a:lnSpc>
                          <a:spcPct val="115000"/>
                        </a:lnSpc>
                        <a:spcAft>
                          <a:spcPts val="0"/>
                        </a:spcAft>
                      </a:pPr>
                      <a:r>
                        <a:rPr lang="pt-BR" sz="1200" b="1" dirty="0">
                          <a:solidFill>
                            <a:srgbClr val="FFFFFF"/>
                          </a:solidFill>
                          <a:latin typeface="Verdana" pitchFamily="34" charset="0"/>
                          <a:ea typeface="Verdana" pitchFamily="34" charset="0"/>
                          <a:cs typeface="Verdana" pitchFamily="34" charset="0"/>
                        </a:rPr>
                        <a:t>ASPECTOS AMBIENTAIS (AA)</a:t>
                      </a:r>
                      <a:endParaRPr lang="pt-BR" sz="1200" dirty="0">
                        <a:latin typeface="Verdana" pitchFamily="34" charset="0"/>
                        <a:ea typeface="Verdana" pitchFamily="34" charset="0"/>
                        <a:cs typeface="Verdana" pitchFamily="34" charset="0"/>
                      </a:endParaRPr>
                    </a:p>
                  </a:txBody>
                  <a:tcPr marL="33735" marR="3373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43634"/>
                    </a:solidFill>
                  </a:tcPr>
                </a:tc>
                <a:tc hMerge="1">
                  <a:txBody>
                    <a:bodyPr/>
                    <a:lstStyle/>
                    <a:p>
                      <a:endParaRPr lang="pt-BR"/>
                    </a:p>
                  </a:txBody>
                  <a:tcPr/>
                </a:tc>
                <a:tc hMerge="1">
                  <a:txBody>
                    <a:bodyPr/>
                    <a:lstStyle/>
                    <a:p>
                      <a:endParaRPr lang="pt-BR"/>
                    </a:p>
                  </a:txBody>
                  <a:tcPr/>
                </a:tc>
              </a:tr>
              <a:tr h="522159">
                <a:tc>
                  <a:txBody>
                    <a:bodyPr/>
                    <a:lstStyle/>
                    <a:p>
                      <a:pPr algn="ctr">
                        <a:lnSpc>
                          <a:spcPct val="115000"/>
                        </a:lnSpc>
                        <a:spcAft>
                          <a:spcPts val="0"/>
                        </a:spcAft>
                      </a:pPr>
                      <a:r>
                        <a:rPr lang="pt-BR" sz="1200" b="1">
                          <a:solidFill>
                            <a:srgbClr val="FFFFFF"/>
                          </a:solidFill>
                          <a:latin typeface="Verdana" pitchFamily="34" charset="0"/>
                          <a:ea typeface="Verdana" pitchFamily="34" charset="0"/>
                          <a:cs typeface="Verdana" pitchFamily="34" charset="0"/>
                        </a:rPr>
                        <a:t>ATIVIDADES IMPACTANTES (AI)</a:t>
                      </a:r>
                      <a:endParaRPr lang="pt-BR" sz="1200">
                        <a:latin typeface="Verdana" pitchFamily="34" charset="0"/>
                        <a:ea typeface="Verdana" pitchFamily="34" charset="0"/>
                        <a:cs typeface="Verdana" pitchFamily="34" charset="0"/>
                      </a:endParaRPr>
                    </a:p>
                  </a:txBody>
                  <a:tcPr marL="33735" marR="337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F497A"/>
                    </a:solidFill>
                  </a:tcPr>
                </a:tc>
                <a:tc>
                  <a:txBody>
                    <a:bodyPr/>
                    <a:lstStyle/>
                    <a:p>
                      <a:pPr algn="ctr">
                        <a:lnSpc>
                          <a:spcPct val="115000"/>
                        </a:lnSpc>
                        <a:spcAft>
                          <a:spcPts val="0"/>
                        </a:spcAft>
                      </a:pPr>
                      <a:r>
                        <a:rPr lang="pt-BR" sz="1200" b="1" dirty="0">
                          <a:solidFill>
                            <a:srgbClr val="000000"/>
                          </a:solidFill>
                          <a:latin typeface="Verdana" pitchFamily="34" charset="0"/>
                          <a:ea typeface="Verdana" pitchFamily="34" charset="0"/>
                          <a:cs typeface="Verdana" pitchFamily="34" charset="0"/>
                        </a:rPr>
                        <a:t>AA.1 MEIO </a:t>
                      </a:r>
                      <a:r>
                        <a:rPr lang="pt-BR" sz="1200" b="1" dirty="0" smtClean="0">
                          <a:solidFill>
                            <a:srgbClr val="000000"/>
                          </a:solidFill>
                          <a:latin typeface="Verdana" pitchFamily="34" charset="0"/>
                          <a:ea typeface="Verdana" pitchFamily="34" charset="0"/>
                          <a:cs typeface="Verdana" pitchFamily="34" charset="0"/>
                        </a:rPr>
                        <a:t>FÍSICO</a:t>
                      </a:r>
                    </a:p>
                  </a:txBody>
                  <a:tcPr marL="33735" marR="337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9594"/>
                    </a:solidFill>
                  </a:tcPr>
                </a:tc>
                <a:tc>
                  <a:txBody>
                    <a:bodyPr/>
                    <a:lstStyle/>
                    <a:p>
                      <a:pPr algn="ctr">
                        <a:lnSpc>
                          <a:spcPct val="115000"/>
                        </a:lnSpc>
                        <a:spcAft>
                          <a:spcPts val="0"/>
                        </a:spcAft>
                      </a:pPr>
                      <a:r>
                        <a:rPr lang="pt-BR" sz="1200" b="1" dirty="0">
                          <a:solidFill>
                            <a:srgbClr val="000000"/>
                          </a:solidFill>
                          <a:latin typeface="Verdana" pitchFamily="34" charset="0"/>
                          <a:ea typeface="Verdana" pitchFamily="34" charset="0"/>
                          <a:cs typeface="Verdana" pitchFamily="34" charset="0"/>
                        </a:rPr>
                        <a:t>AA.2 MEIO </a:t>
                      </a:r>
                      <a:r>
                        <a:rPr lang="pt-BR" sz="1200" b="1" dirty="0" smtClean="0">
                          <a:solidFill>
                            <a:srgbClr val="000000"/>
                          </a:solidFill>
                          <a:latin typeface="Verdana" pitchFamily="34" charset="0"/>
                          <a:ea typeface="Verdana" pitchFamily="34" charset="0"/>
                          <a:cs typeface="Verdana" pitchFamily="34" charset="0"/>
                        </a:rPr>
                        <a:t>BIÓTICO</a:t>
                      </a:r>
                    </a:p>
                  </a:txBody>
                  <a:tcPr marL="33735" marR="337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5B8B7"/>
                    </a:solidFill>
                  </a:tcPr>
                </a:tc>
                <a:tc>
                  <a:txBody>
                    <a:bodyPr/>
                    <a:lstStyle/>
                    <a:p>
                      <a:pPr algn="ctr">
                        <a:lnSpc>
                          <a:spcPct val="115000"/>
                        </a:lnSpc>
                        <a:spcAft>
                          <a:spcPts val="0"/>
                        </a:spcAft>
                      </a:pPr>
                      <a:r>
                        <a:rPr lang="pt-BR" sz="1200" b="1" dirty="0">
                          <a:solidFill>
                            <a:srgbClr val="000000"/>
                          </a:solidFill>
                          <a:latin typeface="Verdana" pitchFamily="34" charset="0"/>
                          <a:ea typeface="Verdana" pitchFamily="34" charset="0"/>
                          <a:cs typeface="Verdana" pitchFamily="34" charset="0"/>
                        </a:rPr>
                        <a:t>AA.3 MEIO </a:t>
                      </a:r>
                      <a:r>
                        <a:rPr lang="pt-BR" sz="1200" b="1" dirty="0" smtClean="0">
                          <a:solidFill>
                            <a:srgbClr val="000000"/>
                          </a:solidFill>
                          <a:latin typeface="Verdana" pitchFamily="34" charset="0"/>
                          <a:ea typeface="Verdana" pitchFamily="34" charset="0"/>
                          <a:cs typeface="Verdana" pitchFamily="34" charset="0"/>
                        </a:rPr>
                        <a:t>SOCIOECONÔMICO</a:t>
                      </a:r>
                    </a:p>
                  </a:txBody>
                  <a:tcPr marL="33735" marR="337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DBDB"/>
                    </a:solidFill>
                  </a:tcPr>
                </a:tc>
              </a:tr>
              <a:tr h="522159">
                <a:tc>
                  <a:txBody>
                    <a:bodyPr/>
                    <a:lstStyle/>
                    <a:p>
                      <a:pPr algn="ctr">
                        <a:lnSpc>
                          <a:spcPct val="115000"/>
                        </a:lnSpc>
                        <a:spcAft>
                          <a:spcPts val="0"/>
                        </a:spcAft>
                      </a:pPr>
                      <a:r>
                        <a:rPr lang="pt-BR" sz="1200" b="1" dirty="0">
                          <a:solidFill>
                            <a:srgbClr val="000000"/>
                          </a:solidFill>
                          <a:latin typeface="Verdana" pitchFamily="34" charset="0"/>
                          <a:ea typeface="Verdana" pitchFamily="34" charset="0"/>
                          <a:cs typeface="Verdana" pitchFamily="34" charset="0"/>
                        </a:rPr>
                        <a:t>AI.1. ETAPA DE </a:t>
                      </a:r>
                      <a:r>
                        <a:rPr lang="pt-BR" sz="1200" b="1" dirty="0" smtClean="0">
                          <a:solidFill>
                            <a:srgbClr val="000000"/>
                          </a:solidFill>
                          <a:latin typeface="Verdana" pitchFamily="34" charset="0"/>
                          <a:ea typeface="Verdana" pitchFamily="34" charset="0"/>
                          <a:cs typeface="Verdana" pitchFamily="34" charset="0"/>
                        </a:rPr>
                        <a:t>PLANEJAMENTO </a:t>
                      </a:r>
                      <a:endParaRPr lang="pt-BR" sz="1200" dirty="0">
                        <a:latin typeface="Verdana" pitchFamily="34" charset="0"/>
                        <a:ea typeface="Verdana" pitchFamily="34" charset="0"/>
                        <a:cs typeface="Verdana" pitchFamily="34" charset="0"/>
                      </a:endParaRPr>
                    </a:p>
                  </a:txBody>
                  <a:tcPr marL="33735" marR="337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2A1C7"/>
                    </a:solidFill>
                  </a:tcPr>
                </a:tc>
                <a:tc>
                  <a:txBody>
                    <a:bodyPr/>
                    <a:lstStyle/>
                    <a:p>
                      <a:pPr algn="ctr">
                        <a:spcAft>
                          <a:spcPts val="0"/>
                        </a:spcAft>
                      </a:pPr>
                      <a:r>
                        <a:rPr kumimoji="0" lang="pt-BR" sz="1800" b="1" i="1" kern="1200" dirty="0" smtClean="0">
                          <a:solidFill>
                            <a:srgbClr val="FF0000"/>
                          </a:solidFill>
                          <a:effectLst>
                            <a:outerShdw blurRad="38100" dist="38100" dir="2700000" algn="tl">
                              <a:srgbClr val="000000">
                                <a:alpha val="43137"/>
                              </a:srgbClr>
                            </a:outerShdw>
                          </a:effectLst>
                          <a:latin typeface="Verdana" pitchFamily="34" charset="0"/>
                          <a:ea typeface="Verdana" pitchFamily="34" charset="0"/>
                          <a:cs typeface="Verdana" pitchFamily="34" charset="0"/>
                        </a:rPr>
                        <a:t>-</a:t>
                      </a: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kumimoji="0" lang="pt-BR" sz="1800" b="1" i="1" kern="1200" dirty="0" smtClean="0">
                          <a:solidFill>
                            <a:srgbClr val="FF0000"/>
                          </a:solidFill>
                          <a:effectLst>
                            <a:outerShdw blurRad="38100" dist="38100" dir="2700000" algn="tl">
                              <a:srgbClr val="000000">
                                <a:alpha val="43137"/>
                              </a:srgbClr>
                            </a:outerShdw>
                          </a:effectLst>
                          <a:latin typeface="Verdana" pitchFamily="34" charset="0"/>
                          <a:ea typeface="Verdana" pitchFamily="34" charset="0"/>
                          <a:cs typeface="Verdana" pitchFamily="34" charset="0"/>
                        </a:rPr>
                        <a:t>-</a:t>
                      </a: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kumimoji="0" lang="pt-BR" sz="1800" b="1" i="1" kern="1200" dirty="0" smtClean="0">
                          <a:solidFill>
                            <a:srgbClr val="FF0000"/>
                          </a:solidFill>
                          <a:effectLst>
                            <a:outerShdw blurRad="38100" dist="38100" dir="2700000" algn="tl">
                              <a:srgbClr val="000000">
                                <a:alpha val="43137"/>
                              </a:srgbClr>
                            </a:outerShdw>
                          </a:effectLst>
                          <a:latin typeface="Verdana" pitchFamily="34" charset="0"/>
                          <a:ea typeface="Verdana" pitchFamily="34" charset="0"/>
                          <a:cs typeface="Verdana" pitchFamily="34" charset="0"/>
                        </a:rPr>
                        <a:t>2</a:t>
                      </a: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22159">
                <a:tc>
                  <a:txBody>
                    <a:bodyPr/>
                    <a:lstStyle/>
                    <a:p>
                      <a:pPr algn="ctr">
                        <a:lnSpc>
                          <a:spcPct val="115000"/>
                        </a:lnSpc>
                        <a:spcAft>
                          <a:spcPts val="0"/>
                        </a:spcAft>
                      </a:pPr>
                      <a:r>
                        <a:rPr lang="pt-BR" sz="1200" b="1" dirty="0">
                          <a:solidFill>
                            <a:srgbClr val="000000"/>
                          </a:solidFill>
                          <a:latin typeface="Verdana" pitchFamily="34" charset="0"/>
                          <a:ea typeface="Verdana" pitchFamily="34" charset="0"/>
                          <a:cs typeface="Verdana" pitchFamily="34" charset="0"/>
                        </a:rPr>
                        <a:t>AI.2. ETAPA DE </a:t>
                      </a:r>
                      <a:r>
                        <a:rPr lang="pt-BR" sz="1200" b="1" dirty="0" smtClean="0">
                          <a:solidFill>
                            <a:srgbClr val="000000"/>
                          </a:solidFill>
                          <a:latin typeface="Verdana" pitchFamily="34" charset="0"/>
                          <a:ea typeface="Verdana" pitchFamily="34" charset="0"/>
                          <a:cs typeface="Verdana" pitchFamily="34" charset="0"/>
                        </a:rPr>
                        <a:t>CONSTRUÇÃO </a:t>
                      </a:r>
                      <a:endParaRPr lang="pt-BR" sz="1200" dirty="0">
                        <a:latin typeface="Verdana" pitchFamily="34" charset="0"/>
                        <a:ea typeface="Verdana" pitchFamily="34" charset="0"/>
                        <a:cs typeface="Verdana" pitchFamily="34" charset="0"/>
                      </a:endParaRPr>
                    </a:p>
                  </a:txBody>
                  <a:tcPr marL="33735" marR="337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0D9"/>
                    </a:solidFill>
                  </a:tcPr>
                </a:tc>
                <a:tc>
                  <a:txBody>
                    <a:bodyPr/>
                    <a:lstStyle/>
                    <a:p>
                      <a:pPr algn="ctr">
                        <a:spcAft>
                          <a:spcPts val="0"/>
                        </a:spcAft>
                      </a:pPr>
                      <a:r>
                        <a:rPr kumimoji="0" lang="pt-BR" sz="1800" b="1" i="1" kern="1200" dirty="0" smtClean="0">
                          <a:solidFill>
                            <a:srgbClr val="FF0000"/>
                          </a:solidFill>
                          <a:effectLst>
                            <a:outerShdw blurRad="38100" dist="38100" dir="2700000" algn="tl">
                              <a:srgbClr val="000000">
                                <a:alpha val="43137"/>
                              </a:srgbClr>
                            </a:outerShdw>
                          </a:effectLst>
                          <a:latin typeface="Verdana" pitchFamily="34" charset="0"/>
                          <a:ea typeface="Verdana" pitchFamily="34" charset="0"/>
                          <a:cs typeface="Verdana" pitchFamily="34" charset="0"/>
                        </a:rPr>
                        <a:t>10</a:t>
                      </a: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kumimoji="0" lang="pt-BR" sz="1800" b="1" i="1" kern="1200" dirty="0" smtClean="0">
                          <a:solidFill>
                            <a:srgbClr val="FF0000"/>
                          </a:solidFill>
                          <a:effectLst>
                            <a:outerShdw blurRad="38100" dist="38100" dir="2700000" algn="tl">
                              <a:srgbClr val="000000">
                                <a:alpha val="43137"/>
                              </a:srgbClr>
                            </a:outerShdw>
                          </a:effectLst>
                          <a:latin typeface="Verdana" pitchFamily="34" charset="0"/>
                          <a:ea typeface="Verdana" pitchFamily="34" charset="0"/>
                          <a:cs typeface="Verdana" pitchFamily="34" charset="0"/>
                        </a:rPr>
                        <a:t>5</a:t>
                      </a: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kumimoji="0" lang="pt-BR" sz="1800" b="1" i="1" kern="1200" dirty="0" smtClean="0">
                          <a:solidFill>
                            <a:srgbClr val="FF0000"/>
                          </a:solidFill>
                          <a:effectLst>
                            <a:outerShdw blurRad="38100" dist="38100" dir="2700000" algn="tl">
                              <a:srgbClr val="000000">
                                <a:alpha val="43137"/>
                              </a:srgbClr>
                            </a:outerShdw>
                          </a:effectLst>
                          <a:latin typeface="Verdana" pitchFamily="34" charset="0"/>
                          <a:ea typeface="Verdana" pitchFamily="34" charset="0"/>
                          <a:cs typeface="Verdana" pitchFamily="34" charset="0"/>
                        </a:rPr>
                        <a:t>9</a:t>
                      </a: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22159">
                <a:tc>
                  <a:txBody>
                    <a:bodyPr/>
                    <a:lstStyle/>
                    <a:p>
                      <a:pPr algn="ctr">
                        <a:lnSpc>
                          <a:spcPct val="115000"/>
                        </a:lnSpc>
                        <a:spcAft>
                          <a:spcPts val="0"/>
                        </a:spcAft>
                      </a:pPr>
                      <a:r>
                        <a:rPr lang="pt-BR" sz="1200" b="1" dirty="0">
                          <a:solidFill>
                            <a:srgbClr val="000000"/>
                          </a:solidFill>
                          <a:latin typeface="Verdana" pitchFamily="34" charset="0"/>
                          <a:ea typeface="Verdana" pitchFamily="34" charset="0"/>
                          <a:cs typeface="Verdana" pitchFamily="34" charset="0"/>
                        </a:rPr>
                        <a:t>AI.3. ETAPA DE </a:t>
                      </a:r>
                      <a:r>
                        <a:rPr lang="pt-BR" sz="1200" b="1" dirty="0" smtClean="0">
                          <a:solidFill>
                            <a:srgbClr val="000000"/>
                          </a:solidFill>
                          <a:latin typeface="Verdana" pitchFamily="34" charset="0"/>
                          <a:ea typeface="Verdana" pitchFamily="34" charset="0"/>
                          <a:cs typeface="Verdana" pitchFamily="34" charset="0"/>
                        </a:rPr>
                        <a:t>OPERAÇÃO </a:t>
                      </a:r>
                      <a:endParaRPr lang="pt-BR" sz="1200" dirty="0">
                        <a:latin typeface="Verdana" pitchFamily="34" charset="0"/>
                        <a:ea typeface="Verdana" pitchFamily="34" charset="0"/>
                        <a:cs typeface="Verdana" pitchFamily="34" charset="0"/>
                      </a:endParaRPr>
                    </a:p>
                  </a:txBody>
                  <a:tcPr marL="33735" marR="337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5DFEC"/>
                    </a:solidFill>
                  </a:tcPr>
                </a:tc>
                <a:tc>
                  <a:txBody>
                    <a:bodyPr/>
                    <a:lstStyle/>
                    <a:p>
                      <a:pPr algn="ctr">
                        <a:spcAft>
                          <a:spcPts val="0"/>
                        </a:spcAft>
                      </a:pPr>
                      <a:r>
                        <a:rPr kumimoji="0" lang="pt-BR" sz="1800" b="1" i="1" kern="1200" dirty="0" smtClean="0">
                          <a:solidFill>
                            <a:srgbClr val="FF0000"/>
                          </a:solidFill>
                          <a:effectLst>
                            <a:outerShdw blurRad="38100" dist="38100" dir="2700000" algn="tl">
                              <a:srgbClr val="000000">
                                <a:alpha val="43137"/>
                              </a:srgbClr>
                            </a:outerShdw>
                          </a:effectLst>
                          <a:latin typeface="Verdana" pitchFamily="34" charset="0"/>
                          <a:ea typeface="Verdana" pitchFamily="34" charset="0"/>
                          <a:cs typeface="Verdana" pitchFamily="34" charset="0"/>
                        </a:rPr>
                        <a:t>2</a:t>
                      </a: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kumimoji="0" lang="pt-BR" sz="1800" b="1" i="1" kern="1200" dirty="0" smtClean="0">
                          <a:solidFill>
                            <a:srgbClr val="FF0000"/>
                          </a:solidFill>
                          <a:effectLst>
                            <a:outerShdw blurRad="38100" dist="38100" dir="2700000" algn="tl">
                              <a:srgbClr val="000000">
                                <a:alpha val="43137"/>
                              </a:srgbClr>
                            </a:outerShdw>
                          </a:effectLst>
                          <a:latin typeface="Verdana" pitchFamily="34" charset="0"/>
                          <a:ea typeface="Verdana" pitchFamily="34" charset="0"/>
                          <a:cs typeface="Verdana" pitchFamily="34" charset="0"/>
                        </a:rPr>
                        <a:t>2</a:t>
                      </a: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kumimoji="0" lang="pt-BR" sz="1800" b="1" i="1" kern="1200" dirty="0" smtClean="0">
                          <a:solidFill>
                            <a:srgbClr val="FF0000"/>
                          </a:solidFill>
                          <a:effectLst>
                            <a:outerShdw blurRad="38100" dist="38100" dir="2700000" algn="tl">
                              <a:srgbClr val="000000">
                                <a:alpha val="43137"/>
                              </a:srgbClr>
                            </a:outerShdw>
                          </a:effectLst>
                          <a:latin typeface="Verdana" pitchFamily="34" charset="0"/>
                          <a:ea typeface="Verdana" pitchFamily="34" charset="0"/>
                          <a:cs typeface="Verdana" pitchFamily="34" charset="0"/>
                        </a:rPr>
                        <a:t>9</a:t>
                      </a: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4699">
                <a:tc>
                  <a:txBody>
                    <a:bodyPr/>
                    <a:lstStyle/>
                    <a:p>
                      <a:pPr algn="ctr">
                        <a:lnSpc>
                          <a:spcPct val="115000"/>
                        </a:lnSpc>
                        <a:spcAft>
                          <a:spcPts val="0"/>
                        </a:spcAft>
                      </a:pPr>
                      <a:r>
                        <a:rPr kumimoji="0" lang="pt-BR" sz="1200" b="1" kern="1200" dirty="0" smtClean="0">
                          <a:solidFill>
                            <a:srgbClr val="000000"/>
                          </a:solidFill>
                          <a:latin typeface="Verdana" pitchFamily="34" charset="0"/>
                          <a:ea typeface="Verdana" pitchFamily="34" charset="0"/>
                          <a:cs typeface="Verdana" pitchFamily="34" charset="0"/>
                        </a:rPr>
                        <a:t>Totais</a:t>
                      </a:r>
                      <a:r>
                        <a:rPr kumimoji="0" lang="pt-BR" sz="1200" b="1" kern="1200" baseline="0" dirty="0" smtClean="0">
                          <a:solidFill>
                            <a:srgbClr val="000000"/>
                          </a:solidFill>
                          <a:latin typeface="Verdana" pitchFamily="34" charset="0"/>
                          <a:ea typeface="Verdana" pitchFamily="34" charset="0"/>
                          <a:cs typeface="Verdana" pitchFamily="34" charset="0"/>
                        </a:rPr>
                        <a:t> parciais</a:t>
                      </a:r>
                      <a:endParaRPr kumimoji="0" lang="pt-BR" sz="1200" b="1" kern="1200" dirty="0">
                        <a:solidFill>
                          <a:srgbClr val="000000"/>
                        </a:solidFill>
                        <a:latin typeface="Verdana" pitchFamily="34" charset="0"/>
                        <a:ea typeface="Verdana" pitchFamily="34" charset="0"/>
                        <a:cs typeface="Verdana" pitchFamily="34" charset="0"/>
                      </a:endParaRPr>
                    </a:p>
                  </a:txBody>
                  <a:tcPr marL="33735" marR="337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pt-BR" sz="2400" b="1" i="1" dirty="0" smtClean="0">
                          <a:solidFill>
                            <a:srgbClr val="FF0000"/>
                          </a:solidFill>
                          <a:effectLst>
                            <a:outerShdw blurRad="38100" dist="38100" dir="2700000" algn="tl">
                              <a:srgbClr val="000000">
                                <a:alpha val="43137"/>
                              </a:srgbClr>
                            </a:outerShdw>
                          </a:effectLst>
                          <a:latin typeface="Verdana" pitchFamily="34" charset="0"/>
                          <a:ea typeface="Verdana" pitchFamily="34" charset="0"/>
                          <a:cs typeface="Verdana" pitchFamily="34" charset="0"/>
                        </a:rPr>
                        <a:t>12</a:t>
                      </a:r>
                    </a:p>
                  </a:txBody>
                  <a:tcPr marL="33735" marR="337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kumimoji="0" lang="pt-BR" sz="2400" b="1" i="1" kern="1200" dirty="0" smtClean="0">
                          <a:solidFill>
                            <a:srgbClr val="FF0000"/>
                          </a:solidFill>
                          <a:effectLst>
                            <a:outerShdw blurRad="38100" dist="38100" dir="2700000" algn="tl">
                              <a:srgbClr val="000000">
                                <a:alpha val="43137"/>
                              </a:srgbClr>
                            </a:outerShdw>
                          </a:effectLst>
                          <a:latin typeface="Verdana" pitchFamily="34" charset="0"/>
                          <a:ea typeface="Verdana" pitchFamily="34" charset="0"/>
                          <a:cs typeface="Verdana" pitchFamily="34" charset="0"/>
                        </a:rPr>
                        <a:t>7</a:t>
                      </a:r>
                    </a:p>
                  </a:txBody>
                  <a:tcPr marL="33735" marR="337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kumimoji="0" lang="pt-BR" sz="2400" b="1" i="1" kern="1200" dirty="0" smtClean="0">
                          <a:solidFill>
                            <a:srgbClr val="FF0000"/>
                          </a:solidFill>
                          <a:effectLst>
                            <a:outerShdw blurRad="38100" dist="38100" dir="2700000" algn="tl">
                              <a:srgbClr val="000000">
                                <a:alpha val="43137"/>
                              </a:srgbClr>
                            </a:outerShdw>
                          </a:effectLst>
                          <a:latin typeface="Verdana" pitchFamily="34" charset="0"/>
                          <a:ea typeface="Verdana" pitchFamily="34" charset="0"/>
                          <a:cs typeface="Verdana" pitchFamily="34" charset="0"/>
                        </a:rPr>
                        <a:t>20</a:t>
                      </a:r>
                    </a:p>
                  </a:txBody>
                  <a:tcPr marL="33735" marR="337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r>
              <a:tr h="494699">
                <a:tc>
                  <a:txBody>
                    <a:bodyPr/>
                    <a:lstStyle/>
                    <a:p>
                      <a:pPr algn="ctr">
                        <a:lnSpc>
                          <a:spcPct val="115000"/>
                        </a:lnSpc>
                        <a:spcAft>
                          <a:spcPts val="0"/>
                        </a:spcAft>
                      </a:pPr>
                      <a:r>
                        <a:rPr kumimoji="0" lang="pt-BR" sz="1600" b="1" kern="1200" dirty="0" smtClean="0">
                          <a:solidFill>
                            <a:srgbClr val="000000"/>
                          </a:solidFill>
                          <a:latin typeface="Verdana" pitchFamily="34" charset="0"/>
                          <a:ea typeface="Verdana" pitchFamily="34" charset="0"/>
                          <a:cs typeface="Verdana" pitchFamily="34" charset="0"/>
                        </a:rPr>
                        <a:t>Total</a:t>
                      </a:r>
                      <a:endParaRPr kumimoji="0" lang="pt-BR" sz="1200" b="1" kern="1200" dirty="0">
                        <a:solidFill>
                          <a:srgbClr val="000000"/>
                        </a:solidFill>
                        <a:latin typeface="Verdana" pitchFamily="34" charset="0"/>
                        <a:ea typeface="Verdana" pitchFamily="34" charset="0"/>
                        <a:cs typeface="Verdana" pitchFamily="34" charset="0"/>
                      </a:endParaRPr>
                    </a:p>
                  </a:txBody>
                  <a:tcPr marL="33735" marR="337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gridSpan="3">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pt-BR" sz="2400" b="1" i="1" dirty="0" smtClean="0">
                          <a:solidFill>
                            <a:srgbClr val="FF0000"/>
                          </a:solidFill>
                          <a:effectLst>
                            <a:outerShdw blurRad="38100" dist="38100" dir="2700000" algn="tl">
                              <a:srgbClr val="000000">
                                <a:alpha val="43137"/>
                              </a:srgbClr>
                            </a:outerShdw>
                          </a:effectLst>
                          <a:latin typeface="Verdana" pitchFamily="34" charset="0"/>
                          <a:ea typeface="Verdana" pitchFamily="34" charset="0"/>
                          <a:cs typeface="Verdana" pitchFamily="34" charset="0"/>
                        </a:rPr>
                        <a:t>39 Impactos Potenciais</a:t>
                      </a:r>
                    </a:p>
                  </a:txBody>
                  <a:tcPr marL="33735" marR="337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pt-BR"/>
                    </a:p>
                  </a:txBody>
                  <a:tcPr/>
                </a:tc>
                <a:tc hMerge="1">
                  <a:txBody>
                    <a:bodyPr/>
                    <a:lstStyle/>
                    <a:p>
                      <a:endParaRPr lang="pt-BR"/>
                    </a:p>
                  </a:txBody>
                  <a:tcPr/>
                </a:tc>
              </a:tr>
            </a:tbl>
          </a:graphicData>
        </a:graphic>
      </p:graphicFrame>
      <p:sp>
        <p:nvSpPr>
          <p:cNvPr id="8" name="Text Box 2"/>
          <p:cNvSpPr txBox="1">
            <a:spLocks noChangeArrowheads="1"/>
          </p:cNvSpPr>
          <p:nvPr/>
        </p:nvSpPr>
        <p:spPr bwMode="auto">
          <a:xfrm>
            <a:off x="0" y="1262484"/>
            <a:ext cx="9906000" cy="1090042"/>
          </a:xfrm>
          <a:prstGeom prst="rect">
            <a:avLst/>
          </a:prstGeom>
          <a:noFill/>
          <a:ln w="12700" algn="ctr">
            <a:noFill/>
            <a:miter lim="800000"/>
            <a:headEnd/>
            <a:tailEnd/>
          </a:ln>
          <a:effectLst/>
        </p:spPr>
        <p:txBody>
          <a:bodyPr wrap="square" lIns="90488" tIns="44450" rIns="90488" bIns="44450">
            <a:spAutoFit/>
          </a:bodyPr>
          <a:lstStyle/>
          <a:p>
            <a:pPr>
              <a:lnSpc>
                <a:spcPts val="2600"/>
              </a:lnSpc>
              <a:buFont typeface="Wingdings" pitchFamily="2" charset="2"/>
              <a:buChar char="ü"/>
            </a:pPr>
            <a:r>
              <a:rPr lang="pt-BR" sz="2000" cap="small" dirty="0" smtClean="0">
                <a:solidFill>
                  <a:srgbClr val="FF0000"/>
                </a:solidFill>
                <a:effectLst/>
                <a:latin typeface="Verdana" pitchFamily="34" charset="0"/>
                <a:ea typeface="Verdana" pitchFamily="34" charset="0"/>
                <a:cs typeface="Verdana" pitchFamily="34" charset="0"/>
              </a:rPr>
              <a:t> Identificação e Avaliação de Impactos Ambientais</a:t>
            </a:r>
          </a:p>
          <a:p>
            <a:pPr>
              <a:lnSpc>
                <a:spcPts val="2600"/>
              </a:lnSpc>
            </a:pPr>
            <a:endParaRPr lang="pt-BR" sz="2000" b="0" cap="small" dirty="0" smtClean="0">
              <a:solidFill>
                <a:srgbClr val="0000FF"/>
              </a:solidFill>
              <a:effectLst/>
              <a:latin typeface="Verdana" pitchFamily="34" charset="0"/>
              <a:ea typeface="Verdana" pitchFamily="34" charset="0"/>
              <a:cs typeface="Verdana" pitchFamily="34" charset="0"/>
            </a:endParaRPr>
          </a:p>
          <a:p>
            <a:pPr>
              <a:lnSpc>
                <a:spcPts val="2600"/>
              </a:lnSpc>
            </a:pPr>
            <a:r>
              <a:rPr lang="pt-BR" sz="1800" b="0" cap="small" dirty="0" smtClean="0">
                <a:solidFill>
                  <a:srgbClr val="0000FF"/>
                </a:solidFill>
                <a:effectLst/>
                <a:latin typeface="Verdana" pitchFamily="34" charset="0"/>
                <a:ea typeface="Verdana" pitchFamily="34" charset="0"/>
                <a:cs typeface="Verdana" pitchFamily="34" charset="0"/>
              </a:rPr>
              <a:t>- a partir da utilização de uma </a:t>
            </a:r>
            <a:r>
              <a:rPr lang="pt-BR" sz="1800" cap="small" dirty="0" smtClean="0">
                <a:solidFill>
                  <a:srgbClr val="FF0000"/>
                </a:solidFill>
                <a:latin typeface="Verdana" pitchFamily="34" charset="0"/>
                <a:ea typeface="Verdana" pitchFamily="34" charset="0"/>
                <a:cs typeface="Verdana" pitchFamily="34" charset="0"/>
              </a:rPr>
              <a:t>Matriz de Interação:</a:t>
            </a:r>
            <a:endParaRPr lang="pt-BR" sz="2000" b="0" cap="small" dirty="0" smtClean="0">
              <a:solidFill>
                <a:srgbClr val="0000FF"/>
              </a:solidFill>
              <a:effectLst/>
              <a:latin typeface="Verdana" pitchFamily="34" charset="0"/>
              <a:ea typeface="Verdana" pitchFamily="34" charset="0"/>
              <a:cs typeface="Verdana" pitchFamily="34" charset="0"/>
            </a:endParaRP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9570" name="Picture 2"/>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76200" y="1988415"/>
            <a:ext cx="9601200" cy="3958389"/>
          </a:xfrm>
          <a:prstGeom prst="rect">
            <a:avLst/>
          </a:prstGeom>
          <a:noFill/>
          <a:ln w="9525">
            <a:noFill/>
            <a:miter lim="800000"/>
            <a:headEnd/>
            <a:tailEnd/>
          </a:ln>
          <a:effectLst/>
        </p:spPr>
      </p:pic>
      <p:sp>
        <p:nvSpPr>
          <p:cNvPr id="4" name="Text Box 2"/>
          <p:cNvSpPr txBox="1">
            <a:spLocks noChangeArrowheads="1"/>
          </p:cNvSpPr>
          <p:nvPr/>
        </p:nvSpPr>
        <p:spPr bwMode="auto">
          <a:xfrm>
            <a:off x="0" y="1214422"/>
            <a:ext cx="9906000" cy="392993"/>
          </a:xfrm>
          <a:prstGeom prst="rect">
            <a:avLst/>
          </a:prstGeom>
          <a:noFill/>
          <a:ln w="12700" algn="ctr">
            <a:noFill/>
            <a:miter lim="800000"/>
            <a:headEnd/>
            <a:tailEnd/>
          </a:ln>
          <a:effectLst/>
        </p:spPr>
        <p:txBody>
          <a:bodyPr wrap="square" lIns="90488" tIns="44450" rIns="90488" bIns="44450">
            <a:spAutoFit/>
          </a:bodyPr>
          <a:lstStyle/>
          <a:p>
            <a:pPr>
              <a:lnSpc>
                <a:spcPts val="2600"/>
              </a:lnSpc>
              <a:buFont typeface="Wingdings" pitchFamily="2" charset="2"/>
              <a:buChar char="ü"/>
            </a:pPr>
            <a:r>
              <a:rPr lang="pt-BR" sz="2000" cap="small" dirty="0" smtClean="0">
                <a:solidFill>
                  <a:srgbClr val="FF0000"/>
                </a:solidFill>
                <a:effectLst/>
                <a:latin typeface="Verdana" pitchFamily="34" charset="0"/>
                <a:ea typeface="Verdana" pitchFamily="34" charset="0"/>
                <a:cs typeface="Verdana" pitchFamily="34" charset="0"/>
              </a:rPr>
              <a:t> Identificação e Avaliação de Impactos Ambientais</a:t>
            </a: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Text Box 2"/>
          <p:cNvSpPr txBox="1">
            <a:spLocks noChangeArrowheads="1"/>
          </p:cNvSpPr>
          <p:nvPr/>
        </p:nvSpPr>
        <p:spPr bwMode="auto">
          <a:xfrm>
            <a:off x="0" y="1262484"/>
            <a:ext cx="9906000" cy="392993"/>
          </a:xfrm>
          <a:prstGeom prst="rect">
            <a:avLst/>
          </a:prstGeom>
          <a:noFill/>
          <a:ln w="12700" algn="ctr">
            <a:noFill/>
            <a:miter lim="800000"/>
            <a:headEnd/>
            <a:tailEnd/>
          </a:ln>
          <a:effectLst/>
        </p:spPr>
        <p:txBody>
          <a:bodyPr wrap="square" lIns="90488" tIns="44450" rIns="90488" bIns="44450">
            <a:spAutoFit/>
          </a:bodyPr>
          <a:lstStyle/>
          <a:p>
            <a:pPr>
              <a:lnSpc>
                <a:spcPts val="2600"/>
              </a:lnSpc>
              <a:buFont typeface="Wingdings" pitchFamily="2" charset="2"/>
              <a:buChar char="ü"/>
            </a:pPr>
            <a:r>
              <a:rPr lang="pt-BR" sz="2000" cap="small" dirty="0" smtClean="0">
                <a:solidFill>
                  <a:srgbClr val="FF0000"/>
                </a:solidFill>
                <a:effectLst/>
                <a:latin typeface="Verdana" pitchFamily="34" charset="0"/>
                <a:ea typeface="Verdana" pitchFamily="34" charset="0"/>
                <a:cs typeface="Verdana" pitchFamily="34" charset="0"/>
              </a:rPr>
              <a:t> Identificação e Avaliação de Impactos Ambientais</a:t>
            </a:r>
          </a:p>
        </p:txBody>
      </p:sp>
      <p:sp>
        <p:nvSpPr>
          <p:cNvPr id="7" name="Text Box 2"/>
          <p:cNvSpPr txBox="1">
            <a:spLocks noChangeArrowheads="1"/>
          </p:cNvSpPr>
          <p:nvPr/>
        </p:nvSpPr>
        <p:spPr bwMode="auto">
          <a:xfrm>
            <a:off x="0" y="2186558"/>
            <a:ext cx="9906000" cy="505267"/>
          </a:xfrm>
          <a:prstGeom prst="rect">
            <a:avLst/>
          </a:prstGeom>
          <a:noFill/>
          <a:ln w="12700" algn="ctr">
            <a:noFill/>
            <a:miter lim="800000"/>
            <a:headEnd/>
            <a:tailEnd/>
          </a:ln>
          <a:effectLst/>
        </p:spPr>
        <p:txBody>
          <a:bodyPr wrap="square" lIns="90488" tIns="44450" rIns="90488" bIns="44450">
            <a:spAutoFit/>
          </a:bodyPr>
          <a:lstStyle/>
          <a:p>
            <a:pPr>
              <a:lnSpc>
                <a:spcPct val="150000"/>
              </a:lnSpc>
              <a:spcBef>
                <a:spcPts val="1800"/>
              </a:spcBef>
              <a:spcAft>
                <a:spcPts val="1200"/>
              </a:spcAft>
              <a:buFont typeface="Wingdings" pitchFamily="2" charset="2"/>
              <a:buChar char="v"/>
            </a:pPr>
            <a:r>
              <a:rPr lang="pt-BR" sz="1800" b="0" cap="small" dirty="0" smtClean="0">
                <a:solidFill>
                  <a:srgbClr val="0000FF"/>
                </a:solidFill>
                <a:effectLst/>
                <a:latin typeface="Verdana" pitchFamily="34" charset="0"/>
                <a:ea typeface="Verdana" pitchFamily="34" charset="0"/>
                <a:cs typeface="Verdana" pitchFamily="34" charset="0"/>
              </a:rPr>
              <a:t> Principais impactos da </a:t>
            </a:r>
            <a:r>
              <a:rPr lang="pt-BR" sz="1800" cap="small" dirty="0" smtClean="0">
                <a:latin typeface="Verdana"/>
                <a:ea typeface="Times New Roman"/>
                <a:cs typeface="Calibri"/>
              </a:rPr>
              <a:t>Fase de Planejamento</a:t>
            </a:r>
            <a:r>
              <a:rPr lang="pt-BR" sz="1800" b="0" cap="small" dirty="0" smtClean="0">
                <a:solidFill>
                  <a:srgbClr val="FF0000"/>
                </a:solidFill>
                <a:effectLst/>
                <a:latin typeface="Verdana" pitchFamily="34" charset="0"/>
                <a:ea typeface="Verdana" pitchFamily="34" charset="0"/>
                <a:cs typeface="Verdana" pitchFamily="34" charset="0"/>
              </a:rPr>
              <a:t>:</a:t>
            </a:r>
          </a:p>
        </p:txBody>
      </p:sp>
      <p:graphicFrame>
        <p:nvGraphicFramePr>
          <p:cNvPr id="8" name="Tabela 7"/>
          <p:cNvGraphicFramePr>
            <a:graphicFrameLocks noGrp="1"/>
          </p:cNvGraphicFramePr>
          <p:nvPr/>
        </p:nvGraphicFramePr>
        <p:xfrm>
          <a:off x="2971800" y="3352800"/>
          <a:ext cx="3962400" cy="1076332"/>
        </p:xfrm>
        <a:graphic>
          <a:graphicData uri="http://schemas.openxmlformats.org/drawingml/2006/table">
            <a:tbl>
              <a:tblPr/>
              <a:tblGrid>
                <a:gridCol w="3962400"/>
              </a:tblGrid>
              <a:tr h="509604">
                <a:tc>
                  <a:txBody>
                    <a:bodyPr/>
                    <a:lstStyle/>
                    <a:p>
                      <a:pPr algn="ctr">
                        <a:lnSpc>
                          <a:spcPts val="1500"/>
                        </a:lnSpc>
                        <a:spcAft>
                          <a:spcPts val="0"/>
                        </a:spcAft>
                        <a:buFont typeface="Wingdings" pitchFamily="2" charset="2"/>
                        <a:buChar char="ü"/>
                      </a:pPr>
                      <a:r>
                        <a:rPr lang="pt-BR" sz="1400" b="1" cap="small" baseline="0" dirty="0" smtClean="0">
                          <a:latin typeface="Verdana"/>
                          <a:ea typeface="Times New Roman"/>
                          <a:cs typeface="Calibri"/>
                        </a:rPr>
                        <a:t>desapropriação</a:t>
                      </a:r>
                      <a:endParaRPr lang="pt-BR" sz="1400" cap="small" baseline="0" dirty="0">
                        <a:latin typeface="Calibri"/>
                        <a:ea typeface="Calibri"/>
                        <a:cs typeface="Times New Roman"/>
                      </a:endParaRPr>
                    </a:p>
                  </a:txBody>
                  <a:tcPr marL="13528" marR="135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566728">
                <a:tc>
                  <a:txBody>
                    <a:bodyPr/>
                    <a:lstStyle/>
                    <a:p>
                      <a:pPr algn="ctr">
                        <a:lnSpc>
                          <a:spcPts val="1500"/>
                        </a:lnSpc>
                        <a:spcAft>
                          <a:spcPts val="0"/>
                        </a:spcAft>
                        <a:buFont typeface="Wingdings" pitchFamily="2" charset="2"/>
                        <a:buChar char="ü"/>
                      </a:pPr>
                      <a:r>
                        <a:rPr lang="pt-BR" sz="1400" b="1" cap="small" baseline="0" dirty="0" smtClean="0">
                          <a:latin typeface="Verdana"/>
                          <a:ea typeface="Times New Roman"/>
                          <a:cs typeface="Calibri"/>
                        </a:rPr>
                        <a:t>alterações urbanísticas</a:t>
                      </a:r>
                      <a:endParaRPr lang="pt-BR" sz="1400" cap="small" baseline="0" dirty="0">
                        <a:latin typeface="Calibri"/>
                        <a:ea typeface="Calibri"/>
                        <a:cs typeface="Times New Roman"/>
                      </a:endParaRPr>
                    </a:p>
                  </a:txBody>
                  <a:tcPr marL="13528" marR="135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bl>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Imagem 5" descr="Figura Detalhe Capivari.jpg"/>
          <p:cNvPicPr>
            <a:picLocks noChangeAspect="1"/>
          </p:cNvPicPr>
          <p:nvPr/>
        </p:nvPicPr>
        <p:blipFill>
          <a:blip r:embed="rId3" cstate="screen"/>
          <a:srcRect/>
          <a:stretch>
            <a:fillRect/>
          </a:stretch>
        </p:blipFill>
        <p:spPr>
          <a:xfrm>
            <a:off x="3205725" y="928670"/>
            <a:ext cx="6608558" cy="4938730"/>
          </a:xfrm>
          <a:prstGeom prst="rect">
            <a:avLst/>
          </a:prstGeom>
        </p:spPr>
      </p:pic>
      <p:sp>
        <p:nvSpPr>
          <p:cNvPr id="8" name="Text Box 2"/>
          <p:cNvSpPr txBox="1">
            <a:spLocks noChangeArrowheads="1"/>
          </p:cNvSpPr>
          <p:nvPr/>
        </p:nvSpPr>
        <p:spPr bwMode="auto">
          <a:xfrm>
            <a:off x="0" y="1905000"/>
            <a:ext cx="3352800" cy="3167534"/>
          </a:xfrm>
          <a:prstGeom prst="rect">
            <a:avLst/>
          </a:prstGeom>
          <a:noFill/>
          <a:ln w="12700" algn="ctr">
            <a:noFill/>
            <a:miter lim="800000"/>
            <a:headEnd/>
            <a:tailEnd/>
          </a:ln>
          <a:effectLst/>
        </p:spPr>
        <p:txBody>
          <a:bodyPr wrap="square" lIns="90488" tIns="44450" rIns="90488" bIns="44450">
            <a:spAutoFit/>
          </a:bodyPr>
          <a:lstStyle/>
          <a:p>
            <a:pPr>
              <a:lnSpc>
                <a:spcPct val="100000"/>
              </a:lnSpc>
              <a:buFont typeface="Wingdings" pitchFamily="2" charset="2"/>
              <a:buChar char="ü"/>
            </a:pPr>
            <a:r>
              <a:rPr lang="pt-BR" sz="2000" cap="small" dirty="0" smtClean="0">
                <a:solidFill>
                  <a:srgbClr val="FF0000"/>
                </a:solidFill>
                <a:effectLst/>
                <a:latin typeface="Verdana" pitchFamily="34" charset="0"/>
                <a:ea typeface="Verdana" pitchFamily="34" charset="0"/>
                <a:cs typeface="Verdana" pitchFamily="34" charset="0"/>
              </a:rPr>
              <a:t> Estudo de Alternativas</a:t>
            </a:r>
          </a:p>
          <a:p>
            <a:pPr>
              <a:lnSpc>
                <a:spcPct val="100000"/>
              </a:lnSpc>
            </a:pPr>
            <a:endParaRPr lang="pt-BR" sz="2000" b="0" cap="small" dirty="0" smtClean="0">
              <a:solidFill>
                <a:srgbClr val="0000FF"/>
              </a:solidFill>
              <a:effectLst/>
              <a:latin typeface="Verdana" pitchFamily="34" charset="0"/>
              <a:ea typeface="Verdana" pitchFamily="34" charset="0"/>
              <a:cs typeface="Verdana" pitchFamily="34" charset="0"/>
            </a:endParaRPr>
          </a:p>
          <a:p>
            <a:pPr>
              <a:lnSpc>
                <a:spcPct val="100000"/>
              </a:lnSpc>
            </a:pPr>
            <a:r>
              <a:rPr lang="pt-BR" sz="2000" cap="small" dirty="0" smtClean="0">
                <a:solidFill>
                  <a:srgbClr val="0000FF"/>
                </a:solidFill>
                <a:effectLst/>
                <a:latin typeface="Verdana" pitchFamily="34" charset="0"/>
                <a:ea typeface="Verdana" pitchFamily="34" charset="0"/>
                <a:cs typeface="Verdana" pitchFamily="34" charset="0"/>
              </a:rPr>
              <a:t>Trecho I: a </a:t>
            </a:r>
            <a:r>
              <a:rPr lang="pt-BR" sz="2000" cap="small" dirty="0" smtClean="0">
                <a:solidFill>
                  <a:srgbClr val="FF0000"/>
                </a:solidFill>
                <a:effectLst/>
                <a:latin typeface="Verdana" pitchFamily="34" charset="0"/>
                <a:ea typeface="Verdana" pitchFamily="34" charset="0"/>
                <a:cs typeface="Verdana" pitchFamily="34" charset="0"/>
              </a:rPr>
              <a:t>alternativa </a:t>
            </a:r>
            <a:r>
              <a:rPr lang="pt-BR" sz="2000" i="1" cap="small" dirty="0" smtClean="0">
                <a:solidFill>
                  <a:srgbClr val="FF0000"/>
                </a:solidFill>
                <a:effectLst/>
                <a:latin typeface="Verdana" pitchFamily="34" charset="0"/>
                <a:ea typeface="Verdana" pitchFamily="34" charset="0"/>
                <a:cs typeface="Verdana" pitchFamily="34" charset="0"/>
              </a:rPr>
              <a:t>B</a:t>
            </a:r>
            <a:r>
              <a:rPr lang="pt-BR" sz="2000" cap="small" dirty="0" smtClean="0">
                <a:solidFill>
                  <a:srgbClr val="0000FF"/>
                </a:solidFill>
                <a:effectLst/>
                <a:latin typeface="Verdana" pitchFamily="34" charset="0"/>
                <a:ea typeface="Verdana" pitchFamily="34" charset="0"/>
                <a:cs typeface="Verdana" pitchFamily="34" charset="0"/>
              </a:rPr>
              <a:t> tem menor impacto e do local de travessia do Rio Capivari e Rodovia dos Bandeirantes</a:t>
            </a: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0" y="1262484"/>
            <a:ext cx="9906000" cy="392993"/>
          </a:xfrm>
          <a:prstGeom prst="rect">
            <a:avLst/>
          </a:prstGeom>
          <a:noFill/>
          <a:ln w="12700" algn="ctr">
            <a:noFill/>
            <a:miter lim="800000"/>
            <a:headEnd/>
            <a:tailEnd/>
          </a:ln>
          <a:effectLst/>
        </p:spPr>
        <p:txBody>
          <a:bodyPr wrap="square" lIns="90488" tIns="44450" rIns="90488" bIns="44450">
            <a:spAutoFit/>
          </a:bodyPr>
          <a:lstStyle/>
          <a:p>
            <a:pPr>
              <a:lnSpc>
                <a:spcPts val="2600"/>
              </a:lnSpc>
              <a:buFont typeface="Wingdings" pitchFamily="2" charset="2"/>
              <a:buChar char="ü"/>
            </a:pPr>
            <a:r>
              <a:rPr lang="pt-BR" sz="2000" cap="small" dirty="0" smtClean="0">
                <a:solidFill>
                  <a:srgbClr val="FF0000"/>
                </a:solidFill>
                <a:effectLst/>
                <a:latin typeface="Verdana" pitchFamily="34" charset="0"/>
                <a:ea typeface="Verdana" pitchFamily="34" charset="0"/>
                <a:cs typeface="Verdana" pitchFamily="34" charset="0"/>
              </a:rPr>
              <a:t> Identificação e Avaliação de Impactos Ambientais</a:t>
            </a:r>
          </a:p>
        </p:txBody>
      </p:sp>
      <p:sp>
        <p:nvSpPr>
          <p:cNvPr id="3" name="Text Box 2"/>
          <p:cNvSpPr txBox="1">
            <a:spLocks noChangeArrowheads="1"/>
          </p:cNvSpPr>
          <p:nvPr/>
        </p:nvSpPr>
        <p:spPr bwMode="auto">
          <a:xfrm>
            <a:off x="0" y="2186558"/>
            <a:ext cx="9906000" cy="449226"/>
          </a:xfrm>
          <a:prstGeom prst="rect">
            <a:avLst/>
          </a:prstGeom>
          <a:noFill/>
          <a:ln w="12700" algn="ctr">
            <a:noFill/>
            <a:miter lim="800000"/>
            <a:headEnd/>
            <a:tailEnd/>
          </a:ln>
          <a:effectLst/>
        </p:spPr>
        <p:txBody>
          <a:bodyPr wrap="square" lIns="90488" tIns="44450" rIns="90488" bIns="44450">
            <a:spAutoFit/>
          </a:bodyPr>
          <a:lstStyle/>
          <a:p>
            <a:pPr>
              <a:lnSpc>
                <a:spcPct val="150000"/>
              </a:lnSpc>
              <a:spcBef>
                <a:spcPts val="1800"/>
              </a:spcBef>
              <a:spcAft>
                <a:spcPts val="1200"/>
              </a:spcAft>
              <a:buFont typeface="Wingdings" pitchFamily="2" charset="2"/>
              <a:buChar char="v"/>
            </a:pPr>
            <a:r>
              <a:rPr lang="pt-BR" sz="1800" b="0" cap="small" dirty="0" smtClean="0">
                <a:solidFill>
                  <a:srgbClr val="0000FF"/>
                </a:solidFill>
                <a:effectLst/>
                <a:latin typeface="Verdana" pitchFamily="34" charset="0"/>
                <a:ea typeface="Verdana" pitchFamily="34" charset="0"/>
                <a:cs typeface="Verdana" pitchFamily="34" charset="0"/>
              </a:rPr>
              <a:t> Principais impactos da </a:t>
            </a:r>
            <a:r>
              <a:rPr lang="pt-BR" sz="1800" cap="small" dirty="0" smtClean="0">
                <a:latin typeface="Verdana"/>
                <a:ea typeface="Times New Roman"/>
                <a:cs typeface="Calibri"/>
              </a:rPr>
              <a:t>Fase de Construção</a:t>
            </a:r>
            <a:r>
              <a:rPr lang="pt-BR" sz="1800" b="0" cap="small" dirty="0" smtClean="0">
                <a:solidFill>
                  <a:srgbClr val="FF0000"/>
                </a:solidFill>
                <a:effectLst/>
                <a:latin typeface="Verdana" pitchFamily="34" charset="0"/>
                <a:ea typeface="Verdana" pitchFamily="34" charset="0"/>
                <a:cs typeface="Verdana" pitchFamily="34" charset="0"/>
              </a:rPr>
              <a:t>:</a:t>
            </a:r>
          </a:p>
        </p:txBody>
      </p:sp>
      <p:graphicFrame>
        <p:nvGraphicFramePr>
          <p:cNvPr id="4" name="Tabela 3"/>
          <p:cNvGraphicFramePr>
            <a:graphicFrameLocks noGrp="1"/>
          </p:cNvGraphicFramePr>
          <p:nvPr/>
        </p:nvGraphicFramePr>
        <p:xfrm>
          <a:off x="914400" y="2786058"/>
          <a:ext cx="3429000" cy="3950464"/>
        </p:xfrm>
        <a:graphic>
          <a:graphicData uri="http://schemas.openxmlformats.org/drawingml/2006/table">
            <a:tbl>
              <a:tblPr/>
              <a:tblGrid>
                <a:gridCol w="3429000"/>
              </a:tblGrid>
              <a:tr h="333602">
                <a:tc>
                  <a:txBody>
                    <a:bodyPr/>
                    <a:lstStyle/>
                    <a:p>
                      <a:pPr algn="ctr">
                        <a:lnSpc>
                          <a:spcPts val="2200"/>
                        </a:lnSpc>
                        <a:spcBef>
                          <a:spcPts val="0"/>
                        </a:spcBef>
                        <a:spcAft>
                          <a:spcPts val="0"/>
                        </a:spcAft>
                        <a:buFont typeface="Wingdings" pitchFamily="2" charset="2"/>
                        <a:buChar char="ü"/>
                      </a:pPr>
                      <a:r>
                        <a:rPr lang="pt-BR" sz="1400" b="1" cap="small" baseline="0" dirty="0" smtClean="0">
                          <a:latin typeface="Verdana"/>
                          <a:ea typeface="Times New Roman"/>
                          <a:cs typeface="Calibri"/>
                        </a:rPr>
                        <a:t>estabilidade </a:t>
                      </a:r>
                      <a:r>
                        <a:rPr lang="pt-BR" sz="1400" b="1" cap="small" baseline="0" dirty="0">
                          <a:latin typeface="Verdana"/>
                          <a:ea typeface="Times New Roman"/>
                          <a:cs typeface="Calibri"/>
                        </a:rPr>
                        <a:t>das </a:t>
                      </a:r>
                      <a:r>
                        <a:rPr lang="pt-BR" sz="1400" b="1" cap="small" baseline="0" dirty="0" smtClean="0">
                          <a:latin typeface="Verdana"/>
                          <a:ea typeface="Times New Roman"/>
                          <a:cs typeface="Calibri"/>
                        </a:rPr>
                        <a:t>encostas</a:t>
                      </a:r>
                      <a:endParaRPr lang="pt-BR" sz="1400" cap="small" baseline="0" dirty="0">
                        <a:latin typeface="Calibri"/>
                        <a:ea typeface="Calibri"/>
                        <a:cs typeface="Times New Roman"/>
                      </a:endParaRPr>
                    </a:p>
                  </a:txBody>
                  <a:tcPr marL="13528" marR="135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33602">
                <a:tc>
                  <a:txBody>
                    <a:bodyPr/>
                    <a:lstStyle/>
                    <a:p>
                      <a:pPr algn="ctr">
                        <a:lnSpc>
                          <a:spcPts val="2200"/>
                        </a:lnSpc>
                        <a:spcBef>
                          <a:spcPts val="0"/>
                        </a:spcBef>
                        <a:spcAft>
                          <a:spcPts val="0"/>
                        </a:spcAft>
                        <a:buFont typeface="Wingdings" pitchFamily="2" charset="2"/>
                        <a:buChar char="ü"/>
                      </a:pPr>
                      <a:r>
                        <a:rPr lang="pt-BR" sz="1400" b="1" cap="small" baseline="0" dirty="0" smtClean="0">
                          <a:latin typeface="Verdana"/>
                          <a:ea typeface="Times New Roman"/>
                          <a:cs typeface="Calibri"/>
                        </a:rPr>
                        <a:t>áreas </a:t>
                      </a:r>
                      <a:r>
                        <a:rPr lang="pt-BR" sz="1400" b="1" cap="small" baseline="0" dirty="0">
                          <a:latin typeface="Verdana"/>
                          <a:ea typeface="Times New Roman"/>
                          <a:cs typeface="Calibri"/>
                        </a:rPr>
                        <a:t>impermeabilizadas</a:t>
                      </a:r>
                      <a:endParaRPr lang="pt-BR" sz="1400" b="1" cap="small" baseline="0" dirty="0">
                        <a:latin typeface="Calibri"/>
                        <a:ea typeface="Calibri"/>
                        <a:cs typeface="Times New Roman"/>
                      </a:endParaRPr>
                    </a:p>
                  </a:txBody>
                  <a:tcPr marL="13528" marR="135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33602">
                <a:tc>
                  <a:txBody>
                    <a:bodyPr/>
                    <a:lstStyle/>
                    <a:p>
                      <a:pPr algn="ctr">
                        <a:lnSpc>
                          <a:spcPts val="2200"/>
                        </a:lnSpc>
                        <a:spcBef>
                          <a:spcPts val="0"/>
                        </a:spcBef>
                        <a:spcAft>
                          <a:spcPts val="0"/>
                        </a:spcAft>
                        <a:buFont typeface="Wingdings" pitchFamily="2" charset="2"/>
                        <a:buChar char="ü"/>
                      </a:pPr>
                      <a:r>
                        <a:rPr lang="pt-BR" sz="1400" b="1" cap="small" baseline="0" dirty="0" smtClean="0">
                          <a:latin typeface="Verdana"/>
                          <a:ea typeface="Times New Roman"/>
                          <a:cs typeface="Calibri"/>
                        </a:rPr>
                        <a:t>contaminação </a:t>
                      </a:r>
                      <a:r>
                        <a:rPr lang="pt-BR" sz="1400" b="1" cap="small" baseline="0" dirty="0">
                          <a:latin typeface="Verdana"/>
                          <a:ea typeface="Times New Roman"/>
                          <a:cs typeface="Calibri"/>
                        </a:rPr>
                        <a:t>de </a:t>
                      </a:r>
                      <a:r>
                        <a:rPr lang="pt-BR" sz="1400" b="1" cap="small" baseline="0" dirty="0" smtClean="0">
                          <a:latin typeface="Verdana"/>
                          <a:ea typeface="Times New Roman"/>
                          <a:cs typeface="Calibri"/>
                        </a:rPr>
                        <a:t>solo</a:t>
                      </a:r>
                      <a:endParaRPr lang="pt-BR" sz="1400" cap="small" baseline="0" dirty="0">
                        <a:latin typeface="Calibri"/>
                        <a:ea typeface="Calibri"/>
                        <a:cs typeface="Times New Roman"/>
                      </a:endParaRPr>
                    </a:p>
                  </a:txBody>
                  <a:tcPr marL="13528" marR="135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33602">
                <a:tc>
                  <a:txBody>
                    <a:bodyPr/>
                    <a:lstStyle/>
                    <a:p>
                      <a:pPr algn="ctr">
                        <a:lnSpc>
                          <a:spcPts val="2200"/>
                        </a:lnSpc>
                        <a:spcBef>
                          <a:spcPts val="0"/>
                        </a:spcBef>
                        <a:spcAft>
                          <a:spcPts val="0"/>
                        </a:spcAft>
                        <a:buFont typeface="Wingdings" pitchFamily="2" charset="2"/>
                        <a:buChar char="ü"/>
                      </a:pPr>
                      <a:r>
                        <a:rPr lang="pt-BR" sz="1400" b="1" cap="small" baseline="0" dirty="0" smtClean="0">
                          <a:latin typeface="Verdana"/>
                          <a:ea typeface="Times New Roman"/>
                          <a:cs typeface="Calibri"/>
                        </a:rPr>
                        <a:t>regime </a:t>
                      </a:r>
                      <a:r>
                        <a:rPr lang="pt-BR" sz="1400" b="1" cap="small" baseline="0" dirty="0" err="1" smtClean="0">
                          <a:latin typeface="Verdana"/>
                          <a:ea typeface="Times New Roman"/>
                          <a:cs typeface="Calibri"/>
                        </a:rPr>
                        <a:t>fluviométrico</a:t>
                      </a:r>
                      <a:endParaRPr lang="pt-BR" sz="1400" cap="small" baseline="0" dirty="0">
                        <a:latin typeface="Calibri"/>
                        <a:ea typeface="Calibri"/>
                        <a:cs typeface="Times New Roman"/>
                      </a:endParaRPr>
                    </a:p>
                  </a:txBody>
                  <a:tcPr marL="13528" marR="135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33602">
                <a:tc>
                  <a:txBody>
                    <a:bodyPr/>
                    <a:lstStyle/>
                    <a:p>
                      <a:pPr algn="ctr">
                        <a:lnSpc>
                          <a:spcPts val="2200"/>
                        </a:lnSpc>
                        <a:spcBef>
                          <a:spcPts val="0"/>
                        </a:spcBef>
                        <a:spcAft>
                          <a:spcPts val="0"/>
                        </a:spcAft>
                        <a:buFont typeface="Wingdings" pitchFamily="2" charset="2"/>
                        <a:buChar char="ü"/>
                      </a:pPr>
                      <a:r>
                        <a:rPr lang="pt-BR" sz="1400" b="1" cap="small" baseline="0" dirty="0" smtClean="0">
                          <a:latin typeface="Verdana"/>
                          <a:ea typeface="Times New Roman"/>
                          <a:cs typeface="Calibri"/>
                        </a:rPr>
                        <a:t>turbidez </a:t>
                      </a:r>
                      <a:r>
                        <a:rPr lang="pt-BR" sz="1400" b="1" cap="small" baseline="0" dirty="0">
                          <a:latin typeface="Verdana"/>
                          <a:ea typeface="Times New Roman"/>
                          <a:cs typeface="Calibri"/>
                        </a:rPr>
                        <a:t>dos corpos </a:t>
                      </a:r>
                      <a:r>
                        <a:rPr lang="pt-BR" sz="1400" b="1" cap="small" baseline="0" dirty="0" smtClean="0">
                          <a:latin typeface="Verdana"/>
                          <a:ea typeface="Times New Roman"/>
                          <a:cs typeface="Calibri"/>
                        </a:rPr>
                        <a:t>hídricos</a:t>
                      </a:r>
                      <a:endParaRPr lang="pt-BR" sz="1400" cap="small" baseline="0" dirty="0">
                        <a:latin typeface="Calibri"/>
                        <a:ea typeface="Calibri"/>
                        <a:cs typeface="Times New Roman"/>
                      </a:endParaRPr>
                    </a:p>
                  </a:txBody>
                  <a:tcPr marL="13528" marR="135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33602">
                <a:tc>
                  <a:txBody>
                    <a:bodyPr/>
                    <a:lstStyle/>
                    <a:p>
                      <a:pPr algn="ctr">
                        <a:lnSpc>
                          <a:spcPts val="2200"/>
                        </a:lnSpc>
                        <a:spcBef>
                          <a:spcPts val="0"/>
                        </a:spcBef>
                        <a:spcAft>
                          <a:spcPts val="0"/>
                        </a:spcAft>
                        <a:buFont typeface="Wingdings" pitchFamily="2" charset="2"/>
                        <a:buChar char="ü"/>
                      </a:pPr>
                      <a:r>
                        <a:rPr lang="pt-BR" sz="1400" b="1" cap="small" baseline="0" dirty="0" smtClean="0">
                          <a:latin typeface="Verdana"/>
                          <a:ea typeface="Times New Roman"/>
                          <a:cs typeface="Calibri"/>
                        </a:rPr>
                        <a:t>Assoreamento</a:t>
                      </a:r>
                      <a:endParaRPr lang="pt-BR" sz="1400" cap="small" baseline="0" dirty="0">
                        <a:latin typeface="Calibri"/>
                        <a:ea typeface="Calibri"/>
                        <a:cs typeface="Times New Roman"/>
                      </a:endParaRPr>
                    </a:p>
                  </a:txBody>
                  <a:tcPr marL="13528" marR="135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33602">
                <a:tc>
                  <a:txBody>
                    <a:bodyPr/>
                    <a:lstStyle/>
                    <a:p>
                      <a:pPr algn="ctr">
                        <a:lnSpc>
                          <a:spcPts val="2200"/>
                        </a:lnSpc>
                        <a:spcBef>
                          <a:spcPts val="0"/>
                        </a:spcBef>
                        <a:spcAft>
                          <a:spcPts val="0"/>
                        </a:spcAft>
                        <a:buFont typeface="Wingdings" pitchFamily="2" charset="2"/>
                        <a:buChar char="ü"/>
                      </a:pPr>
                      <a:r>
                        <a:rPr lang="pt-BR" sz="1400" b="1" cap="small" baseline="0" dirty="0" smtClean="0">
                          <a:latin typeface="Verdana"/>
                          <a:ea typeface="Times New Roman"/>
                          <a:cs typeface="Calibri"/>
                        </a:rPr>
                        <a:t>qualidade </a:t>
                      </a:r>
                      <a:r>
                        <a:rPr lang="pt-BR" sz="1400" b="1" cap="small" baseline="0" dirty="0">
                          <a:latin typeface="Verdana"/>
                          <a:ea typeface="Times New Roman"/>
                          <a:cs typeface="Calibri"/>
                        </a:rPr>
                        <a:t>da </a:t>
                      </a:r>
                      <a:r>
                        <a:rPr lang="pt-BR" sz="1400" b="1" cap="small" baseline="0" dirty="0" smtClean="0">
                          <a:latin typeface="Verdana"/>
                          <a:ea typeface="Times New Roman"/>
                          <a:cs typeface="Calibri"/>
                        </a:rPr>
                        <a:t>água</a:t>
                      </a:r>
                      <a:endParaRPr lang="pt-BR" sz="1400" cap="small" baseline="0" dirty="0">
                        <a:latin typeface="Calibri"/>
                        <a:ea typeface="Calibri"/>
                        <a:cs typeface="Times New Roman"/>
                      </a:endParaRPr>
                    </a:p>
                  </a:txBody>
                  <a:tcPr marL="13528" marR="135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614444">
                <a:tc>
                  <a:txBody>
                    <a:bodyPr/>
                    <a:lstStyle/>
                    <a:p>
                      <a:pPr algn="ctr">
                        <a:lnSpc>
                          <a:spcPts val="2200"/>
                        </a:lnSpc>
                        <a:spcBef>
                          <a:spcPts val="0"/>
                        </a:spcBef>
                        <a:spcAft>
                          <a:spcPts val="0"/>
                        </a:spcAft>
                        <a:buFont typeface="Wingdings" pitchFamily="2" charset="2"/>
                        <a:buChar char="ü"/>
                      </a:pPr>
                      <a:r>
                        <a:rPr lang="pt-BR" sz="1400" b="1" cap="small" baseline="0" dirty="0" smtClean="0">
                          <a:latin typeface="Verdana"/>
                          <a:ea typeface="Times New Roman"/>
                          <a:cs typeface="Calibri"/>
                        </a:rPr>
                        <a:t>regime </a:t>
                      </a:r>
                      <a:r>
                        <a:rPr lang="pt-BR" sz="1400" b="1" cap="small" baseline="0" dirty="0">
                          <a:latin typeface="Verdana"/>
                          <a:ea typeface="Times New Roman"/>
                          <a:cs typeface="Calibri"/>
                        </a:rPr>
                        <a:t>de fluxo das águas subterrâneas</a:t>
                      </a:r>
                      <a:endParaRPr lang="pt-BR" sz="1400" b="1" cap="small" baseline="0" dirty="0">
                        <a:latin typeface="Calibri"/>
                        <a:ea typeface="Calibri"/>
                        <a:cs typeface="Times New Roman"/>
                      </a:endParaRPr>
                    </a:p>
                  </a:txBody>
                  <a:tcPr marL="13528" marR="135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33602">
                <a:tc>
                  <a:txBody>
                    <a:bodyPr/>
                    <a:lstStyle/>
                    <a:p>
                      <a:pPr algn="ctr">
                        <a:lnSpc>
                          <a:spcPts val="2200"/>
                        </a:lnSpc>
                        <a:spcBef>
                          <a:spcPts val="0"/>
                        </a:spcBef>
                        <a:spcAft>
                          <a:spcPts val="0"/>
                        </a:spcAft>
                        <a:buFont typeface="Wingdings" pitchFamily="2" charset="2"/>
                        <a:buChar char="ü"/>
                      </a:pPr>
                      <a:r>
                        <a:rPr lang="pt-BR" sz="1400" b="1" cap="small" baseline="0" dirty="0" smtClean="0">
                          <a:latin typeface="Verdana"/>
                          <a:ea typeface="Times New Roman"/>
                          <a:cs typeface="Calibri"/>
                        </a:rPr>
                        <a:t>contaminação </a:t>
                      </a:r>
                      <a:r>
                        <a:rPr lang="pt-BR" sz="1400" b="1" cap="small" baseline="0" dirty="0">
                          <a:latin typeface="Verdana"/>
                          <a:ea typeface="Times New Roman"/>
                          <a:cs typeface="Calibri"/>
                        </a:rPr>
                        <a:t>do lençol </a:t>
                      </a:r>
                      <a:r>
                        <a:rPr lang="pt-BR" sz="1400" b="1" cap="small" baseline="0" dirty="0" smtClean="0">
                          <a:latin typeface="Verdana"/>
                          <a:ea typeface="Times New Roman"/>
                          <a:cs typeface="Calibri"/>
                        </a:rPr>
                        <a:t>freático</a:t>
                      </a:r>
                      <a:endParaRPr lang="pt-BR" sz="1400" cap="small" baseline="0" dirty="0">
                        <a:latin typeface="Calibri"/>
                        <a:ea typeface="Calibri"/>
                        <a:cs typeface="Times New Roman"/>
                      </a:endParaRPr>
                    </a:p>
                  </a:txBody>
                  <a:tcPr marL="13528" marR="135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33602">
                <a:tc>
                  <a:txBody>
                    <a:bodyPr/>
                    <a:lstStyle/>
                    <a:p>
                      <a:pPr algn="ctr">
                        <a:lnSpc>
                          <a:spcPts val="2200"/>
                        </a:lnSpc>
                        <a:spcBef>
                          <a:spcPts val="0"/>
                        </a:spcBef>
                        <a:spcAft>
                          <a:spcPts val="0"/>
                        </a:spcAft>
                        <a:buFont typeface="Wingdings" pitchFamily="2" charset="2"/>
                        <a:buChar char="ü"/>
                      </a:pPr>
                      <a:r>
                        <a:rPr lang="pt-BR" sz="1400" b="1" cap="small" baseline="0" dirty="0" smtClean="0">
                          <a:latin typeface="Verdana"/>
                          <a:ea typeface="Times New Roman"/>
                          <a:cs typeface="Calibri"/>
                        </a:rPr>
                        <a:t>qualidade </a:t>
                      </a:r>
                      <a:r>
                        <a:rPr lang="pt-BR" sz="1400" b="1" cap="small" baseline="0" dirty="0">
                          <a:latin typeface="Verdana"/>
                          <a:ea typeface="Times New Roman"/>
                          <a:cs typeface="Calibri"/>
                        </a:rPr>
                        <a:t>do </a:t>
                      </a:r>
                      <a:r>
                        <a:rPr lang="pt-BR" sz="1400" b="1" cap="small" baseline="0" dirty="0" smtClean="0">
                          <a:latin typeface="Verdana"/>
                          <a:ea typeface="Times New Roman"/>
                          <a:cs typeface="Calibri"/>
                        </a:rPr>
                        <a:t>ar</a:t>
                      </a:r>
                      <a:endParaRPr lang="pt-BR" sz="1400" cap="small" baseline="0" dirty="0">
                        <a:latin typeface="Calibri"/>
                        <a:ea typeface="Calibri"/>
                        <a:cs typeface="Times New Roman"/>
                      </a:endParaRPr>
                    </a:p>
                  </a:txBody>
                  <a:tcPr marL="13528" marR="135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33602">
                <a:tc>
                  <a:txBody>
                    <a:bodyPr/>
                    <a:lstStyle/>
                    <a:p>
                      <a:pPr algn="ctr">
                        <a:lnSpc>
                          <a:spcPts val="2200"/>
                        </a:lnSpc>
                        <a:spcBef>
                          <a:spcPts val="0"/>
                        </a:spcBef>
                        <a:spcAft>
                          <a:spcPts val="0"/>
                        </a:spcAft>
                        <a:buFont typeface="Wingdings" pitchFamily="2" charset="2"/>
                        <a:buChar char="ü"/>
                      </a:pPr>
                      <a:r>
                        <a:rPr lang="pt-BR" sz="1400" b="1" cap="small" baseline="0" dirty="0" smtClean="0">
                          <a:latin typeface="Verdana"/>
                          <a:ea typeface="Times New Roman"/>
                          <a:cs typeface="Calibri"/>
                        </a:rPr>
                        <a:t>cobertura vegetal</a:t>
                      </a:r>
                      <a:endParaRPr lang="pt-BR" sz="1400" cap="small" baseline="0" dirty="0">
                        <a:latin typeface="Calibri"/>
                        <a:ea typeface="Calibri"/>
                        <a:cs typeface="Times New Roman"/>
                      </a:endParaRPr>
                    </a:p>
                  </a:txBody>
                  <a:tcPr marL="13528" marR="135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bl>
          </a:graphicData>
        </a:graphic>
      </p:graphicFrame>
      <p:graphicFrame>
        <p:nvGraphicFramePr>
          <p:cNvPr id="5" name="Tabela 4"/>
          <p:cNvGraphicFramePr>
            <a:graphicFrameLocks noGrp="1"/>
          </p:cNvGraphicFramePr>
          <p:nvPr/>
        </p:nvGraphicFramePr>
        <p:xfrm>
          <a:off x="4953000" y="2907531"/>
          <a:ext cx="3962400" cy="3093237"/>
        </p:xfrm>
        <a:graphic>
          <a:graphicData uri="http://schemas.openxmlformats.org/drawingml/2006/table">
            <a:tbl>
              <a:tblPr/>
              <a:tblGrid>
                <a:gridCol w="3962400"/>
              </a:tblGrid>
              <a:tr h="343693">
                <a:tc>
                  <a:txBody>
                    <a:bodyPr/>
                    <a:lstStyle/>
                    <a:p>
                      <a:pPr algn="ctr">
                        <a:lnSpc>
                          <a:spcPts val="2200"/>
                        </a:lnSpc>
                        <a:spcAft>
                          <a:spcPts val="0"/>
                        </a:spcAft>
                        <a:buFont typeface="Wingdings" pitchFamily="2" charset="2"/>
                        <a:buChar char="ü"/>
                      </a:pPr>
                      <a:r>
                        <a:rPr lang="pt-BR" sz="1400" b="1" cap="small" baseline="0" dirty="0" smtClean="0">
                          <a:latin typeface="Verdana"/>
                          <a:ea typeface="Times New Roman"/>
                          <a:cs typeface="Calibri"/>
                        </a:rPr>
                        <a:t>circulação </a:t>
                      </a:r>
                      <a:r>
                        <a:rPr lang="pt-BR" sz="1400" b="1" cap="small" baseline="0" dirty="0">
                          <a:latin typeface="Verdana"/>
                          <a:ea typeface="Times New Roman"/>
                          <a:cs typeface="Calibri"/>
                        </a:rPr>
                        <a:t>de veículos </a:t>
                      </a:r>
                      <a:r>
                        <a:rPr lang="pt-BR" sz="1400" b="1" cap="small" baseline="0" dirty="0" smtClean="0">
                          <a:latin typeface="Verdana"/>
                          <a:ea typeface="Times New Roman"/>
                          <a:cs typeface="Calibri"/>
                        </a:rPr>
                        <a:t>pesados</a:t>
                      </a:r>
                      <a:endParaRPr lang="pt-BR" sz="1400" cap="small" baseline="0" dirty="0">
                        <a:latin typeface="Calibri"/>
                        <a:ea typeface="Calibri"/>
                        <a:cs typeface="Times New Roman"/>
                      </a:endParaRPr>
                    </a:p>
                  </a:txBody>
                  <a:tcPr marL="13528" marR="135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43693">
                <a:tc>
                  <a:txBody>
                    <a:bodyPr/>
                    <a:lstStyle/>
                    <a:p>
                      <a:pPr algn="ctr">
                        <a:lnSpc>
                          <a:spcPts val="2200"/>
                        </a:lnSpc>
                        <a:spcAft>
                          <a:spcPts val="0"/>
                        </a:spcAft>
                        <a:buFont typeface="Wingdings" pitchFamily="2" charset="2"/>
                        <a:buChar char="ü"/>
                      </a:pPr>
                      <a:r>
                        <a:rPr lang="pt-BR" sz="1400" b="1" cap="small" baseline="0" dirty="0" smtClean="0">
                          <a:latin typeface="Verdana"/>
                          <a:ea typeface="Times New Roman"/>
                          <a:cs typeface="Calibri"/>
                        </a:rPr>
                        <a:t>redes </a:t>
                      </a:r>
                      <a:r>
                        <a:rPr lang="pt-BR" sz="1400" b="1" cap="small" baseline="0" dirty="0">
                          <a:latin typeface="Verdana"/>
                          <a:ea typeface="Times New Roman"/>
                          <a:cs typeface="Calibri"/>
                        </a:rPr>
                        <a:t>de utilidades públicas</a:t>
                      </a:r>
                      <a:endParaRPr lang="pt-BR" sz="1400" b="1" cap="small" baseline="0" dirty="0">
                        <a:latin typeface="Calibri"/>
                        <a:ea typeface="Calibri"/>
                        <a:cs typeface="Times New Roman"/>
                      </a:endParaRPr>
                    </a:p>
                  </a:txBody>
                  <a:tcPr marL="13528" marR="135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43693">
                <a:tc>
                  <a:txBody>
                    <a:bodyPr/>
                    <a:lstStyle/>
                    <a:p>
                      <a:pPr algn="ctr">
                        <a:lnSpc>
                          <a:spcPts val="2200"/>
                        </a:lnSpc>
                        <a:spcAft>
                          <a:spcPts val="0"/>
                        </a:spcAft>
                        <a:buFont typeface="Wingdings" pitchFamily="2" charset="2"/>
                        <a:buChar char="ü"/>
                      </a:pPr>
                      <a:r>
                        <a:rPr lang="pt-BR" sz="1400" b="1" cap="small" baseline="0" dirty="0" smtClean="0">
                          <a:latin typeface="Verdana"/>
                          <a:ea typeface="Times New Roman"/>
                          <a:cs typeface="Calibri"/>
                        </a:rPr>
                        <a:t>dos </a:t>
                      </a:r>
                      <a:r>
                        <a:rPr lang="pt-BR" sz="1400" b="1" cap="small" baseline="0" dirty="0">
                          <a:latin typeface="Verdana"/>
                          <a:ea typeface="Times New Roman"/>
                          <a:cs typeface="Calibri"/>
                        </a:rPr>
                        <a:t>níveis </a:t>
                      </a:r>
                      <a:r>
                        <a:rPr lang="pt-BR" sz="1400" b="1" cap="small" baseline="0" dirty="0" smtClean="0">
                          <a:latin typeface="Verdana"/>
                          <a:ea typeface="Times New Roman"/>
                          <a:cs typeface="Calibri"/>
                        </a:rPr>
                        <a:t>de</a:t>
                      </a:r>
                      <a:endParaRPr lang="pt-BR" sz="1400" cap="small" baseline="0" dirty="0">
                        <a:latin typeface="Calibri"/>
                        <a:ea typeface="Calibri"/>
                        <a:cs typeface="Times New Roman"/>
                      </a:endParaRPr>
                    </a:p>
                  </a:txBody>
                  <a:tcPr marL="13528" marR="135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43693">
                <a:tc>
                  <a:txBody>
                    <a:bodyPr/>
                    <a:lstStyle/>
                    <a:p>
                      <a:pPr algn="ctr">
                        <a:lnSpc>
                          <a:spcPts val="2200"/>
                        </a:lnSpc>
                        <a:spcAft>
                          <a:spcPts val="0"/>
                        </a:spcAft>
                        <a:buFont typeface="Wingdings" pitchFamily="2" charset="2"/>
                        <a:buChar char="ü"/>
                      </a:pPr>
                      <a:r>
                        <a:rPr lang="pt-BR" sz="1400" b="1" cap="small" baseline="0" dirty="0" smtClean="0">
                          <a:latin typeface="Verdana"/>
                          <a:ea typeface="Times New Roman"/>
                          <a:cs typeface="Calibri"/>
                        </a:rPr>
                        <a:t>Incômodos </a:t>
                      </a:r>
                      <a:r>
                        <a:rPr lang="pt-BR" sz="1400" b="1" cap="small" baseline="0" dirty="0">
                          <a:latin typeface="Verdana"/>
                          <a:ea typeface="Times New Roman"/>
                          <a:cs typeface="Calibri"/>
                        </a:rPr>
                        <a:t>à </a:t>
                      </a:r>
                      <a:r>
                        <a:rPr lang="pt-BR" sz="1400" b="1" cap="small" baseline="0" dirty="0" smtClean="0">
                          <a:latin typeface="Verdana"/>
                          <a:ea typeface="Times New Roman"/>
                          <a:cs typeface="Calibri"/>
                        </a:rPr>
                        <a:t>população</a:t>
                      </a:r>
                      <a:endParaRPr lang="pt-BR" sz="1400" cap="small" baseline="0" dirty="0">
                        <a:latin typeface="Calibri"/>
                        <a:ea typeface="Calibri"/>
                        <a:cs typeface="Times New Roman"/>
                      </a:endParaRPr>
                    </a:p>
                  </a:txBody>
                  <a:tcPr marL="13528" marR="135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43693">
                <a:tc>
                  <a:txBody>
                    <a:bodyPr/>
                    <a:lstStyle/>
                    <a:p>
                      <a:pPr algn="ctr">
                        <a:lnSpc>
                          <a:spcPts val="2200"/>
                        </a:lnSpc>
                        <a:spcAft>
                          <a:spcPts val="0"/>
                        </a:spcAft>
                        <a:buFont typeface="Wingdings" pitchFamily="2" charset="2"/>
                        <a:buChar char="ü"/>
                      </a:pPr>
                      <a:r>
                        <a:rPr lang="pt-BR" sz="1400" b="1" cap="small" baseline="0" dirty="0" smtClean="0">
                          <a:latin typeface="Verdana"/>
                          <a:ea typeface="Times New Roman"/>
                          <a:cs typeface="Calibri"/>
                        </a:rPr>
                        <a:t>serviços públicos</a:t>
                      </a:r>
                      <a:endParaRPr lang="pt-BR" sz="1400" cap="small" baseline="0" dirty="0">
                        <a:latin typeface="Calibri"/>
                        <a:ea typeface="Calibri"/>
                        <a:cs typeface="Times New Roman"/>
                      </a:endParaRPr>
                    </a:p>
                  </a:txBody>
                  <a:tcPr marL="13528" marR="135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43693">
                <a:tc>
                  <a:txBody>
                    <a:bodyPr/>
                    <a:lstStyle/>
                    <a:p>
                      <a:pPr algn="ctr">
                        <a:lnSpc>
                          <a:spcPts val="2200"/>
                        </a:lnSpc>
                        <a:spcAft>
                          <a:spcPts val="0"/>
                        </a:spcAft>
                        <a:buFont typeface="Wingdings" pitchFamily="2" charset="2"/>
                        <a:buChar char="ü"/>
                      </a:pPr>
                      <a:r>
                        <a:rPr lang="pt-BR" sz="1400" b="1" cap="small" baseline="0" dirty="0" smtClean="0">
                          <a:latin typeface="Verdana"/>
                          <a:ea typeface="Times New Roman"/>
                          <a:cs typeface="Calibri"/>
                        </a:rPr>
                        <a:t>paisagem</a:t>
                      </a:r>
                      <a:endParaRPr lang="pt-BR" sz="1400" b="1" cap="small" baseline="0" dirty="0">
                        <a:latin typeface="Calibri"/>
                        <a:ea typeface="Calibri"/>
                        <a:cs typeface="Times New Roman"/>
                      </a:endParaRPr>
                    </a:p>
                  </a:txBody>
                  <a:tcPr marL="13528" marR="135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43693">
                <a:tc>
                  <a:txBody>
                    <a:bodyPr/>
                    <a:lstStyle/>
                    <a:p>
                      <a:pPr algn="ctr">
                        <a:lnSpc>
                          <a:spcPts val="2200"/>
                        </a:lnSpc>
                        <a:spcAft>
                          <a:spcPts val="0"/>
                        </a:spcAft>
                        <a:buFont typeface="Wingdings" pitchFamily="2" charset="2"/>
                        <a:buChar char="ü"/>
                      </a:pPr>
                      <a:r>
                        <a:rPr lang="pt-BR" sz="1400" b="1" cap="small" baseline="0" dirty="0" smtClean="0">
                          <a:latin typeface="Verdana"/>
                          <a:ea typeface="Times New Roman"/>
                          <a:cs typeface="Calibri"/>
                        </a:rPr>
                        <a:t>receitas fiscais</a:t>
                      </a:r>
                      <a:endParaRPr lang="pt-BR" sz="1400" cap="small" baseline="0" dirty="0">
                        <a:latin typeface="Calibri"/>
                        <a:ea typeface="Calibri"/>
                        <a:cs typeface="Times New Roman"/>
                      </a:endParaRPr>
                    </a:p>
                  </a:txBody>
                  <a:tcPr marL="13528" marR="135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43693">
                <a:tc>
                  <a:txBody>
                    <a:bodyPr/>
                    <a:lstStyle/>
                    <a:p>
                      <a:pPr algn="ctr">
                        <a:lnSpc>
                          <a:spcPts val="2200"/>
                        </a:lnSpc>
                        <a:spcAft>
                          <a:spcPts val="0"/>
                        </a:spcAft>
                        <a:buFont typeface="Wingdings" pitchFamily="2" charset="2"/>
                        <a:buChar char="ü"/>
                      </a:pPr>
                      <a:r>
                        <a:rPr lang="pt-BR" sz="1400" b="1" cap="small" baseline="0" dirty="0" smtClean="0">
                          <a:latin typeface="Verdana"/>
                          <a:ea typeface="Times New Roman"/>
                          <a:cs typeface="Calibri"/>
                        </a:rPr>
                        <a:t>infraestrutura </a:t>
                      </a:r>
                      <a:r>
                        <a:rPr lang="pt-BR" sz="1400" b="1" cap="small" baseline="0" dirty="0">
                          <a:latin typeface="Verdana"/>
                          <a:ea typeface="Times New Roman"/>
                          <a:cs typeface="Calibri"/>
                        </a:rPr>
                        <a:t>física e </a:t>
                      </a:r>
                      <a:r>
                        <a:rPr lang="pt-BR" sz="1400" b="1" cap="small" baseline="0" dirty="0" smtClean="0">
                          <a:latin typeface="Verdana"/>
                          <a:ea typeface="Times New Roman"/>
                          <a:cs typeface="Calibri"/>
                        </a:rPr>
                        <a:t>social</a:t>
                      </a:r>
                      <a:endParaRPr lang="pt-BR" sz="1400" cap="small" baseline="0" dirty="0">
                        <a:latin typeface="Calibri"/>
                        <a:ea typeface="Calibri"/>
                        <a:cs typeface="Times New Roman"/>
                      </a:endParaRPr>
                    </a:p>
                  </a:txBody>
                  <a:tcPr marL="13528" marR="135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43693">
                <a:tc>
                  <a:txBody>
                    <a:bodyPr/>
                    <a:lstStyle/>
                    <a:p>
                      <a:pPr algn="ctr">
                        <a:lnSpc>
                          <a:spcPts val="2200"/>
                        </a:lnSpc>
                        <a:spcAft>
                          <a:spcPts val="0"/>
                        </a:spcAft>
                        <a:buFont typeface="Wingdings" pitchFamily="2" charset="2"/>
                        <a:buChar char="ü"/>
                      </a:pPr>
                      <a:r>
                        <a:rPr lang="pt-BR" sz="1400" b="1" cap="small" baseline="0" dirty="0" smtClean="0">
                          <a:latin typeface="Verdana"/>
                          <a:ea typeface="Times New Roman"/>
                          <a:cs typeface="Calibri"/>
                        </a:rPr>
                        <a:t>patrimônio arqueológico</a:t>
                      </a:r>
                      <a:endParaRPr lang="pt-BR" sz="1400" cap="small" baseline="0" dirty="0">
                        <a:latin typeface="Calibri"/>
                        <a:ea typeface="Calibri"/>
                        <a:cs typeface="Times New Roman"/>
                      </a:endParaRPr>
                    </a:p>
                  </a:txBody>
                  <a:tcPr marL="13528" marR="135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bl>
          </a:graphicData>
        </a:graphic>
      </p:graphicFrame>
      <p:graphicFrame>
        <p:nvGraphicFramePr>
          <p:cNvPr id="6" name="Tabela 5"/>
          <p:cNvGraphicFramePr>
            <a:graphicFrameLocks noGrp="1"/>
          </p:cNvGraphicFramePr>
          <p:nvPr/>
        </p:nvGraphicFramePr>
        <p:xfrm>
          <a:off x="4953000" y="6000769"/>
          <a:ext cx="3962400" cy="714380"/>
        </p:xfrm>
        <a:graphic>
          <a:graphicData uri="http://schemas.openxmlformats.org/drawingml/2006/table">
            <a:tbl>
              <a:tblPr/>
              <a:tblGrid>
                <a:gridCol w="3962400"/>
              </a:tblGrid>
              <a:tr h="338233">
                <a:tc>
                  <a:txBody>
                    <a:bodyPr/>
                    <a:lstStyle/>
                    <a:p>
                      <a:pPr algn="ctr">
                        <a:lnSpc>
                          <a:spcPts val="1500"/>
                        </a:lnSpc>
                        <a:spcAft>
                          <a:spcPts val="0"/>
                        </a:spcAft>
                        <a:buFont typeface="Wingdings" pitchFamily="2" charset="2"/>
                        <a:buChar char="ü"/>
                      </a:pPr>
                      <a:r>
                        <a:rPr lang="pt-BR" sz="1400" b="1" cap="small" baseline="0" dirty="0" smtClean="0">
                          <a:latin typeface="Verdana"/>
                          <a:ea typeface="Times New Roman"/>
                          <a:cs typeface="Calibri"/>
                        </a:rPr>
                        <a:t>fragmentação florestal</a:t>
                      </a:r>
                      <a:endParaRPr lang="pt-BR" sz="1400" cap="small" baseline="0" dirty="0">
                        <a:latin typeface="Calibri"/>
                        <a:ea typeface="Calibri"/>
                        <a:cs typeface="Times New Roman"/>
                      </a:endParaRPr>
                    </a:p>
                  </a:txBody>
                  <a:tcPr marL="13528" marR="135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76147">
                <a:tc>
                  <a:txBody>
                    <a:bodyPr/>
                    <a:lstStyle/>
                    <a:p>
                      <a:pPr algn="ctr">
                        <a:lnSpc>
                          <a:spcPts val="1500"/>
                        </a:lnSpc>
                        <a:spcAft>
                          <a:spcPts val="0"/>
                        </a:spcAft>
                        <a:buFont typeface="Wingdings" pitchFamily="2" charset="2"/>
                        <a:buChar char="ü"/>
                      </a:pPr>
                      <a:r>
                        <a:rPr lang="pt-BR" sz="1400" b="1" cap="small" baseline="0" dirty="0" smtClean="0">
                          <a:latin typeface="Verdana"/>
                          <a:ea typeface="Times New Roman"/>
                          <a:cs typeface="Calibri"/>
                        </a:rPr>
                        <a:t>fauna</a:t>
                      </a:r>
                      <a:endParaRPr lang="pt-BR" sz="1400" cap="small" baseline="0" dirty="0">
                        <a:latin typeface="Calibri"/>
                        <a:ea typeface="Calibri"/>
                        <a:cs typeface="Times New Roman"/>
                      </a:endParaRPr>
                    </a:p>
                  </a:txBody>
                  <a:tcPr marL="13528" marR="135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bl>
          </a:graphicData>
        </a:graphic>
      </p:graphicFrame>
      <p:sp>
        <p:nvSpPr>
          <p:cNvPr id="7" name="Elipse 6"/>
          <p:cNvSpPr/>
          <p:nvPr/>
        </p:nvSpPr>
        <p:spPr>
          <a:xfrm>
            <a:off x="914400" y="3115352"/>
            <a:ext cx="3429000" cy="324000"/>
          </a:xfrm>
          <a:prstGeom prst="ellipse">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8" name="Elipse 7"/>
          <p:cNvSpPr/>
          <p:nvPr/>
        </p:nvSpPr>
        <p:spPr>
          <a:xfrm>
            <a:off x="914400" y="3786190"/>
            <a:ext cx="3429000" cy="324000"/>
          </a:xfrm>
          <a:prstGeom prst="ellipse">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9" name="Elipse 8"/>
          <p:cNvSpPr/>
          <p:nvPr/>
        </p:nvSpPr>
        <p:spPr>
          <a:xfrm>
            <a:off x="914400" y="4110190"/>
            <a:ext cx="3429000" cy="324000"/>
          </a:xfrm>
          <a:prstGeom prst="ellipse">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0" name="Elipse 9"/>
          <p:cNvSpPr/>
          <p:nvPr/>
        </p:nvSpPr>
        <p:spPr>
          <a:xfrm>
            <a:off x="914400" y="4434190"/>
            <a:ext cx="3429000" cy="324000"/>
          </a:xfrm>
          <a:prstGeom prst="ellipse">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1" name="Elipse 10"/>
          <p:cNvSpPr/>
          <p:nvPr/>
        </p:nvSpPr>
        <p:spPr>
          <a:xfrm>
            <a:off x="914400" y="4787218"/>
            <a:ext cx="3429000" cy="324000"/>
          </a:xfrm>
          <a:prstGeom prst="ellipse">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2" name="Elipse 11"/>
          <p:cNvSpPr/>
          <p:nvPr/>
        </p:nvSpPr>
        <p:spPr>
          <a:xfrm>
            <a:off x="914400" y="5111218"/>
            <a:ext cx="3429000" cy="603798"/>
          </a:xfrm>
          <a:prstGeom prst="ellipse">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3" name="Elipse 12"/>
          <p:cNvSpPr/>
          <p:nvPr/>
        </p:nvSpPr>
        <p:spPr>
          <a:xfrm>
            <a:off x="914400" y="5744044"/>
            <a:ext cx="3429000" cy="324000"/>
          </a:xfrm>
          <a:prstGeom prst="ellipse">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0" y="1262484"/>
            <a:ext cx="9906000" cy="392993"/>
          </a:xfrm>
          <a:prstGeom prst="rect">
            <a:avLst/>
          </a:prstGeom>
          <a:noFill/>
          <a:ln w="12700" algn="ctr">
            <a:noFill/>
            <a:miter lim="800000"/>
            <a:headEnd/>
            <a:tailEnd/>
          </a:ln>
          <a:effectLst/>
        </p:spPr>
        <p:txBody>
          <a:bodyPr wrap="square" lIns="90488" tIns="44450" rIns="90488" bIns="44450">
            <a:spAutoFit/>
          </a:bodyPr>
          <a:lstStyle/>
          <a:p>
            <a:pPr>
              <a:lnSpc>
                <a:spcPts val="2600"/>
              </a:lnSpc>
              <a:buFont typeface="Wingdings" pitchFamily="2" charset="2"/>
              <a:buChar char="ü"/>
            </a:pPr>
            <a:r>
              <a:rPr lang="pt-BR" sz="2000" cap="small" dirty="0" smtClean="0">
                <a:solidFill>
                  <a:srgbClr val="FF0000"/>
                </a:solidFill>
                <a:effectLst/>
                <a:latin typeface="Verdana" pitchFamily="34" charset="0"/>
                <a:ea typeface="Verdana" pitchFamily="34" charset="0"/>
                <a:cs typeface="Verdana" pitchFamily="34" charset="0"/>
              </a:rPr>
              <a:t> Identificação e Avaliação de Impactos Ambientais</a:t>
            </a:r>
          </a:p>
        </p:txBody>
      </p:sp>
      <p:sp>
        <p:nvSpPr>
          <p:cNvPr id="3" name="Text Box 2"/>
          <p:cNvSpPr txBox="1">
            <a:spLocks noChangeArrowheads="1"/>
          </p:cNvSpPr>
          <p:nvPr/>
        </p:nvSpPr>
        <p:spPr bwMode="auto">
          <a:xfrm>
            <a:off x="0" y="1857364"/>
            <a:ext cx="9906000" cy="505267"/>
          </a:xfrm>
          <a:prstGeom prst="rect">
            <a:avLst/>
          </a:prstGeom>
          <a:noFill/>
          <a:ln w="12700" algn="ctr">
            <a:noFill/>
            <a:miter lim="800000"/>
            <a:headEnd/>
            <a:tailEnd/>
          </a:ln>
          <a:effectLst/>
        </p:spPr>
        <p:txBody>
          <a:bodyPr wrap="square" lIns="90488" tIns="44450" rIns="90488" bIns="44450">
            <a:spAutoFit/>
          </a:bodyPr>
          <a:lstStyle/>
          <a:p>
            <a:pPr>
              <a:lnSpc>
                <a:spcPct val="150000"/>
              </a:lnSpc>
              <a:spcBef>
                <a:spcPts val="1800"/>
              </a:spcBef>
              <a:spcAft>
                <a:spcPts val="1200"/>
              </a:spcAft>
              <a:buFont typeface="Wingdings" pitchFamily="2" charset="2"/>
              <a:buChar char="v"/>
            </a:pPr>
            <a:r>
              <a:rPr lang="pt-BR" sz="1800" b="0" cap="small" dirty="0" smtClean="0">
                <a:solidFill>
                  <a:srgbClr val="0000FF"/>
                </a:solidFill>
                <a:effectLst/>
                <a:latin typeface="Verdana" pitchFamily="34" charset="0"/>
                <a:ea typeface="Verdana" pitchFamily="34" charset="0"/>
                <a:cs typeface="Verdana" pitchFamily="34" charset="0"/>
              </a:rPr>
              <a:t> Principais impactos da </a:t>
            </a:r>
            <a:r>
              <a:rPr lang="pt-BR" sz="1800" cap="small" dirty="0" smtClean="0">
                <a:latin typeface="Verdana"/>
                <a:ea typeface="Times New Roman"/>
                <a:cs typeface="Calibri"/>
              </a:rPr>
              <a:t>Fase de Operação</a:t>
            </a:r>
            <a:r>
              <a:rPr lang="pt-BR" sz="1800" b="0" cap="small" dirty="0" smtClean="0">
                <a:solidFill>
                  <a:srgbClr val="FF0000"/>
                </a:solidFill>
                <a:effectLst/>
                <a:latin typeface="Verdana" pitchFamily="34" charset="0"/>
                <a:ea typeface="Verdana" pitchFamily="34" charset="0"/>
                <a:cs typeface="Verdana" pitchFamily="34" charset="0"/>
              </a:rPr>
              <a:t>:</a:t>
            </a:r>
          </a:p>
        </p:txBody>
      </p:sp>
      <p:graphicFrame>
        <p:nvGraphicFramePr>
          <p:cNvPr id="4" name="Tabela 3"/>
          <p:cNvGraphicFramePr>
            <a:graphicFrameLocks noGrp="1"/>
          </p:cNvGraphicFramePr>
          <p:nvPr/>
        </p:nvGraphicFramePr>
        <p:xfrm>
          <a:off x="1395434" y="2428868"/>
          <a:ext cx="6629400" cy="4166167"/>
        </p:xfrm>
        <a:graphic>
          <a:graphicData uri="http://schemas.openxmlformats.org/drawingml/2006/table">
            <a:tbl>
              <a:tblPr/>
              <a:tblGrid>
                <a:gridCol w="6629400"/>
              </a:tblGrid>
              <a:tr h="345555">
                <a:tc>
                  <a:txBody>
                    <a:bodyPr/>
                    <a:lstStyle/>
                    <a:p>
                      <a:pPr algn="ctr">
                        <a:lnSpc>
                          <a:spcPts val="2200"/>
                        </a:lnSpc>
                        <a:spcBef>
                          <a:spcPts val="600"/>
                        </a:spcBef>
                        <a:spcAft>
                          <a:spcPts val="0"/>
                        </a:spcAft>
                        <a:buFont typeface="Wingdings" pitchFamily="2" charset="2"/>
                        <a:buChar char="ü"/>
                      </a:pPr>
                      <a:r>
                        <a:rPr lang="pt-BR" sz="1400" b="1" cap="small" baseline="0" dirty="0" smtClean="0">
                          <a:latin typeface="Verdana"/>
                          <a:ea typeface="Times New Roman"/>
                          <a:cs typeface="Calibri"/>
                        </a:rPr>
                        <a:t>risco </a:t>
                      </a:r>
                      <a:r>
                        <a:rPr lang="pt-BR" sz="1400" b="1" cap="small" baseline="0" dirty="0">
                          <a:latin typeface="Verdana"/>
                          <a:ea typeface="Times New Roman"/>
                          <a:cs typeface="Calibri"/>
                        </a:rPr>
                        <a:t>de contaminação de </a:t>
                      </a:r>
                      <a:r>
                        <a:rPr lang="pt-BR" sz="1400" b="1" cap="small" baseline="0" dirty="0" smtClean="0">
                          <a:latin typeface="Verdana"/>
                          <a:ea typeface="Times New Roman"/>
                          <a:cs typeface="Calibri"/>
                        </a:rPr>
                        <a:t>solo</a:t>
                      </a:r>
                      <a:endParaRPr lang="pt-BR" sz="1400" cap="small" baseline="0" dirty="0">
                        <a:latin typeface="Calibri"/>
                        <a:ea typeface="Calibri"/>
                        <a:cs typeface="Times New Roman"/>
                      </a:endParaRPr>
                    </a:p>
                  </a:txBody>
                  <a:tcPr marL="13528" marR="135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02636">
                <a:tc>
                  <a:txBody>
                    <a:bodyPr/>
                    <a:lstStyle/>
                    <a:p>
                      <a:pPr algn="ctr">
                        <a:lnSpc>
                          <a:spcPts val="2200"/>
                        </a:lnSpc>
                        <a:spcBef>
                          <a:spcPts val="600"/>
                        </a:spcBef>
                        <a:spcAft>
                          <a:spcPts val="0"/>
                        </a:spcAft>
                        <a:buFont typeface="Wingdings" pitchFamily="2" charset="2"/>
                        <a:buChar char="ü"/>
                      </a:pPr>
                      <a:r>
                        <a:rPr lang="pt-BR" sz="1400" b="1" cap="small" baseline="0" dirty="0" smtClean="0">
                          <a:latin typeface="Verdana"/>
                          <a:ea typeface="Times New Roman"/>
                          <a:cs typeface="Calibri"/>
                        </a:rPr>
                        <a:t>contaminação </a:t>
                      </a:r>
                      <a:r>
                        <a:rPr lang="pt-BR" sz="1400" b="1" cap="small" baseline="0" dirty="0">
                          <a:latin typeface="Verdana"/>
                          <a:ea typeface="Times New Roman"/>
                          <a:cs typeface="Calibri"/>
                        </a:rPr>
                        <a:t>dos corpos </a:t>
                      </a:r>
                      <a:r>
                        <a:rPr lang="pt-BR" sz="1400" b="1" cap="small" baseline="0" dirty="0" smtClean="0">
                          <a:latin typeface="Verdana"/>
                          <a:ea typeface="Times New Roman"/>
                          <a:cs typeface="Calibri"/>
                        </a:rPr>
                        <a:t>hídricos</a:t>
                      </a:r>
                      <a:endParaRPr lang="pt-BR" sz="1400" cap="small" baseline="0" dirty="0">
                        <a:latin typeface="Calibri"/>
                        <a:ea typeface="Calibri"/>
                        <a:cs typeface="Times New Roman"/>
                      </a:endParaRPr>
                    </a:p>
                  </a:txBody>
                  <a:tcPr marL="13528" marR="135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02636">
                <a:tc>
                  <a:txBody>
                    <a:bodyPr/>
                    <a:lstStyle/>
                    <a:p>
                      <a:pPr algn="ctr">
                        <a:lnSpc>
                          <a:spcPts val="2200"/>
                        </a:lnSpc>
                        <a:spcBef>
                          <a:spcPts val="600"/>
                        </a:spcBef>
                        <a:spcAft>
                          <a:spcPts val="0"/>
                        </a:spcAft>
                        <a:buFont typeface="Wingdings" pitchFamily="2" charset="2"/>
                        <a:buChar char="ü"/>
                      </a:pPr>
                      <a:r>
                        <a:rPr lang="pt-BR" sz="1400" b="1" cap="small" baseline="0" dirty="0" smtClean="0">
                          <a:latin typeface="Verdana"/>
                          <a:ea typeface="Times New Roman"/>
                          <a:cs typeface="Calibri"/>
                        </a:rPr>
                        <a:t>qualidade </a:t>
                      </a:r>
                      <a:r>
                        <a:rPr lang="pt-BR" sz="1400" b="1" cap="small" baseline="0" dirty="0">
                          <a:latin typeface="Verdana"/>
                          <a:ea typeface="Times New Roman"/>
                          <a:cs typeface="Calibri"/>
                        </a:rPr>
                        <a:t>do </a:t>
                      </a:r>
                      <a:r>
                        <a:rPr lang="pt-BR" sz="1400" b="1" cap="small" baseline="0" dirty="0" smtClean="0">
                          <a:latin typeface="Verdana"/>
                          <a:ea typeface="Times New Roman"/>
                          <a:cs typeface="Calibri"/>
                        </a:rPr>
                        <a:t>ar</a:t>
                      </a:r>
                      <a:endParaRPr lang="pt-BR" sz="1400" cap="small" baseline="0" dirty="0">
                        <a:latin typeface="Calibri"/>
                        <a:ea typeface="Calibri"/>
                        <a:cs typeface="Times New Roman"/>
                      </a:endParaRPr>
                    </a:p>
                  </a:txBody>
                  <a:tcPr marL="13528" marR="135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45555">
                <a:tc>
                  <a:txBody>
                    <a:bodyPr/>
                    <a:lstStyle/>
                    <a:p>
                      <a:pPr algn="ctr">
                        <a:lnSpc>
                          <a:spcPts val="2200"/>
                        </a:lnSpc>
                        <a:spcBef>
                          <a:spcPts val="600"/>
                        </a:spcBef>
                        <a:spcAft>
                          <a:spcPts val="0"/>
                        </a:spcAft>
                        <a:buFont typeface="Wingdings" pitchFamily="2" charset="2"/>
                        <a:buChar char="ü"/>
                      </a:pPr>
                      <a:r>
                        <a:rPr lang="pt-BR" sz="1400" b="1" cap="small" baseline="0" dirty="0" smtClean="0">
                          <a:latin typeface="Verdana"/>
                          <a:ea typeface="Times New Roman"/>
                          <a:cs typeface="Calibri"/>
                        </a:rPr>
                        <a:t>incêndios</a:t>
                      </a:r>
                      <a:endParaRPr lang="pt-BR" sz="1400" cap="small" baseline="0" dirty="0">
                        <a:latin typeface="Calibri"/>
                        <a:ea typeface="Calibri"/>
                        <a:cs typeface="Times New Roman"/>
                      </a:endParaRPr>
                    </a:p>
                  </a:txBody>
                  <a:tcPr marL="13528" marR="135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405778">
                <a:tc>
                  <a:txBody>
                    <a:bodyPr/>
                    <a:lstStyle/>
                    <a:p>
                      <a:pPr algn="ctr">
                        <a:lnSpc>
                          <a:spcPts val="2200"/>
                        </a:lnSpc>
                        <a:spcBef>
                          <a:spcPts val="600"/>
                        </a:spcBef>
                        <a:spcAft>
                          <a:spcPts val="0"/>
                        </a:spcAft>
                        <a:buFont typeface="Wingdings" pitchFamily="2" charset="2"/>
                        <a:buChar char="ü"/>
                      </a:pPr>
                      <a:r>
                        <a:rPr lang="pt-BR" sz="1400" b="1" cap="small" baseline="0" dirty="0" smtClean="0">
                          <a:latin typeface="Verdana"/>
                          <a:ea typeface="Times New Roman"/>
                          <a:cs typeface="Calibri"/>
                        </a:rPr>
                        <a:t>contaminação </a:t>
                      </a:r>
                      <a:r>
                        <a:rPr lang="pt-BR" sz="1400" b="1" cap="small" baseline="0" dirty="0">
                          <a:latin typeface="Verdana"/>
                          <a:ea typeface="Times New Roman"/>
                          <a:cs typeface="Calibri"/>
                        </a:rPr>
                        <a:t>da fauna aquática e </a:t>
                      </a:r>
                      <a:r>
                        <a:rPr lang="pt-BR" sz="1400" b="1" cap="small" baseline="0" dirty="0" err="1" smtClean="0">
                          <a:latin typeface="Verdana"/>
                          <a:ea typeface="Times New Roman"/>
                          <a:cs typeface="Calibri"/>
                        </a:rPr>
                        <a:t>edáfica</a:t>
                      </a:r>
                      <a:endParaRPr lang="pt-BR" sz="1400" cap="small" baseline="0" dirty="0">
                        <a:latin typeface="Calibri"/>
                        <a:ea typeface="Calibri"/>
                        <a:cs typeface="Times New Roman"/>
                      </a:endParaRPr>
                    </a:p>
                  </a:txBody>
                  <a:tcPr marL="13528" marR="135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02636">
                <a:tc>
                  <a:txBody>
                    <a:bodyPr/>
                    <a:lstStyle/>
                    <a:p>
                      <a:pPr algn="ctr">
                        <a:lnSpc>
                          <a:spcPts val="2200"/>
                        </a:lnSpc>
                        <a:spcBef>
                          <a:spcPts val="600"/>
                        </a:spcBef>
                        <a:spcAft>
                          <a:spcPts val="0"/>
                        </a:spcAft>
                        <a:buFont typeface="Wingdings" pitchFamily="2" charset="2"/>
                        <a:buChar char="ü"/>
                      </a:pPr>
                      <a:r>
                        <a:rPr lang="pt-BR" sz="1400" b="1" cap="small" baseline="0" dirty="0" smtClean="0">
                          <a:latin typeface="Verdana"/>
                          <a:ea typeface="Times New Roman"/>
                          <a:cs typeface="Calibri"/>
                        </a:rPr>
                        <a:t>Unidades </a:t>
                      </a:r>
                      <a:r>
                        <a:rPr lang="pt-BR" sz="1400" b="1" cap="small" baseline="0" dirty="0">
                          <a:latin typeface="Verdana"/>
                          <a:ea typeface="Times New Roman"/>
                          <a:cs typeface="Calibri"/>
                        </a:rPr>
                        <a:t>de Conservação</a:t>
                      </a:r>
                      <a:endParaRPr lang="pt-BR" sz="1400" b="1" cap="small" baseline="0" dirty="0">
                        <a:latin typeface="Calibri"/>
                        <a:ea typeface="Calibri"/>
                        <a:cs typeface="Times New Roman"/>
                      </a:endParaRPr>
                    </a:p>
                  </a:txBody>
                  <a:tcPr marL="13528" marR="135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02636">
                <a:tc>
                  <a:txBody>
                    <a:bodyPr/>
                    <a:lstStyle/>
                    <a:p>
                      <a:pPr algn="ctr">
                        <a:lnSpc>
                          <a:spcPts val="2200"/>
                        </a:lnSpc>
                        <a:spcBef>
                          <a:spcPts val="600"/>
                        </a:spcBef>
                        <a:spcAft>
                          <a:spcPts val="0"/>
                        </a:spcAft>
                        <a:buFont typeface="Wingdings" pitchFamily="2" charset="2"/>
                        <a:buChar char="ü"/>
                      </a:pPr>
                      <a:r>
                        <a:rPr lang="pt-BR" sz="1400" b="1" cap="small" baseline="0" dirty="0" smtClean="0">
                          <a:latin typeface="Verdana"/>
                          <a:ea typeface="Times New Roman"/>
                          <a:cs typeface="Calibri"/>
                        </a:rPr>
                        <a:t>acessibilidade </a:t>
                      </a:r>
                      <a:r>
                        <a:rPr lang="pt-BR" sz="1400" b="1" cap="small" baseline="0" dirty="0">
                          <a:latin typeface="Verdana"/>
                          <a:ea typeface="Times New Roman"/>
                          <a:cs typeface="Calibri"/>
                        </a:rPr>
                        <a:t>entre </a:t>
                      </a:r>
                      <a:r>
                        <a:rPr lang="pt-BR" sz="1400" b="1" cap="small" baseline="0" dirty="0" smtClean="0">
                          <a:latin typeface="Verdana"/>
                          <a:ea typeface="Times New Roman"/>
                          <a:cs typeface="Calibri"/>
                        </a:rPr>
                        <a:t>rodovias</a:t>
                      </a:r>
                      <a:endParaRPr lang="pt-BR" sz="1400" cap="small" baseline="0" dirty="0">
                        <a:latin typeface="Calibri"/>
                        <a:ea typeface="Calibri"/>
                        <a:cs typeface="Times New Roman"/>
                      </a:endParaRPr>
                    </a:p>
                  </a:txBody>
                  <a:tcPr marL="13528" marR="135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02636">
                <a:tc>
                  <a:txBody>
                    <a:bodyPr/>
                    <a:lstStyle/>
                    <a:p>
                      <a:pPr algn="ctr">
                        <a:lnSpc>
                          <a:spcPts val="2200"/>
                        </a:lnSpc>
                        <a:spcBef>
                          <a:spcPts val="600"/>
                        </a:spcBef>
                        <a:spcAft>
                          <a:spcPts val="0"/>
                        </a:spcAft>
                        <a:buFont typeface="Wingdings" pitchFamily="2" charset="2"/>
                        <a:buChar char="ü"/>
                      </a:pPr>
                      <a:r>
                        <a:rPr lang="pt-BR" sz="1400" b="1" cap="small" baseline="0" dirty="0" smtClean="0">
                          <a:latin typeface="Verdana"/>
                          <a:ea typeface="Times New Roman"/>
                          <a:cs typeface="Calibri"/>
                        </a:rPr>
                        <a:t>Alterações urbanísticas</a:t>
                      </a:r>
                      <a:endParaRPr lang="pt-BR" sz="1400" cap="small" baseline="0" dirty="0">
                        <a:latin typeface="Calibri"/>
                        <a:ea typeface="Calibri"/>
                        <a:cs typeface="Times New Roman"/>
                      </a:endParaRPr>
                    </a:p>
                  </a:txBody>
                  <a:tcPr marL="13528" marR="135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02636">
                <a:tc>
                  <a:txBody>
                    <a:bodyPr/>
                    <a:lstStyle/>
                    <a:p>
                      <a:pPr algn="ctr">
                        <a:lnSpc>
                          <a:spcPts val="2200"/>
                        </a:lnSpc>
                        <a:spcBef>
                          <a:spcPts val="600"/>
                        </a:spcBef>
                        <a:spcAft>
                          <a:spcPts val="0"/>
                        </a:spcAft>
                        <a:buFont typeface="Wingdings" pitchFamily="2" charset="2"/>
                        <a:buChar char="ü"/>
                      </a:pPr>
                      <a:r>
                        <a:rPr lang="pt-BR" sz="1400" b="1" cap="small" baseline="0" dirty="0" smtClean="0">
                          <a:latin typeface="Verdana"/>
                          <a:ea typeface="Times New Roman"/>
                          <a:cs typeface="Calibri"/>
                        </a:rPr>
                        <a:t>valores </a:t>
                      </a:r>
                      <a:r>
                        <a:rPr lang="pt-BR" sz="1400" b="1" cap="small" baseline="0" dirty="0">
                          <a:latin typeface="Verdana"/>
                          <a:ea typeface="Times New Roman"/>
                          <a:cs typeface="Calibri"/>
                        </a:rPr>
                        <a:t>imobiliários</a:t>
                      </a:r>
                      <a:endParaRPr lang="pt-BR" sz="1400" b="1" cap="small" baseline="0" dirty="0">
                        <a:latin typeface="Calibri"/>
                        <a:ea typeface="Calibri"/>
                        <a:cs typeface="Times New Roman"/>
                      </a:endParaRPr>
                    </a:p>
                  </a:txBody>
                  <a:tcPr marL="13528" marR="135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02636">
                <a:tc>
                  <a:txBody>
                    <a:bodyPr/>
                    <a:lstStyle/>
                    <a:p>
                      <a:pPr algn="ctr">
                        <a:lnSpc>
                          <a:spcPts val="2200"/>
                        </a:lnSpc>
                        <a:spcBef>
                          <a:spcPts val="600"/>
                        </a:spcBef>
                        <a:spcAft>
                          <a:spcPts val="0"/>
                        </a:spcAft>
                        <a:buFont typeface="Wingdings" pitchFamily="2" charset="2"/>
                        <a:buChar char="ü"/>
                      </a:pPr>
                      <a:r>
                        <a:rPr lang="pt-BR" sz="1400" b="1" cap="small" baseline="0" dirty="0" smtClean="0">
                          <a:latin typeface="Verdana"/>
                          <a:ea typeface="Times New Roman"/>
                          <a:cs typeface="Calibri"/>
                        </a:rPr>
                        <a:t>de </a:t>
                      </a:r>
                      <a:r>
                        <a:rPr lang="pt-BR" sz="1400" b="1" cap="small" baseline="0" dirty="0">
                          <a:latin typeface="Verdana"/>
                          <a:ea typeface="Times New Roman"/>
                          <a:cs typeface="Calibri"/>
                        </a:rPr>
                        <a:t>atratividade para atividades econômicas</a:t>
                      </a:r>
                      <a:endParaRPr lang="pt-BR" sz="1400" b="1" cap="small" baseline="0" dirty="0">
                        <a:latin typeface="Calibri"/>
                        <a:ea typeface="Calibri"/>
                        <a:cs typeface="Times New Roman"/>
                      </a:endParaRPr>
                    </a:p>
                  </a:txBody>
                  <a:tcPr marL="13528" marR="135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02636">
                <a:tc>
                  <a:txBody>
                    <a:bodyPr/>
                    <a:lstStyle/>
                    <a:p>
                      <a:pPr algn="ctr">
                        <a:lnSpc>
                          <a:spcPts val="2200"/>
                        </a:lnSpc>
                        <a:spcBef>
                          <a:spcPts val="600"/>
                        </a:spcBef>
                        <a:spcAft>
                          <a:spcPts val="0"/>
                        </a:spcAft>
                        <a:buFont typeface="Wingdings" pitchFamily="2" charset="2"/>
                        <a:buChar char="ü"/>
                      </a:pPr>
                      <a:r>
                        <a:rPr lang="pt-BR" sz="1400" b="1" cap="small" baseline="0" dirty="0" smtClean="0">
                          <a:latin typeface="Verdana"/>
                          <a:ea typeface="Times New Roman"/>
                          <a:cs typeface="Calibri"/>
                        </a:rPr>
                        <a:t>Geração </a:t>
                      </a:r>
                      <a:r>
                        <a:rPr lang="pt-BR" sz="1400" b="1" cap="small" baseline="0" dirty="0">
                          <a:latin typeface="Verdana"/>
                          <a:ea typeface="Times New Roman"/>
                          <a:cs typeface="Calibri"/>
                        </a:rPr>
                        <a:t>de </a:t>
                      </a:r>
                      <a:r>
                        <a:rPr lang="pt-BR" sz="1400" b="1" cap="small" baseline="0" dirty="0" smtClean="0">
                          <a:latin typeface="Verdana"/>
                          <a:ea typeface="Times New Roman"/>
                          <a:cs typeface="Calibri"/>
                        </a:rPr>
                        <a:t>empregos</a:t>
                      </a:r>
                      <a:endParaRPr lang="pt-BR" sz="1400" cap="small" baseline="0" dirty="0">
                        <a:latin typeface="Calibri"/>
                        <a:ea typeface="Calibri"/>
                        <a:cs typeface="Times New Roman"/>
                      </a:endParaRPr>
                    </a:p>
                  </a:txBody>
                  <a:tcPr marL="13528" marR="135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02636">
                <a:tc>
                  <a:txBody>
                    <a:bodyPr/>
                    <a:lstStyle/>
                    <a:p>
                      <a:pPr algn="ctr">
                        <a:lnSpc>
                          <a:spcPts val="2200"/>
                        </a:lnSpc>
                        <a:spcBef>
                          <a:spcPts val="600"/>
                        </a:spcBef>
                        <a:spcAft>
                          <a:spcPts val="0"/>
                        </a:spcAft>
                        <a:buFont typeface="Wingdings" pitchFamily="2" charset="2"/>
                        <a:buChar char="ü"/>
                      </a:pPr>
                      <a:r>
                        <a:rPr lang="pt-BR" sz="1400" b="1" cap="small" baseline="0" dirty="0" smtClean="0">
                          <a:latin typeface="Verdana"/>
                          <a:ea typeface="Times New Roman"/>
                          <a:cs typeface="Calibri"/>
                        </a:rPr>
                        <a:t> </a:t>
                      </a:r>
                      <a:r>
                        <a:rPr lang="pt-BR" sz="1400" b="1" cap="small" baseline="0" dirty="0">
                          <a:latin typeface="Verdana"/>
                          <a:ea typeface="Times New Roman"/>
                          <a:cs typeface="Calibri"/>
                        </a:rPr>
                        <a:t>acesso </a:t>
                      </a:r>
                      <a:r>
                        <a:rPr lang="pt-BR" sz="1400" b="1" cap="small" baseline="0" dirty="0" smtClean="0">
                          <a:latin typeface="Verdana"/>
                          <a:ea typeface="Times New Roman"/>
                          <a:cs typeface="Calibri"/>
                        </a:rPr>
                        <a:t>ao Aeroporto de Viracopos</a:t>
                      </a:r>
                      <a:endParaRPr lang="pt-BR" sz="1400" b="1" cap="small" baseline="0" dirty="0">
                        <a:latin typeface="Calibri"/>
                        <a:ea typeface="Calibri"/>
                        <a:cs typeface="Times New Roman"/>
                      </a:endParaRPr>
                    </a:p>
                  </a:txBody>
                  <a:tcPr marL="13528" marR="135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45555">
                <a:tc>
                  <a:txBody>
                    <a:bodyPr/>
                    <a:lstStyle/>
                    <a:p>
                      <a:pPr algn="ctr">
                        <a:lnSpc>
                          <a:spcPts val="2200"/>
                        </a:lnSpc>
                        <a:spcBef>
                          <a:spcPts val="600"/>
                        </a:spcBef>
                        <a:spcAft>
                          <a:spcPts val="0"/>
                        </a:spcAft>
                        <a:buFont typeface="Wingdings" pitchFamily="2" charset="2"/>
                        <a:buChar char="ü"/>
                      </a:pPr>
                      <a:r>
                        <a:rPr lang="pt-BR" sz="1400" b="1" cap="small" baseline="0" dirty="0" smtClean="0">
                          <a:latin typeface="Verdana"/>
                          <a:ea typeface="Times New Roman"/>
                          <a:cs typeface="Calibri"/>
                        </a:rPr>
                        <a:t>Receitas Fiscais</a:t>
                      </a:r>
                      <a:endParaRPr lang="pt-BR" sz="1400" cap="small" baseline="0" dirty="0">
                        <a:latin typeface="Calibri"/>
                        <a:ea typeface="Calibri"/>
                        <a:cs typeface="Times New Roman"/>
                      </a:endParaRPr>
                    </a:p>
                  </a:txBody>
                  <a:tcPr marL="13528" marR="1352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bl>
          </a:graphicData>
        </a:graphic>
      </p:graphicFrame>
      <p:sp>
        <p:nvSpPr>
          <p:cNvPr id="5" name="Elipse 4"/>
          <p:cNvSpPr/>
          <p:nvPr/>
        </p:nvSpPr>
        <p:spPr>
          <a:xfrm>
            <a:off x="2738446" y="2786058"/>
            <a:ext cx="4071942" cy="324000"/>
          </a:xfrm>
          <a:prstGeom prst="ellipse">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ela 5"/>
          <p:cNvGraphicFramePr>
            <a:graphicFrameLocks noGrp="1"/>
          </p:cNvGraphicFramePr>
          <p:nvPr/>
        </p:nvGraphicFramePr>
        <p:xfrm>
          <a:off x="2167570" y="3549424"/>
          <a:ext cx="7128830" cy="752686"/>
        </p:xfrm>
        <a:graphic>
          <a:graphicData uri="http://schemas.openxmlformats.org/drawingml/2006/table">
            <a:tbl>
              <a:tblPr/>
              <a:tblGrid>
                <a:gridCol w="7128830"/>
              </a:tblGrid>
              <a:tr h="376343">
                <a:tc>
                  <a:txBody>
                    <a:bodyPr/>
                    <a:lstStyle/>
                    <a:p>
                      <a:pPr algn="l">
                        <a:lnSpc>
                          <a:spcPct val="150000"/>
                        </a:lnSpc>
                        <a:spcBef>
                          <a:spcPts val="1200"/>
                        </a:spcBef>
                        <a:spcAft>
                          <a:spcPts val="0"/>
                        </a:spcAft>
                        <a:buFont typeface="Arial" pitchFamily="34" charset="0"/>
                        <a:buChar char="•"/>
                      </a:pPr>
                      <a:r>
                        <a:rPr lang="pt-BR" sz="1400" b="1" cap="small" baseline="0" dirty="0" smtClean="0">
                          <a:solidFill>
                            <a:srgbClr val="000000"/>
                          </a:solidFill>
                          <a:latin typeface="Verdana"/>
                          <a:ea typeface="Times New Roman"/>
                          <a:cs typeface="Times New Roman"/>
                        </a:rPr>
                        <a:t> Programa </a:t>
                      </a:r>
                      <a:r>
                        <a:rPr lang="pt-BR" sz="1400" b="1" cap="small" baseline="0" dirty="0">
                          <a:solidFill>
                            <a:srgbClr val="000000"/>
                          </a:solidFill>
                          <a:latin typeface="Verdana"/>
                          <a:ea typeface="Times New Roman"/>
                          <a:cs typeface="Times New Roman"/>
                        </a:rPr>
                        <a:t>de </a:t>
                      </a:r>
                      <a:r>
                        <a:rPr lang="pt-BR" sz="1400" b="1" cap="small" baseline="0" dirty="0">
                          <a:solidFill>
                            <a:srgbClr val="FF0000"/>
                          </a:solidFill>
                          <a:latin typeface="Verdana"/>
                          <a:ea typeface="Times New Roman"/>
                          <a:cs typeface="Times New Roman"/>
                        </a:rPr>
                        <a:t>Comunicação Social</a:t>
                      </a:r>
                      <a:endParaRPr lang="pt-BR" sz="1400" b="1" cap="small" baseline="0" dirty="0">
                        <a:solidFill>
                          <a:srgbClr val="FF0000"/>
                        </a:solidFill>
                        <a:latin typeface="Verdana"/>
                        <a:ea typeface="Calibri"/>
                        <a:cs typeface="Times New Roman"/>
                      </a:endParaRPr>
                    </a:p>
                  </a:txBody>
                  <a:tcPr marL="10746" marR="10746"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376343">
                <a:tc>
                  <a:txBody>
                    <a:bodyPr/>
                    <a:lstStyle/>
                    <a:p>
                      <a:pPr algn="l">
                        <a:lnSpc>
                          <a:spcPct val="150000"/>
                        </a:lnSpc>
                        <a:spcBef>
                          <a:spcPts val="1200"/>
                        </a:spcBef>
                        <a:spcAft>
                          <a:spcPts val="0"/>
                        </a:spcAft>
                      </a:pPr>
                      <a:r>
                        <a:rPr lang="pt-BR" sz="1400" b="1" cap="small" baseline="0" dirty="0" smtClean="0">
                          <a:solidFill>
                            <a:srgbClr val="000000"/>
                          </a:solidFill>
                          <a:latin typeface="Verdana"/>
                          <a:ea typeface="Times New Roman"/>
                          <a:cs typeface="Times New Roman"/>
                        </a:rPr>
                        <a:t>     </a:t>
                      </a:r>
                      <a:r>
                        <a:rPr lang="pt-BR" sz="1400" b="1" i="1" cap="small" baseline="0" dirty="0" smtClean="0">
                          <a:solidFill>
                            <a:srgbClr val="000000"/>
                          </a:solidFill>
                          <a:latin typeface="Verdana"/>
                          <a:ea typeface="Times New Roman"/>
                          <a:cs typeface="Times New Roman"/>
                        </a:rPr>
                        <a:t>Subprograma </a:t>
                      </a:r>
                      <a:r>
                        <a:rPr lang="pt-BR" sz="1400" b="1" i="1" cap="small" baseline="0" dirty="0">
                          <a:solidFill>
                            <a:srgbClr val="000000"/>
                          </a:solidFill>
                          <a:latin typeface="Verdana"/>
                          <a:ea typeface="Times New Roman"/>
                          <a:cs typeface="Times New Roman"/>
                        </a:rPr>
                        <a:t>de Comunicação Social </a:t>
                      </a:r>
                      <a:r>
                        <a:rPr kumimoji="0" lang="pt-BR" sz="1400" b="1" i="1" kern="1200" cap="small" baseline="0" dirty="0">
                          <a:solidFill>
                            <a:srgbClr val="FF0000"/>
                          </a:solidFill>
                          <a:latin typeface="Verdana"/>
                          <a:ea typeface="Times New Roman"/>
                          <a:cs typeface="Times New Roman"/>
                        </a:rPr>
                        <a:t>Prévia</a:t>
                      </a:r>
                    </a:p>
                  </a:txBody>
                  <a:tcPr marL="10746" marR="10746"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bl>
          </a:graphicData>
        </a:graphic>
      </p:graphicFrame>
      <p:sp>
        <p:nvSpPr>
          <p:cNvPr id="7" name="Text Box 2"/>
          <p:cNvSpPr txBox="1">
            <a:spLocks noChangeArrowheads="1"/>
          </p:cNvSpPr>
          <p:nvPr/>
        </p:nvSpPr>
        <p:spPr bwMode="auto">
          <a:xfrm>
            <a:off x="0" y="1262484"/>
            <a:ext cx="9906000" cy="423193"/>
          </a:xfrm>
          <a:prstGeom prst="rect">
            <a:avLst/>
          </a:prstGeom>
          <a:noFill/>
          <a:ln w="12700" algn="ctr">
            <a:noFill/>
            <a:miter lim="800000"/>
            <a:headEnd/>
            <a:tailEnd/>
          </a:ln>
          <a:effectLst/>
        </p:spPr>
        <p:txBody>
          <a:bodyPr wrap="square" lIns="90488" tIns="44450" rIns="90488" bIns="44450">
            <a:spAutoFit/>
          </a:bodyPr>
          <a:lstStyle/>
          <a:p>
            <a:pPr>
              <a:lnSpc>
                <a:spcPts val="2600"/>
              </a:lnSpc>
              <a:buFont typeface="Wingdings" pitchFamily="2" charset="2"/>
              <a:buChar char="ü"/>
            </a:pPr>
            <a:r>
              <a:rPr lang="pt-BR" sz="2000" cap="small" dirty="0" smtClean="0">
                <a:solidFill>
                  <a:srgbClr val="FF0000"/>
                </a:solidFill>
                <a:effectLst/>
                <a:latin typeface="Verdana" pitchFamily="34" charset="0"/>
                <a:ea typeface="Verdana" pitchFamily="34" charset="0"/>
                <a:cs typeface="Verdana" pitchFamily="34" charset="0"/>
              </a:rPr>
              <a:t> Programas ambientais</a:t>
            </a:r>
          </a:p>
        </p:txBody>
      </p:sp>
      <p:sp>
        <p:nvSpPr>
          <p:cNvPr id="8" name="Text Box 2"/>
          <p:cNvSpPr txBox="1">
            <a:spLocks noChangeArrowheads="1"/>
          </p:cNvSpPr>
          <p:nvPr/>
        </p:nvSpPr>
        <p:spPr bwMode="auto">
          <a:xfrm>
            <a:off x="0" y="1905000"/>
            <a:ext cx="9906000" cy="505267"/>
          </a:xfrm>
          <a:prstGeom prst="rect">
            <a:avLst/>
          </a:prstGeom>
          <a:noFill/>
          <a:ln w="12700" algn="ctr">
            <a:noFill/>
            <a:miter lim="800000"/>
            <a:headEnd/>
            <a:tailEnd/>
          </a:ln>
          <a:effectLst/>
        </p:spPr>
        <p:txBody>
          <a:bodyPr wrap="square" lIns="90488" tIns="44450" rIns="90488" bIns="44450">
            <a:spAutoFit/>
          </a:bodyPr>
          <a:lstStyle/>
          <a:p>
            <a:pPr>
              <a:lnSpc>
                <a:spcPct val="150000"/>
              </a:lnSpc>
              <a:spcBef>
                <a:spcPts val="1800"/>
              </a:spcBef>
              <a:spcAft>
                <a:spcPts val="1200"/>
              </a:spcAft>
              <a:buFont typeface="Wingdings" pitchFamily="2" charset="2"/>
              <a:buChar char="v"/>
            </a:pPr>
            <a:r>
              <a:rPr lang="pt-BR" sz="1800" b="0" cap="small" dirty="0" smtClean="0">
                <a:solidFill>
                  <a:srgbClr val="0000FF"/>
                </a:solidFill>
                <a:effectLst/>
                <a:latin typeface="Verdana" pitchFamily="34" charset="0"/>
                <a:ea typeface="Verdana" pitchFamily="34" charset="0"/>
                <a:cs typeface="Verdana" pitchFamily="34" charset="0"/>
              </a:rPr>
              <a:t> Propostos 12 Programas:</a:t>
            </a:r>
          </a:p>
        </p:txBody>
      </p:sp>
      <p:sp>
        <p:nvSpPr>
          <p:cNvPr id="9" name="Text Box 2"/>
          <p:cNvSpPr txBox="1">
            <a:spLocks noChangeArrowheads="1"/>
          </p:cNvSpPr>
          <p:nvPr/>
        </p:nvSpPr>
        <p:spPr bwMode="auto">
          <a:xfrm>
            <a:off x="0" y="3581400"/>
            <a:ext cx="2167570" cy="720710"/>
          </a:xfrm>
          <a:prstGeom prst="rect">
            <a:avLst/>
          </a:prstGeom>
          <a:noFill/>
          <a:ln w="12700" algn="ctr">
            <a:noFill/>
            <a:miter lim="800000"/>
            <a:headEnd/>
            <a:tailEnd/>
          </a:ln>
          <a:effectLst/>
        </p:spPr>
        <p:txBody>
          <a:bodyPr wrap="square" lIns="90488" tIns="44450" rIns="90488" bIns="44450">
            <a:spAutoFit/>
          </a:bodyPr>
          <a:lstStyle/>
          <a:p>
            <a:pPr>
              <a:lnSpc>
                <a:spcPct val="100000"/>
              </a:lnSpc>
              <a:spcBef>
                <a:spcPts val="600"/>
              </a:spcBef>
              <a:spcAft>
                <a:spcPts val="0"/>
              </a:spcAft>
            </a:pPr>
            <a:r>
              <a:rPr lang="pt-BR" sz="1800" cap="small" dirty="0" smtClean="0">
                <a:latin typeface="Verdana"/>
                <a:ea typeface="Times New Roman"/>
                <a:cs typeface="Calibri"/>
              </a:rPr>
              <a:t>Fase de</a:t>
            </a:r>
          </a:p>
          <a:p>
            <a:pPr>
              <a:lnSpc>
                <a:spcPct val="100000"/>
              </a:lnSpc>
              <a:spcBef>
                <a:spcPts val="600"/>
              </a:spcBef>
              <a:spcAft>
                <a:spcPts val="0"/>
              </a:spcAft>
            </a:pPr>
            <a:r>
              <a:rPr lang="pt-BR" sz="1800" cap="small" dirty="0" smtClean="0">
                <a:latin typeface="Verdana"/>
                <a:ea typeface="Times New Roman"/>
                <a:cs typeface="Calibri"/>
              </a:rPr>
              <a:t>Planejamento</a:t>
            </a:r>
            <a:r>
              <a:rPr lang="pt-BR" sz="1800" b="0" cap="small" dirty="0" smtClean="0">
                <a:solidFill>
                  <a:srgbClr val="FF0000"/>
                </a:solidFill>
                <a:effectLst/>
                <a:latin typeface="Verdana" pitchFamily="34" charset="0"/>
                <a:ea typeface="Verdana" pitchFamily="34" charset="0"/>
                <a:cs typeface="Verdana" pitchFamily="34" charset="0"/>
              </a:rPr>
              <a:t>:</a:t>
            </a: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2"/>
          <p:cNvSpPr txBox="1">
            <a:spLocks noChangeArrowheads="1"/>
          </p:cNvSpPr>
          <p:nvPr/>
        </p:nvSpPr>
        <p:spPr bwMode="auto">
          <a:xfrm>
            <a:off x="0" y="280953"/>
            <a:ext cx="9906000" cy="423193"/>
          </a:xfrm>
          <a:prstGeom prst="rect">
            <a:avLst/>
          </a:prstGeom>
          <a:noFill/>
          <a:ln w="12700" algn="ctr">
            <a:noFill/>
            <a:miter lim="800000"/>
            <a:headEnd/>
            <a:tailEnd/>
          </a:ln>
          <a:effectLst/>
        </p:spPr>
        <p:txBody>
          <a:bodyPr wrap="square" lIns="90488" tIns="44450" rIns="90488" bIns="44450">
            <a:spAutoFit/>
          </a:bodyPr>
          <a:lstStyle/>
          <a:p>
            <a:pPr>
              <a:lnSpc>
                <a:spcPts val="2600"/>
              </a:lnSpc>
              <a:buFont typeface="Wingdings" pitchFamily="2" charset="2"/>
              <a:buChar char="ü"/>
            </a:pPr>
            <a:r>
              <a:rPr lang="pt-BR" sz="2000" cap="small" dirty="0" smtClean="0">
                <a:solidFill>
                  <a:srgbClr val="FF0000"/>
                </a:solidFill>
                <a:effectLst/>
                <a:latin typeface="Verdana" pitchFamily="34" charset="0"/>
                <a:ea typeface="Verdana" pitchFamily="34" charset="0"/>
                <a:cs typeface="Verdana" pitchFamily="34" charset="0"/>
              </a:rPr>
              <a:t> Programas ambientais</a:t>
            </a:r>
          </a:p>
        </p:txBody>
      </p:sp>
      <p:sp>
        <p:nvSpPr>
          <p:cNvPr id="8" name="Text Box 2"/>
          <p:cNvSpPr txBox="1">
            <a:spLocks noChangeArrowheads="1"/>
          </p:cNvSpPr>
          <p:nvPr/>
        </p:nvSpPr>
        <p:spPr bwMode="auto">
          <a:xfrm>
            <a:off x="0" y="923469"/>
            <a:ext cx="9906000" cy="505267"/>
          </a:xfrm>
          <a:prstGeom prst="rect">
            <a:avLst/>
          </a:prstGeom>
          <a:noFill/>
          <a:ln w="12700" algn="ctr">
            <a:noFill/>
            <a:miter lim="800000"/>
            <a:headEnd/>
            <a:tailEnd/>
          </a:ln>
          <a:effectLst/>
        </p:spPr>
        <p:txBody>
          <a:bodyPr wrap="square" lIns="90488" tIns="44450" rIns="90488" bIns="44450">
            <a:spAutoFit/>
          </a:bodyPr>
          <a:lstStyle/>
          <a:p>
            <a:pPr>
              <a:lnSpc>
                <a:spcPct val="150000"/>
              </a:lnSpc>
              <a:spcBef>
                <a:spcPts val="1800"/>
              </a:spcBef>
              <a:spcAft>
                <a:spcPts val="1200"/>
              </a:spcAft>
              <a:buFont typeface="Wingdings" pitchFamily="2" charset="2"/>
              <a:buChar char="v"/>
            </a:pPr>
            <a:r>
              <a:rPr lang="pt-BR" sz="1800" b="0" cap="small" dirty="0" smtClean="0">
                <a:solidFill>
                  <a:srgbClr val="0000FF"/>
                </a:solidFill>
                <a:effectLst/>
                <a:latin typeface="Verdana" pitchFamily="34" charset="0"/>
                <a:ea typeface="Verdana" pitchFamily="34" charset="0"/>
                <a:cs typeface="Verdana" pitchFamily="34" charset="0"/>
              </a:rPr>
              <a:t> Propostos 12 Programas:</a:t>
            </a:r>
          </a:p>
        </p:txBody>
      </p:sp>
      <p:sp>
        <p:nvSpPr>
          <p:cNvPr id="9" name="Text Box 2"/>
          <p:cNvSpPr txBox="1">
            <a:spLocks noChangeArrowheads="1"/>
          </p:cNvSpPr>
          <p:nvPr/>
        </p:nvSpPr>
        <p:spPr bwMode="auto">
          <a:xfrm>
            <a:off x="0" y="3581400"/>
            <a:ext cx="9906000" cy="720710"/>
          </a:xfrm>
          <a:prstGeom prst="rect">
            <a:avLst/>
          </a:prstGeom>
          <a:noFill/>
          <a:ln w="12700" algn="ctr">
            <a:noFill/>
            <a:miter lim="800000"/>
            <a:headEnd/>
            <a:tailEnd/>
          </a:ln>
          <a:effectLst/>
        </p:spPr>
        <p:txBody>
          <a:bodyPr wrap="square" lIns="90488" tIns="44450" rIns="90488" bIns="44450">
            <a:spAutoFit/>
          </a:bodyPr>
          <a:lstStyle/>
          <a:p>
            <a:pPr>
              <a:lnSpc>
                <a:spcPct val="100000"/>
              </a:lnSpc>
              <a:spcBef>
                <a:spcPts val="600"/>
              </a:spcBef>
              <a:spcAft>
                <a:spcPts val="0"/>
              </a:spcAft>
            </a:pPr>
            <a:r>
              <a:rPr lang="pt-BR" sz="1800" cap="small" dirty="0" smtClean="0">
                <a:latin typeface="Verdana"/>
                <a:ea typeface="Times New Roman"/>
                <a:cs typeface="Calibri"/>
              </a:rPr>
              <a:t>Fase de</a:t>
            </a:r>
          </a:p>
          <a:p>
            <a:pPr>
              <a:lnSpc>
                <a:spcPct val="100000"/>
              </a:lnSpc>
              <a:spcBef>
                <a:spcPts val="600"/>
              </a:spcBef>
              <a:spcAft>
                <a:spcPts val="0"/>
              </a:spcAft>
            </a:pPr>
            <a:r>
              <a:rPr lang="pt-BR" sz="1800" cap="small" dirty="0" smtClean="0">
                <a:latin typeface="Verdana"/>
                <a:ea typeface="Times New Roman"/>
                <a:cs typeface="Calibri"/>
              </a:rPr>
              <a:t>Construção</a:t>
            </a:r>
            <a:r>
              <a:rPr lang="pt-BR" sz="1800" b="0" cap="small" dirty="0" smtClean="0">
                <a:solidFill>
                  <a:srgbClr val="FF0000"/>
                </a:solidFill>
                <a:effectLst/>
                <a:latin typeface="Verdana" pitchFamily="34" charset="0"/>
                <a:ea typeface="Verdana" pitchFamily="34" charset="0"/>
                <a:cs typeface="Verdana" pitchFamily="34" charset="0"/>
              </a:rPr>
              <a:t>:</a:t>
            </a:r>
          </a:p>
        </p:txBody>
      </p:sp>
      <p:graphicFrame>
        <p:nvGraphicFramePr>
          <p:cNvPr id="10" name="Tabela 9"/>
          <p:cNvGraphicFramePr>
            <a:graphicFrameLocks noGrp="1"/>
          </p:cNvGraphicFramePr>
          <p:nvPr/>
        </p:nvGraphicFramePr>
        <p:xfrm>
          <a:off x="2039012" y="1571612"/>
          <a:ext cx="7128830" cy="5194003"/>
        </p:xfrm>
        <a:graphic>
          <a:graphicData uri="http://schemas.openxmlformats.org/drawingml/2006/table">
            <a:tbl>
              <a:tblPr/>
              <a:tblGrid>
                <a:gridCol w="7128830"/>
              </a:tblGrid>
              <a:tr h="376343">
                <a:tc>
                  <a:txBody>
                    <a:bodyPr/>
                    <a:lstStyle/>
                    <a:p>
                      <a:pPr algn="l">
                        <a:lnSpc>
                          <a:spcPct val="150000"/>
                        </a:lnSpc>
                        <a:spcBef>
                          <a:spcPts val="1200"/>
                        </a:spcBef>
                        <a:spcAft>
                          <a:spcPts val="0"/>
                        </a:spcAft>
                        <a:buFont typeface="Arial" pitchFamily="34" charset="0"/>
                        <a:buChar char="•"/>
                      </a:pPr>
                      <a:r>
                        <a:rPr lang="pt-BR" sz="1400" b="1" cap="small" baseline="0" dirty="0" smtClean="0">
                          <a:solidFill>
                            <a:srgbClr val="000000"/>
                          </a:solidFill>
                          <a:latin typeface="Verdana"/>
                          <a:ea typeface="Times New Roman"/>
                          <a:cs typeface="Times New Roman"/>
                        </a:rPr>
                        <a:t> Programa </a:t>
                      </a:r>
                      <a:r>
                        <a:rPr lang="pt-BR" sz="1400" b="1" cap="small" baseline="0" dirty="0">
                          <a:solidFill>
                            <a:srgbClr val="000000"/>
                          </a:solidFill>
                          <a:latin typeface="Verdana"/>
                          <a:ea typeface="Times New Roman"/>
                          <a:cs typeface="Times New Roman"/>
                        </a:rPr>
                        <a:t>de Comunicação </a:t>
                      </a:r>
                      <a:r>
                        <a:rPr lang="pt-BR" sz="1400" b="1" cap="small" baseline="0" dirty="0" smtClean="0">
                          <a:solidFill>
                            <a:srgbClr val="000000"/>
                          </a:solidFill>
                          <a:latin typeface="Verdana"/>
                          <a:ea typeface="Times New Roman"/>
                          <a:cs typeface="Times New Roman"/>
                        </a:rPr>
                        <a:t>Social</a:t>
                      </a:r>
                    </a:p>
                  </a:txBody>
                  <a:tcPr marL="10746" marR="10746"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376343">
                <a:tc>
                  <a:txBody>
                    <a:bodyPr/>
                    <a:lstStyle/>
                    <a:p>
                      <a:pPr algn="l">
                        <a:lnSpc>
                          <a:spcPct val="150000"/>
                        </a:lnSpc>
                        <a:spcBef>
                          <a:spcPts val="1200"/>
                        </a:spcBef>
                        <a:spcAft>
                          <a:spcPts val="0"/>
                        </a:spcAft>
                      </a:pPr>
                      <a:r>
                        <a:rPr lang="pt-BR" sz="1400" b="1" cap="small" baseline="0" dirty="0" smtClean="0">
                          <a:solidFill>
                            <a:srgbClr val="000000"/>
                          </a:solidFill>
                          <a:latin typeface="Verdana"/>
                          <a:ea typeface="Times New Roman"/>
                          <a:cs typeface="Times New Roman"/>
                        </a:rPr>
                        <a:t>     </a:t>
                      </a:r>
                      <a:r>
                        <a:rPr lang="pt-BR" sz="1400" b="1" i="1" cap="small" baseline="0" dirty="0" smtClean="0">
                          <a:solidFill>
                            <a:srgbClr val="000000"/>
                          </a:solidFill>
                          <a:latin typeface="Verdana"/>
                          <a:ea typeface="Times New Roman"/>
                          <a:cs typeface="Times New Roman"/>
                        </a:rPr>
                        <a:t>Subprograma </a:t>
                      </a:r>
                      <a:r>
                        <a:rPr lang="pt-BR" sz="1400" b="1" i="1" cap="small" baseline="0" dirty="0">
                          <a:solidFill>
                            <a:srgbClr val="000000"/>
                          </a:solidFill>
                          <a:latin typeface="Verdana"/>
                          <a:ea typeface="Times New Roman"/>
                          <a:cs typeface="Times New Roman"/>
                        </a:rPr>
                        <a:t>de Comunicação Social na </a:t>
                      </a:r>
                      <a:r>
                        <a:rPr kumimoji="0" lang="pt-BR" sz="1400" b="1" i="1" kern="1200" cap="small" baseline="0" dirty="0">
                          <a:solidFill>
                            <a:srgbClr val="FF0000"/>
                          </a:solidFill>
                          <a:latin typeface="Verdana"/>
                          <a:ea typeface="Times New Roman"/>
                          <a:cs typeface="Times New Roman"/>
                        </a:rPr>
                        <a:t>Etapa de </a:t>
                      </a:r>
                      <a:r>
                        <a:rPr kumimoji="0" lang="pt-BR" sz="1400" b="1" i="1" kern="1200" cap="small" baseline="0" dirty="0" smtClean="0">
                          <a:solidFill>
                            <a:srgbClr val="FF0000"/>
                          </a:solidFill>
                          <a:latin typeface="Verdana"/>
                          <a:ea typeface="Times New Roman"/>
                          <a:cs typeface="Times New Roman"/>
                        </a:rPr>
                        <a:t>Obras</a:t>
                      </a:r>
                    </a:p>
                    <a:p>
                      <a:pPr algn="l">
                        <a:lnSpc>
                          <a:spcPct val="150000"/>
                        </a:lnSpc>
                        <a:spcBef>
                          <a:spcPts val="1200"/>
                        </a:spcBef>
                        <a:spcAft>
                          <a:spcPts val="0"/>
                        </a:spcAft>
                      </a:pPr>
                      <a:endParaRPr kumimoji="0" lang="pt-BR" sz="1400" b="1" i="1" kern="1200" cap="small" baseline="0" dirty="0">
                        <a:solidFill>
                          <a:srgbClr val="FF0000"/>
                        </a:solidFill>
                        <a:latin typeface="Verdana"/>
                        <a:ea typeface="Times New Roman"/>
                        <a:cs typeface="Times New Roman"/>
                      </a:endParaRPr>
                    </a:p>
                  </a:txBody>
                  <a:tcPr marL="10746" marR="10746"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376343">
                <a:tc>
                  <a:txBody>
                    <a:bodyPr/>
                    <a:lstStyle/>
                    <a:p>
                      <a:pPr algn="l">
                        <a:lnSpc>
                          <a:spcPct val="150000"/>
                        </a:lnSpc>
                        <a:spcBef>
                          <a:spcPts val="1200"/>
                        </a:spcBef>
                        <a:spcAft>
                          <a:spcPts val="0"/>
                        </a:spcAft>
                        <a:buFont typeface="Arial" pitchFamily="34" charset="0"/>
                        <a:buChar char="•"/>
                      </a:pPr>
                      <a:r>
                        <a:rPr lang="pt-BR" sz="1400" b="1" cap="small" baseline="0" dirty="0" smtClean="0">
                          <a:solidFill>
                            <a:srgbClr val="000000"/>
                          </a:solidFill>
                          <a:latin typeface="Verdana"/>
                          <a:ea typeface="Times New Roman"/>
                          <a:cs typeface="Times New Roman"/>
                        </a:rPr>
                        <a:t> Programa </a:t>
                      </a:r>
                      <a:r>
                        <a:rPr lang="pt-BR" sz="1400" b="1" cap="small" baseline="0" dirty="0">
                          <a:solidFill>
                            <a:srgbClr val="000000"/>
                          </a:solidFill>
                          <a:latin typeface="Verdana"/>
                          <a:ea typeface="Times New Roman"/>
                          <a:cs typeface="Times New Roman"/>
                        </a:rPr>
                        <a:t>de </a:t>
                      </a:r>
                      <a:r>
                        <a:rPr kumimoji="0" lang="pt-BR" sz="1400" b="1" kern="1200" cap="small" baseline="0" dirty="0">
                          <a:solidFill>
                            <a:srgbClr val="FF0000"/>
                          </a:solidFill>
                          <a:latin typeface="Verdana"/>
                          <a:ea typeface="Times New Roman"/>
                          <a:cs typeface="Times New Roman"/>
                        </a:rPr>
                        <a:t>Desapropriação e Apoio à População </a:t>
                      </a:r>
                      <a:r>
                        <a:rPr kumimoji="0" lang="pt-BR" sz="1400" b="1" kern="1200" cap="small" baseline="0" dirty="0" smtClean="0">
                          <a:solidFill>
                            <a:srgbClr val="FF0000"/>
                          </a:solidFill>
                          <a:latin typeface="Verdana"/>
                          <a:ea typeface="Times New Roman"/>
                          <a:cs typeface="Times New Roman"/>
                        </a:rPr>
                        <a:t>Afetada</a:t>
                      </a:r>
                    </a:p>
                    <a:p>
                      <a:pPr algn="l">
                        <a:lnSpc>
                          <a:spcPct val="150000"/>
                        </a:lnSpc>
                        <a:spcBef>
                          <a:spcPts val="1200"/>
                        </a:spcBef>
                        <a:spcAft>
                          <a:spcPts val="0"/>
                        </a:spcAft>
                        <a:buFont typeface="Arial" pitchFamily="34" charset="0"/>
                        <a:buChar char="•"/>
                      </a:pPr>
                      <a:endParaRPr kumimoji="0" lang="pt-BR" sz="1400" b="1" kern="1200" cap="small" baseline="0" dirty="0">
                        <a:solidFill>
                          <a:srgbClr val="FF0000"/>
                        </a:solidFill>
                        <a:latin typeface="Verdana"/>
                        <a:ea typeface="Times New Roman"/>
                        <a:cs typeface="Times New Roman"/>
                      </a:endParaRPr>
                    </a:p>
                  </a:txBody>
                  <a:tcPr marL="10746" marR="10746"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376343">
                <a:tc>
                  <a:txBody>
                    <a:bodyPr/>
                    <a:lstStyle/>
                    <a:p>
                      <a:pPr algn="l">
                        <a:lnSpc>
                          <a:spcPct val="150000"/>
                        </a:lnSpc>
                        <a:spcBef>
                          <a:spcPts val="1200"/>
                        </a:spcBef>
                        <a:spcAft>
                          <a:spcPts val="0"/>
                        </a:spcAft>
                        <a:buFont typeface="Arial" pitchFamily="34" charset="0"/>
                        <a:buChar char="•"/>
                      </a:pPr>
                      <a:r>
                        <a:rPr lang="pt-BR" sz="1400" b="1" cap="small" baseline="0" dirty="0" smtClean="0">
                          <a:solidFill>
                            <a:srgbClr val="000000"/>
                          </a:solidFill>
                          <a:latin typeface="Verdana"/>
                          <a:ea typeface="Times New Roman"/>
                          <a:cs typeface="Times New Roman"/>
                        </a:rPr>
                        <a:t> Programa </a:t>
                      </a:r>
                      <a:r>
                        <a:rPr lang="pt-BR" sz="1400" b="1" cap="small" baseline="0" dirty="0">
                          <a:solidFill>
                            <a:srgbClr val="000000"/>
                          </a:solidFill>
                          <a:latin typeface="Verdana"/>
                          <a:ea typeface="Times New Roman"/>
                          <a:cs typeface="Times New Roman"/>
                        </a:rPr>
                        <a:t>de </a:t>
                      </a:r>
                      <a:r>
                        <a:rPr kumimoji="0" lang="pt-BR" sz="1400" b="1" kern="1200" cap="small" baseline="0" dirty="0">
                          <a:solidFill>
                            <a:srgbClr val="FF0000"/>
                          </a:solidFill>
                          <a:latin typeface="Verdana"/>
                          <a:ea typeface="Times New Roman"/>
                          <a:cs typeface="Times New Roman"/>
                        </a:rPr>
                        <a:t>Controle Ambiental das Obras </a:t>
                      </a:r>
                      <a:r>
                        <a:rPr lang="pt-BR" sz="1400" b="1" cap="small" baseline="0" dirty="0">
                          <a:solidFill>
                            <a:srgbClr val="000000"/>
                          </a:solidFill>
                          <a:latin typeface="Verdana"/>
                          <a:ea typeface="Times New Roman"/>
                          <a:cs typeface="Times New Roman"/>
                        </a:rPr>
                        <a:t>(</a:t>
                      </a:r>
                      <a:r>
                        <a:rPr lang="pt-BR" sz="1400" b="1" cap="small" baseline="0" dirty="0" err="1">
                          <a:solidFill>
                            <a:srgbClr val="000000"/>
                          </a:solidFill>
                          <a:latin typeface="Verdana"/>
                          <a:ea typeface="Times New Roman"/>
                          <a:cs typeface="Times New Roman"/>
                        </a:rPr>
                        <a:t>PCA</a:t>
                      </a:r>
                      <a:r>
                        <a:rPr lang="pt-BR" sz="1400" b="1" cap="small" baseline="0" dirty="0" smtClean="0">
                          <a:solidFill>
                            <a:srgbClr val="000000"/>
                          </a:solidFill>
                          <a:latin typeface="Verdana"/>
                          <a:ea typeface="Times New Roman"/>
                          <a:cs typeface="Times New Roman"/>
                        </a:rPr>
                        <a:t>)</a:t>
                      </a:r>
                    </a:p>
                    <a:p>
                      <a:pPr marL="360000"/>
                      <a:r>
                        <a:rPr kumimoji="0" lang="pt-BR" sz="1400" kern="1200" dirty="0" smtClean="0">
                          <a:solidFill>
                            <a:schemeClr val="tx1"/>
                          </a:solidFill>
                          <a:latin typeface="Verdana" pitchFamily="34" charset="0"/>
                          <a:ea typeface="Verdana" pitchFamily="34" charset="0"/>
                          <a:cs typeface="Verdana" pitchFamily="34" charset="0"/>
                        </a:rPr>
                        <a:t>a) Prevenção e controle de erosão e assoreamento;</a:t>
                      </a:r>
                    </a:p>
                    <a:p>
                      <a:pPr marL="360000"/>
                      <a:r>
                        <a:rPr kumimoji="0" lang="pt-BR" sz="1400" kern="1200" dirty="0" smtClean="0">
                          <a:solidFill>
                            <a:schemeClr val="tx1"/>
                          </a:solidFill>
                          <a:latin typeface="Verdana" pitchFamily="34" charset="0"/>
                          <a:ea typeface="Verdana" pitchFamily="34" charset="0"/>
                          <a:cs typeface="Verdana" pitchFamily="34" charset="0"/>
                        </a:rPr>
                        <a:t>b) Controle da qualidade do ar e da emissão de ruídos;</a:t>
                      </a:r>
                    </a:p>
                    <a:p>
                      <a:pPr marL="360000"/>
                      <a:r>
                        <a:rPr kumimoji="0" lang="pt-BR" sz="1400" kern="1200" dirty="0" smtClean="0">
                          <a:solidFill>
                            <a:schemeClr val="tx1"/>
                          </a:solidFill>
                          <a:latin typeface="Verdana" pitchFamily="34" charset="0"/>
                          <a:ea typeface="Verdana" pitchFamily="34" charset="0"/>
                          <a:cs typeface="Verdana" pitchFamily="34" charset="0"/>
                        </a:rPr>
                        <a:t>c) Controle da poluição do solo e das águas superficiais;</a:t>
                      </a:r>
                    </a:p>
                    <a:p>
                      <a:pPr marL="360000"/>
                      <a:r>
                        <a:rPr kumimoji="0" lang="pt-BR" sz="1400" kern="1200" dirty="0" smtClean="0">
                          <a:solidFill>
                            <a:schemeClr val="tx1"/>
                          </a:solidFill>
                          <a:latin typeface="Verdana" pitchFamily="34" charset="0"/>
                          <a:ea typeface="Verdana" pitchFamily="34" charset="0"/>
                          <a:cs typeface="Verdana" pitchFamily="34" charset="0"/>
                        </a:rPr>
                        <a:t>d) Gerenciamento dos resíduos sólidos;</a:t>
                      </a:r>
                    </a:p>
                    <a:p>
                      <a:pPr marL="360000"/>
                      <a:r>
                        <a:rPr kumimoji="0" lang="pt-BR" sz="1400" kern="1200" dirty="0" smtClean="0">
                          <a:solidFill>
                            <a:schemeClr val="tx1"/>
                          </a:solidFill>
                          <a:latin typeface="Verdana" pitchFamily="34" charset="0"/>
                          <a:ea typeface="Verdana" pitchFamily="34" charset="0"/>
                          <a:cs typeface="Verdana" pitchFamily="34" charset="0"/>
                        </a:rPr>
                        <a:t>e) Interferências com tráfego e com a segurança da população;</a:t>
                      </a:r>
                    </a:p>
                    <a:p>
                      <a:pPr marL="360000"/>
                      <a:r>
                        <a:rPr kumimoji="0" lang="pt-BR" sz="1400" kern="1200" dirty="0" smtClean="0">
                          <a:solidFill>
                            <a:schemeClr val="tx1"/>
                          </a:solidFill>
                          <a:latin typeface="Verdana" pitchFamily="34" charset="0"/>
                          <a:ea typeface="Verdana" pitchFamily="34" charset="0"/>
                          <a:cs typeface="Verdana" pitchFamily="34" charset="0"/>
                        </a:rPr>
                        <a:t>f) Controle da Intervenção em APPs e Supressão de Vegetação Nativa.</a:t>
                      </a:r>
                    </a:p>
                    <a:p>
                      <a:pPr marL="360000"/>
                      <a:endParaRPr kumimoji="0" lang="pt-BR" sz="1400" kern="1200" dirty="0" smtClean="0">
                        <a:solidFill>
                          <a:schemeClr val="tx1"/>
                        </a:solidFill>
                        <a:latin typeface="Verdana" pitchFamily="34" charset="0"/>
                        <a:ea typeface="Verdana" pitchFamily="34" charset="0"/>
                        <a:cs typeface="Verdana" pitchFamily="34" charset="0"/>
                      </a:endParaRPr>
                    </a:p>
                  </a:txBody>
                  <a:tcPr marL="10746" marR="10746"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376343">
                <a:tc>
                  <a:txBody>
                    <a:bodyPr/>
                    <a:lstStyle/>
                    <a:p>
                      <a:pPr algn="l">
                        <a:lnSpc>
                          <a:spcPct val="150000"/>
                        </a:lnSpc>
                        <a:spcBef>
                          <a:spcPts val="1200"/>
                        </a:spcBef>
                        <a:spcAft>
                          <a:spcPts val="0"/>
                        </a:spcAft>
                        <a:buFont typeface="Arial" pitchFamily="34" charset="0"/>
                        <a:buChar char="•"/>
                      </a:pPr>
                      <a:r>
                        <a:rPr lang="pt-BR" sz="1400" b="1" cap="small" baseline="0" dirty="0" smtClean="0">
                          <a:solidFill>
                            <a:srgbClr val="000000"/>
                          </a:solidFill>
                          <a:latin typeface="Verdana"/>
                          <a:ea typeface="Times New Roman"/>
                          <a:cs typeface="Times New Roman"/>
                        </a:rPr>
                        <a:t> Programa </a:t>
                      </a:r>
                      <a:r>
                        <a:rPr lang="pt-BR" sz="1400" b="1" cap="small" baseline="0" dirty="0">
                          <a:solidFill>
                            <a:srgbClr val="000000"/>
                          </a:solidFill>
                          <a:latin typeface="Verdana"/>
                          <a:ea typeface="Times New Roman"/>
                          <a:cs typeface="Times New Roman"/>
                        </a:rPr>
                        <a:t>de </a:t>
                      </a:r>
                      <a:r>
                        <a:rPr kumimoji="0" lang="pt-BR" sz="1400" b="1" kern="1200" cap="small" baseline="0" dirty="0">
                          <a:solidFill>
                            <a:srgbClr val="FF0000"/>
                          </a:solidFill>
                          <a:latin typeface="Verdana"/>
                          <a:ea typeface="Times New Roman"/>
                          <a:cs typeface="Times New Roman"/>
                        </a:rPr>
                        <a:t>Monitoramento da Água, Fauna e Flora</a:t>
                      </a:r>
                      <a:r>
                        <a:rPr lang="pt-BR" sz="1400" b="1" cap="small" baseline="0" dirty="0">
                          <a:solidFill>
                            <a:srgbClr val="000000"/>
                          </a:solidFill>
                          <a:latin typeface="Verdana"/>
                          <a:ea typeface="Times New Roman"/>
                          <a:cs typeface="Times New Roman"/>
                        </a:rPr>
                        <a:t> </a:t>
                      </a:r>
                      <a:endParaRPr lang="pt-BR" sz="1400" b="1" cap="small" baseline="0" dirty="0">
                        <a:latin typeface="Verdana"/>
                        <a:ea typeface="Calibri"/>
                        <a:cs typeface="Times New Roman"/>
                      </a:endParaRPr>
                    </a:p>
                  </a:txBody>
                  <a:tcPr marL="10746" marR="10746"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376343">
                <a:tc>
                  <a:txBody>
                    <a:bodyPr/>
                    <a:lstStyle/>
                    <a:p>
                      <a:pPr algn="l">
                        <a:lnSpc>
                          <a:spcPct val="150000"/>
                        </a:lnSpc>
                        <a:spcBef>
                          <a:spcPts val="1200"/>
                        </a:spcBef>
                        <a:spcAft>
                          <a:spcPts val="0"/>
                        </a:spcAft>
                      </a:pPr>
                      <a:r>
                        <a:rPr lang="pt-BR" sz="1400" b="1" i="1" cap="small" baseline="0" dirty="0" smtClean="0">
                          <a:solidFill>
                            <a:srgbClr val="000000"/>
                          </a:solidFill>
                          <a:latin typeface="Verdana"/>
                          <a:ea typeface="Times New Roman"/>
                          <a:cs typeface="Times New Roman"/>
                        </a:rPr>
                        <a:t>     Subprograma </a:t>
                      </a:r>
                      <a:r>
                        <a:rPr lang="pt-BR" sz="1400" b="1" i="1" cap="small" baseline="0" dirty="0">
                          <a:solidFill>
                            <a:srgbClr val="000000"/>
                          </a:solidFill>
                          <a:latin typeface="Verdana"/>
                          <a:ea typeface="Times New Roman"/>
                          <a:cs typeface="Times New Roman"/>
                        </a:rPr>
                        <a:t>de Monitoramento de </a:t>
                      </a:r>
                      <a:r>
                        <a:rPr lang="pt-BR" sz="1400" b="1" i="1" cap="small" baseline="0" dirty="0">
                          <a:solidFill>
                            <a:srgbClr val="FF0000"/>
                          </a:solidFill>
                          <a:latin typeface="Verdana"/>
                          <a:ea typeface="Times New Roman"/>
                          <a:cs typeface="Times New Roman"/>
                        </a:rPr>
                        <a:t>Água</a:t>
                      </a:r>
                      <a:endParaRPr lang="pt-BR" sz="1400" b="1" i="1" cap="small" baseline="0" dirty="0">
                        <a:solidFill>
                          <a:srgbClr val="FF0000"/>
                        </a:solidFill>
                        <a:latin typeface="Verdana"/>
                        <a:ea typeface="Calibri"/>
                        <a:cs typeface="Times New Roman"/>
                      </a:endParaRPr>
                    </a:p>
                  </a:txBody>
                  <a:tcPr marL="10746" marR="10746"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376343">
                <a:tc>
                  <a:txBody>
                    <a:bodyPr/>
                    <a:lstStyle/>
                    <a:p>
                      <a:pPr algn="l">
                        <a:lnSpc>
                          <a:spcPct val="150000"/>
                        </a:lnSpc>
                        <a:spcBef>
                          <a:spcPts val="1200"/>
                        </a:spcBef>
                        <a:spcAft>
                          <a:spcPts val="0"/>
                        </a:spcAft>
                      </a:pPr>
                      <a:r>
                        <a:rPr lang="pt-BR" sz="1400" b="1" i="1" cap="small" baseline="0" dirty="0" smtClean="0">
                          <a:solidFill>
                            <a:srgbClr val="000000"/>
                          </a:solidFill>
                          <a:latin typeface="Verdana"/>
                          <a:ea typeface="Times New Roman"/>
                          <a:cs typeface="Times New Roman"/>
                        </a:rPr>
                        <a:t>     Subprograma </a:t>
                      </a:r>
                      <a:r>
                        <a:rPr lang="pt-BR" sz="1400" b="1" i="1" cap="small" baseline="0" dirty="0">
                          <a:solidFill>
                            <a:srgbClr val="000000"/>
                          </a:solidFill>
                          <a:latin typeface="Verdana"/>
                          <a:ea typeface="Times New Roman"/>
                          <a:cs typeface="Times New Roman"/>
                        </a:rPr>
                        <a:t>de Monitoramento de </a:t>
                      </a:r>
                      <a:r>
                        <a:rPr lang="pt-BR" sz="1400" b="1" i="1" cap="small" baseline="0" dirty="0">
                          <a:solidFill>
                            <a:srgbClr val="FF0000"/>
                          </a:solidFill>
                          <a:latin typeface="Verdana"/>
                          <a:ea typeface="Times New Roman"/>
                          <a:cs typeface="Times New Roman"/>
                        </a:rPr>
                        <a:t>Fauna</a:t>
                      </a:r>
                      <a:endParaRPr lang="pt-BR" sz="1400" b="1" i="1" cap="small" baseline="0" dirty="0">
                        <a:solidFill>
                          <a:srgbClr val="FF0000"/>
                        </a:solidFill>
                        <a:latin typeface="Verdana"/>
                        <a:ea typeface="Calibri"/>
                        <a:cs typeface="Times New Roman"/>
                      </a:endParaRPr>
                    </a:p>
                  </a:txBody>
                  <a:tcPr marL="10746" marR="10746"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376343">
                <a:tc>
                  <a:txBody>
                    <a:bodyPr/>
                    <a:lstStyle/>
                    <a:p>
                      <a:pPr algn="l">
                        <a:lnSpc>
                          <a:spcPct val="150000"/>
                        </a:lnSpc>
                        <a:spcBef>
                          <a:spcPts val="1200"/>
                        </a:spcBef>
                        <a:spcAft>
                          <a:spcPts val="0"/>
                        </a:spcAft>
                      </a:pPr>
                      <a:r>
                        <a:rPr lang="pt-BR" sz="1400" b="1" i="1" cap="small" baseline="0" dirty="0" smtClean="0">
                          <a:solidFill>
                            <a:srgbClr val="000000"/>
                          </a:solidFill>
                          <a:latin typeface="Verdana"/>
                          <a:ea typeface="Times New Roman"/>
                          <a:cs typeface="Times New Roman"/>
                        </a:rPr>
                        <a:t>     Subprograma </a:t>
                      </a:r>
                      <a:r>
                        <a:rPr lang="pt-BR" sz="1400" b="1" i="1" cap="small" baseline="0" dirty="0">
                          <a:solidFill>
                            <a:srgbClr val="000000"/>
                          </a:solidFill>
                          <a:latin typeface="Verdana"/>
                          <a:ea typeface="Times New Roman"/>
                          <a:cs typeface="Times New Roman"/>
                        </a:rPr>
                        <a:t>de Monitoramento da </a:t>
                      </a:r>
                      <a:r>
                        <a:rPr lang="pt-BR" sz="1400" b="1" i="1" cap="small" baseline="0" dirty="0">
                          <a:solidFill>
                            <a:srgbClr val="FF0000"/>
                          </a:solidFill>
                          <a:latin typeface="Verdana"/>
                          <a:ea typeface="Times New Roman"/>
                          <a:cs typeface="Times New Roman"/>
                        </a:rPr>
                        <a:t>Flora</a:t>
                      </a:r>
                      <a:endParaRPr lang="pt-BR" sz="1400" b="1" i="1" cap="small" baseline="0" dirty="0">
                        <a:solidFill>
                          <a:srgbClr val="FF0000"/>
                        </a:solidFill>
                        <a:latin typeface="Verdana"/>
                        <a:ea typeface="Calibri"/>
                        <a:cs typeface="Times New Roman"/>
                      </a:endParaRPr>
                    </a:p>
                  </a:txBody>
                  <a:tcPr marL="10746" marR="10746"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2"/>
          <p:cNvSpPr txBox="1">
            <a:spLocks noChangeArrowheads="1"/>
          </p:cNvSpPr>
          <p:nvPr/>
        </p:nvSpPr>
        <p:spPr bwMode="auto">
          <a:xfrm>
            <a:off x="0" y="1262484"/>
            <a:ext cx="9906000" cy="423193"/>
          </a:xfrm>
          <a:prstGeom prst="rect">
            <a:avLst/>
          </a:prstGeom>
          <a:noFill/>
          <a:ln w="12700" algn="ctr">
            <a:noFill/>
            <a:miter lim="800000"/>
            <a:headEnd/>
            <a:tailEnd/>
          </a:ln>
          <a:effectLst/>
        </p:spPr>
        <p:txBody>
          <a:bodyPr wrap="square" lIns="90488" tIns="44450" rIns="90488" bIns="44450">
            <a:spAutoFit/>
          </a:bodyPr>
          <a:lstStyle/>
          <a:p>
            <a:pPr>
              <a:lnSpc>
                <a:spcPts val="2600"/>
              </a:lnSpc>
              <a:buFont typeface="Wingdings" pitchFamily="2" charset="2"/>
              <a:buChar char="ü"/>
            </a:pPr>
            <a:r>
              <a:rPr lang="pt-BR" sz="2000" cap="small" dirty="0" smtClean="0">
                <a:solidFill>
                  <a:srgbClr val="FF0000"/>
                </a:solidFill>
                <a:effectLst/>
                <a:latin typeface="Verdana" pitchFamily="34" charset="0"/>
                <a:ea typeface="Verdana" pitchFamily="34" charset="0"/>
                <a:cs typeface="Verdana" pitchFamily="34" charset="0"/>
              </a:rPr>
              <a:t> Programas ambientais</a:t>
            </a:r>
          </a:p>
        </p:txBody>
      </p:sp>
      <p:sp>
        <p:nvSpPr>
          <p:cNvPr id="8" name="Text Box 2"/>
          <p:cNvSpPr txBox="1">
            <a:spLocks noChangeArrowheads="1"/>
          </p:cNvSpPr>
          <p:nvPr/>
        </p:nvSpPr>
        <p:spPr bwMode="auto">
          <a:xfrm>
            <a:off x="0" y="1905000"/>
            <a:ext cx="9906000" cy="505267"/>
          </a:xfrm>
          <a:prstGeom prst="rect">
            <a:avLst/>
          </a:prstGeom>
          <a:noFill/>
          <a:ln w="12700" algn="ctr">
            <a:noFill/>
            <a:miter lim="800000"/>
            <a:headEnd/>
            <a:tailEnd/>
          </a:ln>
          <a:effectLst/>
        </p:spPr>
        <p:txBody>
          <a:bodyPr wrap="square" lIns="90488" tIns="44450" rIns="90488" bIns="44450">
            <a:spAutoFit/>
          </a:bodyPr>
          <a:lstStyle/>
          <a:p>
            <a:pPr>
              <a:lnSpc>
                <a:spcPct val="150000"/>
              </a:lnSpc>
              <a:spcBef>
                <a:spcPts val="1800"/>
              </a:spcBef>
              <a:spcAft>
                <a:spcPts val="1200"/>
              </a:spcAft>
              <a:buFont typeface="Wingdings" pitchFamily="2" charset="2"/>
              <a:buChar char="v"/>
            </a:pPr>
            <a:r>
              <a:rPr lang="pt-BR" sz="1800" b="0" cap="small" dirty="0" smtClean="0">
                <a:solidFill>
                  <a:srgbClr val="0000FF"/>
                </a:solidFill>
                <a:effectLst/>
                <a:latin typeface="Verdana" pitchFamily="34" charset="0"/>
                <a:ea typeface="Verdana" pitchFamily="34" charset="0"/>
                <a:cs typeface="Verdana" pitchFamily="34" charset="0"/>
              </a:rPr>
              <a:t> Propostos 12 Programas:</a:t>
            </a:r>
          </a:p>
        </p:txBody>
      </p:sp>
      <p:sp>
        <p:nvSpPr>
          <p:cNvPr id="9" name="Text Box 2"/>
          <p:cNvSpPr txBox="1">
            <a:spLocks noChangeArrowheads="1"/>
          </p:cNvSpPr>
          <p:nvPr/>
        </p:nvSpPr>
        <p:spPr bwMode="auto">
          <a:xfrm>
            <a:off x="0" y="3581400"/>
            <a:ext cx="9906000" cy="720710"/>
          </a:xfrm>
          <a:prstGeom prst="rect">
            <a:avLst/>
          </a:prstGeom>
          <a:noFill/>
          <a:ln w="12700" algn="ctr">
            <a:noFill/>
            <a:miter lim="800000"/>
            <a:headEnd/>
            <a:tailEnd/>
          </a:ln>
          <a:effectLst/>
        </p:spPr>
        <p:txBody>
          <a:bodyPr wrap="square" lIns="90488" tIns="44450" rIns="90488" bIns="44450">
            <a:spAutoFit/>
          </a:bodyPr>
          <a:lstStyle/>
          <a:p>
            <a:pPr>
              <a:lnSpc>
                <a:spcPct val="100000"/>
              </a:lnSpc>
              <a:spcBef>
                <a:spcPts val="600"/>
              </a:spcBef>
              <a:spcAft>
                <a:spcPts val="0"/>
              </a:spcAft>
            </a:pPr>
            <a:r>
              <a:rPr lang="pt-BR" sz="1800" cap="small" dirty="0" smtClean="0">
                <a:latin typeface="Verdana"/>
                <a:ea typeface="Times New Roman"/>
                <a:cs typeface="Calibri"/>
              </a:rPr>
              <a:t>Fase de</a:t>
            </a:r>
          </a:p>
          <a:p>
            <a:pPr>
              <a:lnSpc>
                <a:spcPct val="100000"/>
              </a:lnSpc>
              <a:spcBef>
                <a:spcPts val="600"/>
              </a:spcBef>
              <a:spcAft>
                <a:spcPts val="0"/>
              </a:spcAft>
            </a:pPr>
            <a:r>
              <a:rPr lang="pt-BR" sz="1800" cap="small" dirty="0" smtClean="0">
                <a:latin typeface="Verdana"/>
                <a:ea typeface="Times New Roman"/>
                <a:cs typeface="Calibri"/>
              </a:rPr>
              <a:t>Construção</a:t>
            </a:r>
            <a:r>
              <a:rPr lang="pt-BR" sz="1800" b="0" cap="small" dirty="0" smtClean="0">
                <a:solidFill>
                  <a:srgbClr val="FF0000"/>
                </a:solidFill>
                <a:effectLst/>
                <a:latin typeface="Verdana" pitchFamily="34" charset="0"/>
                <a:ea typeface="Verdana" pitchFamily="34" charset="0"/>
                <a:cs typeface="Verdana" pitchFamily="34" charset="0"/>
              </a:rPr>
              <a:t>:</a:t>
            </a:r>
          </a:p>
        </p:txBody>
      </p:sp>
      <p:graphicFrame>
        <p:nvGraphicFramePr>
          <p:cNvPr id="10" name="Tabela 9"/>
          <p:cNvGraphicFramePr>
            <a:graphicFrameLocks noGrp="1"/>
          </p:cNvGraphicFramePr>
          <p:nvPr/>
        </p:nvGraphicFramePr>
        <p:xfrm>
          <a:off x="2057400" y="2590802"/>
          <a:ext cx="7696200" cy="3428998"/>
        </p:xfrm>
        <a:graphic>
          <a:graphicData uri="http://schemas.openxmlformats.org/drawingml/2006/table">
            <a:tbl>
              <a:tblPr/>
              <a:tblGrid>
                <a:gridCol w="7696200"/>
              </a:tblGrid>
              <a:tr h="393578">
                <a:tc>
                  <a:txBody>
                    <a:bodyPr/>
                    <a:lstStyle/>
                    <a:p>
                      <a:pPr>
                        <a:lnSpc>
                          <a:spcPts val="1800"/>
                        </a:lnSpc>
                        <a:spcBef>
                          <a:spcPts val="600"/>
                        </a:spcBef>
                        <a:spcAft>
                          <a:spcPts val="600"/>
                        </a:spcAft>
                        <a:buFont typeface="Arial" pitchFamily="34" charset="0"/>
                        <a:buChar char="•"/>
                      </a:pPr>
                      <a:r>
                        <a:rPr lang="pt-BR" sz="1400" b="1" cap="small" dirty="0" smtClean="0">
                          <a:solidFill>
                            <a:schemeClr val="tx1"/>
                          </a:solidFill>
                          <a:latin typeface="Verdana"/>
                          <a:ea typeface="Times New Roman"/>
                          <a:cs typeface="Times New Roman"/>
                        </a:rPr>
                        <a:t> Programa de </a:t>
                      </a:r>
                      <a:r>
                        <a:rPr lang="pt-BR" sz="1400" b="1" cap="small" dirty="0" smtClean="0">
                          <a:solidFill>
                            <a:srgbClr val="FF0000"/>
                          </a:solidFill>
                          <a:latin typeface="Verdana"/>
                          <a:ea typeface="Times New Roman"/>
                          <a:cs typeface="Times New Roman"/>
                        </a:rPr>
                        <a:t>Recuperação e Compensação ambiental</a:t>
                      </a:r>
                      <a:endParaRPr lang="pt-BR" sz="1400" b="1" cap="small" dirty="0">
                        <a:solidFill>
                          <a:srgbClr val="FF0000"/>
                        </a:solidFill>
                        <a:latin typeface="Calibri"/>
                        <a:ea typeface="Calibri"/>
                        <a:cs typeface="Times New Roman"/>
                      </a:endParaRPr>
                    </a:p>
                  </a:txBody>
                  <a:tcPr marL="42296" marR="42296" marT="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393578">
                <a:tc>
                  <a:txBody>
                    <a:bodyPr/>
                    <a:lstStyle/>
                    <a:p>
                      <a:pPr>
                        <a:lnSpc>
                          <a:spcPts val="1800"/>
                        </a:lnSpc>
                        <a:spcBef>
                          <a:spcPts val="600"/>
                        </a:spcBef>
                        <a:spcAft>
                          <a:spcPts val="600"/>
                        </a:spcAft>
                      </a:pPr>
                      <a:r>
                        <a:rPr lang="pt-BR" sz="1400" i="1" cap="small" dirty="0" smtClean="0">
                          <a:solidFill>
                            <a:srgbClr val="000000"/>
                          </a:solidFill>
                          <a:latin typeface="Verdana"/>
                          <a:ea typeface="Times New Roman"/>
                          <a:cs typeface="Times New Roman"/>
                        </a:rPr>
                        <a:t>   </a:t>
                      </a:r>
                      <a:r>
                        <a:rPr lang="pt-BR" sz="1400" b="1" i="1" cap="small" dirty="0" smtClean="0">
                          <a:solidFill>
                            <a:srgbClr val="000000"/>
                          </a:solidFill>
                          <a:latin typeface="Verdana"/>
                          <a:ea typeface="Times New Roman"/>
                          <a:cs typeface="Times New Roman"/>
                        </a:rPr>
                        <a:t>Subprograma de </a:t>
                      </a:r>
                      <a:r>
                        <a:rPr lang="pt-BR" sz="1400" b="1" i="1" cap="small" dirty="0" smtClean="0">
                          <a:solidFill>
                            <a:srgbClr val="FF0000"/>
                          </a:solidFill>
                          <a:latin typeface="Verdana"/>
                          <a:ea typeface="Times New Roman"/>
                          <a:cs typeface="Times New Roman"/>
                        </a:rPr>
                        <a:t>recomposição florestal</a:t>
                      </a:r>
                      <a:endParaRPr lang="pt-BR" sz="1400" b="1" i="1" cap="small" dirty="0">
                        <a:solidFill>
                          <a:srgbClr val="FF0000"/>
                        </a:solidFill>
                        <a:latin typeface="Calibri"/>
                        <a:ea typeface="Calibri"/>
                        <a:cs typeface="Times New Roman"/>
                      </a:endParaRPr>
                    </a:p>
                  </a:txBody>
                  <a:tcPr marL="42296" marR="42296" marT="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617280">
                <a:tc>
                  <a:txBody>
                    <a:bodyPr/>
                    <a:lstStyle/>
                    <a:p>
                      <a:pPr indent="180340">
                        <a:lnSpc>
                          <a:spcPts val="1800"/>
                        </a:lnSpc>
                        <a:spcBef>
                          <a:spcPts val="600"/>
                        </a:spcBef>
                        <a:spcAft>
                          <a:spcPts val="600"/>
                        </a:spcAft>
                      </a:pPr>
                      <a:r>
                        <a:rPr lang="pt-BR" sz="1400" b="1" i="1" cap="small" dirty="0" smtClean="0">
                          <a:solidFill>
                            <a:srgbClr val="000000"/>
                          </a:solidFill>
                          <a:latin typeface="Verdana"/>
                          <a:ea typeface="Times New Roman"/>
                          <a:cs typeface="Times New Roman"/>
                        </a:rPr>
                        <a:t>Subprograma de </a:t>
                      </a:r>
                      <a:r>
                        <a:rPr lang="pt-BR" sz="1400" b="1" i="1" cap="small" dirty="0" smtClean="0">
                          <a:solidFill>
                            <a:srgbClr val="FF0000"/>
                          </a:solidFill>
                          <a:latin typeface="Verdana"/>
                          <a:ea typeface="Times New Roman"/>
                          <a:cs typeface="Times New Roman"/>
                        </a:rPr>
                        <a:t>aplicação de recursos financeiros em unidades de conservação</a:t>
                      </a:r>
                      <a:endParaRPr lang="pt-BR" sz="1400" b="1" i="1" cap="small" dirty="0">
                        <a:solidFill>
                          <a:srgbClr val="FF0000"/>
                        </a:solidFill>
                        <a:latin typeface="Calibri"/>
                        <a:ea typeface="Calibri"/>
                        <a:cs typeface="Times New Roman"/>
                      </a:endParaRPr>
                    </a:p>
                  </a:txBody>
                  <a:tcPr marL="42296" marR="42296" marT="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393578">
                <a:tc>
                  <a:txBody>
                    <a:bodyPr/>
                    <a:lstStyle/>
                    <a:p>
                      <a:pPr>
                        <a:lnSpc>
                          <a:spcPts val="1800"/>
                        </a:lnSpc>
                        <a:spcBef>
                          <a:spcPts val="600"/>
                        </a:spcBef>
                        <a:spcAft>
                          <a:spcPts val="600"/>
                        </a:spcAft>
                        <a:buFont typeface="Arial" pitchFamily="34" charset="0"/>
                        <a:buChar char="•"/>
                      </a:pPr>
                      <a:r>
                        <a:rPr lang="pt-BR" sz="1400" b="1" cap="small" dirty="0" smtClean="0">
                          <a:solidFill>
                            <a:srgbClr val="000000"/>
                          </a:solidFill>
                          <a:latin typeface="Verdana"/>
                          <a:ea typeface="Times New Roman"/>
                          <a:cs typeface="Times New Roman"/>
                        </a:rPr>
                        <a:t> Programa de </a:t>
                      </a:r>
                      <a:r>
                        <a:rPr lang="pt-BR" sz="1400" b="1" cap="small" dirty="0" smtClean="0">
                          <a:solidFill>
                            <a:srgbClr val="FF0000"/>
                          </a:solidFill>
                          <a:latin typeface="Verdana"/>
                          <a:ea typeface="Times New Roman"/>
                          <a:cs typeface="Times New Roman"/>
                        </a:rPr>
                        <a:t>Patrimônio arqueológico, histórico e cultural </a:t>
                      </a:r>
                      <a:endParaRPr lang="pt-BR" sz="1400" b="1" cap="small" dirty="0">
                        <a:solidFill>
                          <a:srgbClr val="FF0000"/>
                        </a:solidFill>
                        <a:latin typeface="Calibri"/>
                        <a:ea typeface="Calibri"/>
                        <a:cs typeface="Times New Roman"/>
                      </a:endParaRPr>
                    </a:p>
                  </a:txBody>
                  <a:tcPr marL="42296" marR="42296" marT="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450250">
                <a:tc>
                  <a:txBody>
                    <a:bodyPr/>
                    <a:lstStyle/>
                    <a:p>
                      <a:pPr>
                        <a:lnSpc>
                          <a:spcPts val="1800"/>
                        </a:lnSpc>
                        <a:spcBef>
                          <a:spcPts val="600"/>
                        </a:spcBef>
                        <a:spcAft>
                          <a:spcPts val="600"/>
                        </a:spcAft>
                        <a:buFont typeface="Arial" pitchFamily="34" charset="0"/>
                        <a:buChar char="•"/>
                      </a:pPr>
                      <a:r>
                        <a:rPr lang="pt-BR" sz="1400" b="1" cap="small" baseline="0" dirty="0" smtClean="0">
                          <a:solidFill>
                            <a:srgbClr val="000000"/>
                          </a:solidFill>
                          <a:latin typeface="Verdana"/>
                          <a:ea typeface="Times New Roman"/>
                          <a:cs typeface="Times New Roman"/>
                        </a:rPr>
                        <a:t> </a:t>
                      </a:r>
                      <a:r>
                        <a:rPr lang="pt-BR" sz="1400" b="1" cap="small" dirty="0" smtClean="0">
                          <a:solidFill>
                            <a:srgbClr val="000000"/>
                          </a:solidFill>
                          <a:latin typeface="Verdana"/>
                          <a:ea typeface="Times New Roman"/>
                          <a:cs typeface="Times New Roman"/>
                        </a:rPr>
                        <a:t>Programa de </a:t>
                      </a:r>
                      <a:r>
                        <a:rPr lang="pt-BR" sz="1400" b="1" cap="small" dirty="0" smtClean="0">
                          <a:solidFill>
                            <a:srgbClr val="FF0000"/>
                          </a:solidFill>
                          <a:latin typeface="Verdana"/>
                          <a:ea typeface="Times New Roman"/>
                          <a:cs typeface="Times New Roman"/>
                        </a:rPr>
                        <a:t>Educação ambiental</a:t>
                      </a:r>
                      <a:endParaRPr lang="pt-BR" sz="1400" b="1" cap="small" dirty="0">
                        <a:solidFill>
                          <a:srgbClr val="FF0000"/>
                        </a:solidFill>
                        <a:latin typeface="Calibri"/>
                        <a:ea typeface="Calibri"/>
                        <a:cs typeface="Times New Roman"/>
                      </a:endParaRPr>
                    </a:p>
                  </a:txBody>
                  <a:tcPr marL="42296" marR="42296" marT="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393578">
                <a:tc>
                  <a:txBody>
                    <a:bodyPr/>
                    <a:lstStyle/>
                    <a:p>
                      <a:pPr>
                        <a:lnSpc>
                          <a:spcPts val="1800"/>
                        </a:lnSpc>
                        <a:spcBef>
                          <a:spcPts val="600"/>
                        </a:spcBef>
                        <a:spcAft>
                          <a:spcPts val="600"/>
                        </a:spcAft>
                        <a:buFont typeface="Arial" pitchFamily="34" charset="0"/>
                        <a:buChar char="•"/>
                      </a:pPr>
                      <a:r>
                        <a:rPr lang="pt-BR" sz="1400" b="1" cap="small" dirty="0" smtClean="0">
                          <a:solidFill>
                            <a:srgbClr val="000000"/>
                          </a:solidFill>
                          <a:latin typeface="Verdana"/>
                          <a:ea typeface="Times New Roman"/>
                          <a:cs typeface="Times New Roman"/>
                        </a:rPr>
                        <a:t> Programa de </a:t>
                      </a:r>
                      <a:r>
                        <a:rPr lang="pt-BR" sz="1400" b="1" cap="small" dirty="0" smtClean="0">
                          <a:solidFill>
                            <a:srgbClr val="FF0000"/>
                          </a:solidFill>
                          <a:latin typeface="Verdana"/>
                          <a:ea typeface="Times New Roman"/>
                          <a:cs typeface="Times New Roman"/>
                        </a:rPr>
                        <a:t>Monitoramento ambiental das obras</a:t>
                      </a:r>
                      <a:endParaRPr lang="pt-BR" sz="1400" b="1" cap="small" dirty="0">
                        <a:solidFill>
                          <a:srgbClr val="FF0000"/>
                        </a:solidFill>
                        <a:latin typeface="Calibri"/>
                        <a:ea typeface="Calibri"/>
                        <a:cs typeface="Times New Roman"/>
                      </a:endParaRPr>
                    </a:p>
                  </a:txBody>
                  <a:tcPr marL="42296" marR="42296" marT="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393578">
                <a:tc>
                  <a:txBody>
                    <a:bodyPr/>
                    <a:lstStyle/>
                    <a:p>
                      <a:pPr>
                        <a:lnSpc>
                          <a:spcPts val="1800"/>
                        </a:lnSpc>
                        <a:spcBef>
                          <a:spcPts val="600"/>
                        </a:spcBef>
                        <a:spcAft>
                          <a:spcPts val="600"/>
                        </a:spcAft>
                        <a:buFont typeface="Arial" pitchFamily="34" charset="0"/>
                        <a:buChar char="•"/>
                      </a:pPr>
                      <a:r>
                        <a:rPr lang="pt-BR" sz="1400" b="1" cap="small" dirty="0" smtClean="0">
                          <a:solidFill>
                            <a:srgbClr val="000000"/>
                          </a:solidFill>
                          <a:latin typeface="Verdana"/>
                          <a:ea typeface="Times New Roman"/>
                          <a:cs typeface="Times New Roman"/>
                        </a:rPr>
                        <a:t> Programa de </a:t>
                      </a:r>
                      <a:r>
                        <a:rPr lang="pt-BR" sz="1400" b="1" cap="small" dirty="0" smtClean="0">
                          <a:solidFill>
                            <a:srgbClr val="FF0000"/>
                          </a:solidFill>
                          <a:latin typeface="Verdana"/>
                          <a:ea typeface="Times New Roman"/>
                          <a:cs typeface="Times New Roman"/>
                        </a:rPr>
                        <a:t>Mobilização e desmobilização de mão-de-obra</a:t>
                      </a:r>
                      <a:endParaRPr lang="pt-BR" sz="1400" b="1" cap="small" dirty="0">
                        <a:solidFill>
                          <a:srgbClr val="FF0000"/>
                        </a:solidFill>
                        <a:latin typeface="Calibri"/>
                        <a:ea typeface="Calibri"/>
                        <a:cs typeface="Times New Roman"/>
                      </a:endParaRPr>
                    </a:p>
                  </a:txBody>
                  <a:tcPr marL="42296" marR="42296" marT="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393578">
                <a:tc>
                  <a:txBody>
                    <a:bodyPr/>
                    <a:lstStyle/>
                    <a:p>
                      <a:pPr>
                        <a:lnSpc>
                          <a:spcPts val="1800"/>
                        </a:lnSpc>
                        <a:spcBef>
                          <a:spcPts val="600"/>
                        </a:spcBef>
                        <a:spcAft>
                          <a:spcPts val="600"/>
                        </a:spcAft>
                        <a:buFont typeface="Arial" pitchFamily="34" charset="0"/>
                        <a:buChar char="•"/>
                      </a:pPr>
                      <a:r>
                        <a:rPr lang="pt-BR" sz="1400" b="1" cap="small" dirty="0" smtClean="0">
                          <a:solidFill>
                            <a:srgbClr val="000000"/>
                          </a:solidFill>
                          <a:latin typeface="Verdana"/>
                          <a:ea typeface="Times New Roman"/>
                          <a:cs typeface="Times New Roman"/>
                        </a:rPr>
                        <a:t> Programa de </a:t>
                      </a:r>
                      <a:r>
                        <a:rPr lang="pt-BR" sz="1400" b="1" cap="small" dirty="0" smtClean="0">
                          <a:solidFill>
                            <a:srgbClr val="FF0000"/>
                          </a:solidFill>
                          <a:latin typeface="Verdana"/>
                          <a:ea typeface="Times New Roman"/>
                          <a:cs typeface="Times New Roman"/>
                        </a:rPr>
                        <a:t>Gerenciamento de áreas contaminadas</a:t>
                      </a:r>
                      <a:endParaRPr lang="pt-BR" sz="1400" b="1" cap="small" dirty="0">
                        <a:solidFill>
                          <a:srgbClr val="FF0000"/>
                        </a:solidFill>
                        <a:latin typeface="Calibri"/>
                        <a:ea typeface="Calibri"/>
                        <a:cs typeface="Times New Roman"/>
                      </a:endParaRPr>
                    </a:p>
                  </a:txBody>
                  <a:tcPr marL="42296" marR="42296" marT="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bl>
          </a:graphicData>
        </a:graphic>
      </p:graphicFrame>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2"/>
          <p:cNvSpPr txBox="1">
            <a:spLocks noChangeArrowheads="1"/>
          </p:cNvSpPr>
          <p:nvPr/>
        </p:nvSpPr>
        <p:spPr bwMode="auto">
          <a:xfrm>
            <a:off x="0" y="1262484"/>
            <a:ext cx="9906000" cy="423193"/>
          </a:xfrm>
          <a:prstGeom prst="rect">
            <a:avLst/>
          </a:prstGeom>
          <a:noFill/>
          <a:ln w="12700" algn="ctr">
            <a:noFill/>
            <a:miter lim="800000"/>
            <a:headEnd/>
            <a:tailEnd/>
          </a:ln>
          <a:effectLst/>
        </p:spPr>
        <p:txBody>
          <a:bodyPr wrap="square" lIns="90488" tIns="44450" rIns="90488" bIns="44450">
            <a:spAutoFit/>
          </a:bodyPr>
          <a:lstStyle/>
          <a:p>
            <a:pPr>
              <a:lnSpc>
                <a:spcPts val="2600"/>
              </a:lnSpc>
              <a:buFont typeface="Wingdings" pitchFamily="2" charset="2"/>
              <a:buChar char="ü"/>
            </a:pPr>
            <a:r>
              <a:rPr lang="pt-BR" sz="2000" cap="small" dirty="0" smtClean="0">
                <a:solidFill>
                  <a:srgbClr val="FF0000"/>
                </a:solidFill>
                <a:effectLst/>
                <a:latin typeface="Verdana" pitchFamily="34" charset="0"/>
                <a:ea typeface="Verdana" pitchFamily="34" charset="0"/>
                <a:cs typeface="Verdana" pitchFamily="34" charset="0"/>
              </a:rPr>
              <a:t> Programas ambientais</a:t>
            </a:r>
          </a:p>
        </p:txBody>
      </p:sp>
      <p:sp>
        <p:nvSpPr>
          <p:cNvPr id="8" name="Text Box 2"/>
          <p:cNvSpPr txBox="1">
            <a:spLocks noChangeArrowheads="1"/>
          </p:cNvSpPr>
          <p:nvPr/>
        </p:nvSpPr>
        <p:spPr bwMode="auto">
          <a:xfrm>
            <a:off x="0" y="1905000"/>
            <a:ext cx="9906000" cy="505267"/>
          </a:xfrm>
          <a:prstGeom prst="rect">
            <a:avLst/>
          </a:prstGeom>
          <a:noFill/>
          <a:ln w="12700" algn="ctr">
            <a:noFill/>
            <a:miter lim="800000"/>
            <a:headEnd/>
            <a:tailEnd/>
          </a:ln>
          <a:effectLst/>
        </p:spPr>
        <p:txBody>
          <a:bodyPr wrap="square" lIns="90488" tIns="44450" rIns="90488" bIns="44450">
            <a:spAutoFit/>
          </a:bodyPr>
          <a:lstStyle/>
          <a:p>
            <a:pPr>
              <a:lnSpc>
                <a:spcPct val="150000"/>
              </a:lnSpc>
              <a:spcBef>
                <a:spcPts val="1800"/>
              </a:spcBef>
              <a:spcAft>
                <a:spcPts val="1200"/>
              </a:spcAft>
              <a:buFont typeface="Wingdings" pitchFamily="2" charset="2"/>
              <a:buChar char="v"/>
            </a:pPr>
            <a:r>
              <a:rPr lang="pt-BR" sz="1800" b="0" cap="small" dirty="0" smtClean="0">
                <a:solidFill>
                  <a:srgbClr val="0000FF"/>
                </a:solidFill>
                <a:effectLst/>
                <a:latin typeface="Verdana" pitchFamily="34" charset="0"/>
                <a:ea typeface="Verdana" pitchFamily="34" charset="0"/>
                <a:cs typeface="Verdana" pitchFamily="34" charset="0"/>
              </a:rPr>
              <a:t> Propostos 12 Programas:</a:t>
            </a:r>
          </a:p>
        </p:txBody>
      </p:sp>
      <p:sp>
        <p:nvSpPr>
          <p:cNvPr id="9" name="Text Box 2"/>
          <p:cNvSpPr txBox="1">
            <a:spLocks noChangeArrowheads="1"/>
          </p:cNvSpPr>
          <p:nvPr/>
        </p:nvSpPr>
        <p:spPr bwMode="auto">
          <a:xfrm>
            <a:off x="0" y="3581400"/>
            <a:ext cx="9906000" cy="720710"/>
          </a:xfrm>
          <a:prstGeom prst="rect">
            <a:avLst/>
          </a:prstGeom>
          <a:noFill/>
          <a:ln w="12700" algn="ctr">
            <a:noFill/>
            <a:miter lim="800000"/>
            <a:headEnd/>
            <a:tailEnd/>
          </a:ln>
          <a:effectLst/>
        </p:spPr>
        <p:txBody>
          <a:bodyPr wrap="square" lIns="90488" tIns="44450" rIns="90488" bIns="44450">
            <a:spAutoFit/>
          </a:bodyPr>
          <a:lstStyle/>
          <a:p>
            <a:pPr>
              <a:lnSpc>
                <a:spcPct val="100000"/>
              </a:lnSpc>
              <a:spcBef>
                <a:spcPts val="600"/>
              </a:spcBef>
              <a:spcAft>
                <a:spcPts val="0"/>
              </a:spcAft>
            </a:pPr>
            <a:r>
              <a:rPr lang="pt-BR" sz="1800" cap="small" dirty="0" smtClean="0">
                <a:latin typeface="Verdana"/>
                <a:ea typeface="Times New Roman"/>
                <a:cs typeface="Calibri"/>
              </a:rPr>
              <a:t>Fase de</a:t>
            </a:r>
          </a:p>
          <a:p>
            <a:pPr>
              <a:lnSpc>
                <a:spcPct val="100000"/>
              </a:lnSpc>
              <a:spcBef>
                <a:spcPts val="600"/>
              </a:spcBef>
              <a:spcAft>
                <a:spcPts val="0"/>
              </a:spcAft>
            </a:pPr>
            <a:r>
              <a:rPr lang="pt-BR" sz="1800" cap="small" dirty="0" smtClean="0">
                <a:latin typeface="Verdana"/>
                <a:ea typeface="Times New Roman"/>
                <a:cs typeface="Calibri"/>
              </a:rPr>
              <a:t>Operação</a:t>
            </a:r>
            <a:r>
              <a:rPr lang="pt-BR" sz="1800" b="0" cap="small" dirty="0" smtClean="0">
                <a:solidFill>
                  <a:srgbClr val="FF0000"/>
                </a:solidFill>
                <a:effectLst/>
                <a:latin typeface="Verdana" pitchFamily="34" charset="0"/>
                <a:ea typeface="Verdana" pitchFamily="34" charset="0"/>
                <a:cs typeface="Verdana" pitchFamily="34" charset="0"/>
              </a:rPr>
              <a:t>:</a:t>
            </a:r>
          </a:p>
        </p:txBody>
      </p:sp>
      <p:graphicFrame>
        <p:nvGraphicFramePr>
          <p:cNvPr id="11" name="Tabela 10"/>
          <p:cNvGraphicFramePr>
            <a:graphicFrameLocks noGrp="1"/>
          </p:cNvGraphicFramePr>
          <p:nvPr/>
        </p:nvGraphicFramePr>
        <p:xfrm>
          <a:off x="1738290" y="2643182"/>
          <a:ext cx="8167710" cy="3593211"/>
        </p:xfrm>
        <a:graphic>
          <a:graphicData uri="http://schemas.openxmlformats.org/drawingml/2006/table">
            <a:tbl>
              <a:tblPr/>
              <a:tblGrid>
                <a:gridCol w="8167710"/>
              </a:tblGrid>
              <a:tr h="1485900">
                <a:tc>
                  <a:txBody>
                    <a:bodyPr/>
                    <a:lstStyle/>
                    <a:p>
                      <a:pPr algn="l">
                        <a:lnSpc>
                          <a:spcPct val="150000"/>
                        </a:lnSpc>
                        <a:spcBef>
                          <a:spcPts val="0"/>
                        </a:spcBef>
                        <a:spcAft>
                          <a:spcPts val="0"/>
                        </a:spcAft>
                      </a:pPr>
                      <a:r>
                        <a:rPr lang="pt-BR" sz="1400" b="1" cap="small" dirty="0" smtClean="0">
                          <a:solidFill>
                            <a:srgbClr val="000000"/>
                          </a:solidFill>
                          <a:latin typeface="Verdana"/>
                          <a:ea typeface="Times New Roman"/>
                          <a:cs typeface="Times New Roman"/>
                        </a:rPr>
                        <a:t>Programa </a:t>
                      </a:r>
                      <a:r>
                        <a:rPr lang="pt-BR" sz="1400" b="1" cap="small" dirty="0">
                          <a:solidFill>
                            <a:srgbClr val="000000"/>
                          </a:solidFill>
                          <a:latin typeface="Verdana"/>
                          <a:ea typeface="Times New Roman"/>
                          <a:cs typeface="Times New Roman"/>
                        </a:rPr>
                        <a:t>de </a:t>
                      </a:r>
                      <a:r>
                        <a:rPr lang="pt-BR" sz="1400" b="1" cap="small" dirty="0">
                          <a:solidFill>
                            <a:srgbClr val="FF0000"/>
                          </a:solidFill>
                          <a:latin typeface="Verdana"/>
                          <a:ea typeface="Times New Roman"/>
                          <a:cs typeface="Times New Roman"/>
                        </a:rPr>
                        <a:t>Gerenciamento de Risco e Plano de Ação </a:t>
                      </a:r>
                      <a:r>
                        <a:rPr lang="pt-BR" sz="1400" b="1" cap="small" dirty="0" smtClean="0">
                          <a:solidFill>
                            <a:srgbClr val="FF0000"/>
                          </a:solidFill>
                          <a:latin typeface="Verdana"/>
                          <a:ea typeface="Times New Roman"/>
                          <a:cs typeface="Times New Roman"/>
                        </a:rPr>
                        <a:t>Emergencial</a:t>
                      </a:r>
                      <a:endParaRPr lang="pt-BR" sz="1400" b="1" cap="small" dirty="0">
                        <a:solidFill>
                          <a:srgbClr val="FF0000"/>
                        </a:solidFill>
                        <a:latin typeface="Verdana"/>
                        <a:ea typeface="Times New Roman"/>
                        <a:cs typeface="Times New Roman"/>
                      </a:endParaRPr>
                    </a:p>
                    <a:p>
                      <a:pPr algn="l">
                        <a:lnSpc>
                          <a:spcPct val="150000"/>
                        </a:lnSpc>
                        <a:spcBef>
                          <a:spcPts val="0"/>
                        </a:spcBef>
                        <a:spcAft>
                          <a:spcPts val="0"/>
                        </a:spcAft>
                      </a:pPr>
                      <a:r>
                        <a:rPr lang="pt-BR" sz="1400" b="1" cap="small" dirty="0" smtClean="0">
                          <a:solidFill>
                            <a:srgbClr val="000000"/>
                          </a:solidFill>
                          <a:latin typeface="Verdana"/>
                          <a:ea typeface="Times New Roman"/>
                          <a:cs typeface="Times New Roman"/>
                        </a:rPr>
                        <a:t>     PGR-PAE </a:t>
                      </a:r>
                      <a:r>
                        <a:rPr lang="pt-BR" sz="1400" b="1" cap="small" dirty="0">
                          <a:solidFill>
                            <a:srgbClr val="000000"/>
                          </a:solidFill>
                          <a:latin typeface="Verdana"/>
                          <a:ea typeface="Times New Roman"/>
                          <a:cs typeface="Times New Roman"/>
                        </a:rPr>
                        <a:t>na Fase de </a:t>
                      </a:r>
                      <a:r>
                        <a:rPr lang="pt-BR" sz="1400" b="1" cap="small" dirty="0" smtClean="0">
                          <a:solidFill>
                            <a:srgbClr val="FF0000"/>
                          </a:solidFill>
                          <a:latin typeface="Verdana"/>
                          <a:ea typeface="Times New Roman"/>
                          <a:cs typeface="Times New Roman"/>
                        </a:rPr>
                        <a:t>Operação</a:t>
                      </a:r>
                    </a:p>
                    <a:p>
                      <a:pPr marL="360000" algn="l">
                        <a:lnSpc>
                          <a:spcPct val="150000"/>
                        </a:lnSpc>
                        <a:spcBef>
                          <a:spcPts val="0"/>
                        </a:spcBef>
                        <a:spcAft>
                          <a:spcPts val="0"/>
                        </a:spcAft>
                        <a:buFontTx/>
                        <a:buChar char="-"/>
                      </a:pPr>
                      <a:r>
                        <a:rPr kumimoji="0" lang="pt-BR" sz="1400" kern="1200" dirty="0" smtClean="0">
                          <a:solidFill>
                            <a:schemeClr val="tx1"/>
                          </a:solidFill>
                          <a:latin typeface="Verdana" pitchFamily="34" charset="0"/>
                          <a:ea typeface="Verdana" pitchFamily="34" charset="0"/>
                          <a:cs typeface="Verdana" pitchFamily="34" charset="0"/>
                        </a:rPr>
                        <a:t> a Concessionária tem</a:t>
                      </a:r>
                      <a:r>
                        <a:rPr kumimoji="0" lang="pt-BR" sz="1400" kern="1200" baseline="0" dirty="0" smtClean="0">
                          <a:solidFill>
                            <a:schemeClr val="tx1"/>
                          </a:solidFill>
                          <a:latin typeface="Verdana" pitchFamily="34" charset="0"/>
                          <a:ea typeface="Verdana" pitchFamily="34" charset="0"/>
                          <a:cs typeface="Verdana" pitchFamily="34" charset="0"/>
                        </a:rPr>
                        <a:t> o </a:t>
                      </a:r>
                      <a:r>
                        <a:rPr kumimoji="0" lang="pt-BR" sz="1400" kern="1200" dirty="0" smtClean="0">
                          <a:solidFill>
                            <a:schemeClr val="tx1"/>
                          </a:solidFill>
                          <a:latin typeface="Verdana" pitchFamily="34" charset="0"/>
                          <a:ea typeface="Verdana" pitchFamily="34" charset="0"/>
                          <a:cs typeface="Verdana" pitchFamily="34" charset="0"/>
                        </a:rPr>
                        <a:t>Programa de Gerenciamento de Riscos (</a:t>
                      </a:r>
                      <a:r>
                        <a:rPr kumimoji="0" lang="pt-BR" sz="1400" i="1" kern="1200" dirty="0" smtClean="0">
                          <a:solidFill>
                            <a:schemeClr val="tx1"/>
                          </a:solidFill>
                          <a:latin typeface="Verdana" pitchFamily="34" charset="0"/>
                          <a:ea typeface="Verdana" pitchFamily="34" charset="0"/>
                          <a:cs typeface="Verdana" pitchFamily="34" charset="0"/>
                        </a:rPr>
                        <a:t>PGR</a:t>
                      </a:r>
                      <a:r>
                        <a:rPr kumimoji="0" lang="pt-BR" sz="1400" kern="1200" dirty="0" smtClean="0">
                          <a:solidFill>
                            <a:schemeClr val="tx1"/>
                          </a:solidFill>
                          <a:latin typeface="Verdana" pitchFamily="34" charset="0"/>
                          <a:ea typeface="Verdana" pitchFamily="34" charset="0"/>
                          <a:cs typeface="Verdana" pitchFamily="34" charset="0"/>
                        </a:rPr>
                        <a:t>) e respectivo Plano de Ação Emergencial (</a:t>
                      </a:r>
                      <a:r>
                        <a:rPr kumimoji="0" lang="pt-BR" sz="1400" i="1" kern="1200" dirty="0" smtClean="0">
                          <a:solidFill>
                            <a:schemeClr val="tx1"/>
                          </a:solidFill>
                          <a:latin typeface="Verdana" pitchFamily="34" charset="0"/>
                          <a:ea typeface="Verdana" pitchFamily="34" charset="0"/>
                          <a:cs typeface="Verdana" pitchFamily="34" charset="0"/>
                        </a:rPr>
                        <a:t>PAE</a:t>
                      </a:r>
                      <a:r>
                        <a:rPr kumimoji="0" lang="pt-BR" sz="1400" kern="1200" dirty="0" smtClean="0">
                          <a:solidFill>
                            <a:schemeClr val="tx1"/>
                          </a:solidFill>
                          <a:latin typeface="Verdana" pitchFamily="34" charset="0"/>
                          <a:ea typeface="Verdana" pitchFamily="34" charset="0"/>
                          <a:cs typeface="Verdana" pitchFamily="34" charset="0"/>
                        </a:rPr>
                        <a:t>) para o transporte de Produtos Perigosos na malha viária, aprovado pela CETESB através do Ofício nº 599/11/</a:t>
                      </a:r>
                      <a:r>
                        <a:rPr kumimoji="0" lang="pt-BR" sz="1400" kern="1200" dirty="0" err="1" smtClean="0">
                          <a:solidFill>
                            <a:schemeClr val="tx1"/>
                          </a:solidFill>
                          <a:latin typeface="Verdana" pitchFamily="34" charset="0"/>
                          <a:ea typeface="Verdana" pitchFamily="34" charset="0"/>
                          <a:cs typeface="Verdana" pitchFamily="34" charset="0"/>
                        </a:rPr>
                        <a:t>IE</a:t>
                      </a:r>
                      <a:r>
                        <a:rPr kumimoji="0" lang="pt-BR" sz="1400" kern="1200" dirty="0" smtClean="0">
                          <a:solidFill>
                            <a:schemeClr val="tx1"/>
                          </a:solidFill>
                          <a:latin typeface="Verdana" pitchFamily="34" charset="0"/>
                          <a:ea typeface="Verdana" pitchFamily="34" charset="0"/>
                          <a:cs typeface="Verdana" pitchFamily="34" charset="0"/>
                        </a:rPr>
                        <a:t> e Despacho 048/11/</a:t>
                      </a:r>
                      <a:r>
                        <a:rPr kumimoji="0" lang="pt-BR" sz="1400" kern="1200" dirty="0" err="1" smtClean="0">
                          <a:solidFill>
                            <a:schemeClr val="tx1"/>
                          </a:solidFill>
                          <a:latin typeface="Verdana" pitchFamily="34" charset="0"/>
                          <a:ea typeface="Verdana" pitchFamily="34" charset="0"/>
                          <a:cs typeface="Verdana" pitchFamily="34" charset="0"/>
                        </a:rPr>
                        <a:t>CEEQ</a:t>
                      </a:r>
                      <a:r>
                        <a:rPr kumimoji="0" lang="pt-BR" sz="1400" kern="1200" dirty="0" smtClean="0">
                          <a:solidFill>
                            <a:schemeClr val="tx1"/>
                          </a:solidFill>
                          <a:latin typeface="Verdana" pitchFamily="34" charset="0"/>
                          <a:ea typeface="Verdana" pitchFamily="34" charset="0"/>
                          <a:cs typeface="Verdana" pitchFamily="34" charset="0"/>
                        </a:rPr>
                        <a:t>.</a:t>
                      </a:r>
                    </a:p>
                    <a:p>
                      <a:pPr marL="360000" algn="l">
                        <a:lnSpc>
                          <a:spcPct val="150000"/>
                        </a:lnSpc>
                        <a:spcBef>
                          <a:spcPts val="0"/>
                        </a:spcBef>
                        <a:spcAft>
                          <a:spcPts val="0"/>
                        </a:spcAft>
                        <a:buFontTx/>
                        <a:buChar char="-"/>
                      </a:pPr>
                      <a:r>
                        <a:rPr kumimoji="0" lang="pt-BR" sz="1400" kern="1200" dirty="0" smtClean="0">
                          <a:solidFill>
                            <a:schemeClr val="tx1"/>
                          </a:solidFill>
                          <a:latin typeface="Verdana" pitchFamily="34" charset="0"/>
                          <a:ea typeface="Verdana" pitchFamily="34" charset="0"/>
                          <a:cs typeface="Verdana" pitchFamily="34" charset="0"/>
                        </a:rPr>
                        <a:t> a fim de minimizar os impactos relativos aos acidentes com produtos perigosos, o projeto básico da implantação do Prolongamento da SP-083 deverá complementar </a:t>
                      </a:r>
                      <a:r>
                        <a:rPr kumimoji="0" lang="pt-BR" sz="1400" i="1" u="none" kern="1200" dirty="0" smtClean="0">
                          <a:solidFill>
                            <a:schemeClr val="tx1"/>
                          </a:solidFill>
                          <a:latin typeface="Verdana" pitchFamily="34" charset="0"/>
                          <a:ea typeface="Verdana" pitchFamily="34" charset="0"/>
                          <a:cs typeface="Verdana" pitchFamily="34" charset="0"/>
                        </a:rPr>
                        <a:t>CAIXAS DE CONTENÇÃO</a:t>
                      </a:r>
                    </a:p>
                    <a:p>
                      <a:pPr algn="l">
                        <a:lnSpc>
                          <a:spcPct val="150000"/>
                        </a:lnSpc>
                        <a:spcBef>
                          <a:spcPts val="0"/>
                        </a:spcBef>
                        <a:spcAft>
                          <a:spcPts val="0"/>
                        </a:spcAft>
                      </a:pPr>
                      <a:endParaRPr lang="pt-BR" sz="1100" b="1" dirty="0">
                        <a:solidFill>
                          <a:srgbClr val="FF0000"/>
                        </a:solidFill>
                        <a:latin typeface="Verdana" pitchFamily="34" charset="0"/>
                        <a:ea typeface="Verdana" pitchFamily="34" charset="0"/>
                        <a:cs typeface="Verdana" pitchFamily="34" charset="0"/>
                      </a:endParaRPr>
                    </a:p>
                  </a:txBody>
                  <a:tcPr marL="10746" marR="10746"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495300">
                <a:tc>
                  <a:txBody>
                    <a:bodyPr/>
                    <a:lstStyle/>
                    <a:p>
                      <a:pPr algn="l">
                        <a:lnSpc>
                          <a:spcPct val="150000"/>
                        </a:lnSpc>
                        <a:spcBef>
                          <a:spcPts val="0"/>
                        </a:spcBef>
                        <a:spcAft>
                          <a:spcPts val="0"/>
                        </a:spcAft>
                      </a:pPr>
                      <a:r>
                        <a:rPr lang="pt-BR" sz="1400" b="1" cap="small" dirty="0" smtClean="0">
                          <a:solidFill>
                            <a:srgbClr val="000000"/>
                          </a:solidFill>
                          <a:latin typeface="Verdana"/>
                          <a:ea typeface="Times New Roman"/>
                          <a:cs typeface="Times New Roman"/>
                        </a:rPr>
                        <a:t>Programa </a:t>
                      </a:r>
                      <a:r>
                        <a:rPr lang="pt-BR" sz="1400" b="1" cap="small" dirty="0">
                          <a:solidFill>
                            <a:srgbClr val="000000"/>
                          </a:solidFill>
                          <a:latin typeface="Verdana"/>
                          <a:ea typeface="Times New Roman"/>
                          <a:cs typeface="Times New Roman"/>
                        </a:rPr>
                        <a:t>De </a:t>
                      </a:r>
                      <a:r>
                        <a:rPr kumimoji="0" lang="pt-BR" sz="1400" b="1" kern="1200" cap="small" dirty="0">
                          <a:solidFill>
                            <a:srgbClr val="FF0000"/>
                          </a:solidFill>
                          <a:latin typeface="Verdana"/>
                          <a:ea typeface="Times New Roman"/>
                          <a:cs typeface="Times New Roman"/>
                        </a:rPr>
                        <a:t>Gestão Ambiental da Operação</a:t>
                      </a:r>
                    </a:p>
                  </a:txBody>
                  <a:tcPr marL="10746" marR="10746"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 Box 2"/>
          <p:cNvSpPr txBox="1">
            <a:spLocks noChangeArrowheads="1"/>
          </p:cNvSpPr>
          <p:nvPr/>
        </p:nvSpPr>
        <p:spPr bwMode="auto">
          <a:xfrm>
            <a:off x="0" y="1392715"/>
            <a:ext cx="9906000" cy="4614084"/>
          </a:xfrm>
          <a:prstGeom prst="rect">
            <a:avLst/>
          </a:prstGeom>
          <a:noFill/>
          <a:ln w="12700" algn="ctr">
            <a:noFill/>
            <a:miter lim="800000"/>
            <a:headEnd/>
            <a:tailEnd/>
          </a:ln>
          <a:effectLst/>
        </p:spPr>
        <p:txBody>
          <a:bodyPr wrap="square" lIns="90488" tIns="44450" rIns="90488" bIns="44450">
            <a:spAutoFit/>
          </a:bodyPr>
          <a:lstStyle/>
          <a:p>
            <a:pPr>
              <a:lnSpc>
                <a:spcPct val="100000"/>
              </a:lnSpc>
              <a:buFont typeface="Wingdings" pitchFamily="2" charset="2"/>
              <a:buChar char="ü"/>
            </a:pPr>
            <a:r>
              <a:rPr lang="pt-BR" sz="2000" b="0" cap="small" dirty="0" smtClean="0">
                <a:solidFill>
                  <a:srgbClr val="FF0000"/>
                </a:solidFill>
                <a:effectLst/>
                <a:latin typeface="Verdana" pitchFamily="34" charset="0"/>
                <a:ea typeface="Verdana" pitchFamily="34" charset="0"/>
                <a:cs typeface="Verdana" pitchFamily="34" charset="0"/>
              </a:rPr>
              <a:t> Conclusões</a:t>
            </a:r>
          </a:p>
          <a:p>
            <a:pPr>
              <a:lnSpc>
                <a:spcPct val="100000"/>
              </a:lnSpc>
            </a:pPr>
            <a:endParaRPr lang="pt-BR" sz="2000" b="0" cap="small" dirty="0" smtClean="0">
              <a:solidFill>
                <a:srgbClr val="0000FF"/>
              </a:solidFill>
              <a:effectLst/>
              <a:latin typeface="Verdana" pitchFamily="34" charset="0"/>
              <a:ea typeface="Verdana" pitchFamily="34" charset="0"/>
              <a:cs typeface="Verdana" pitchFamily="34" charset="0"/>
            </a:endParaRPr>
          </a:p>
          <a:p>
            <a:pPr>
              <a:lnSpc>
                <a:spcPct val="100000"/>
              </a:lnSpc>
            </a:pPr>
            <a:endParaRPr lang="pt-BR" sz="2000" b="0" cap="small" dirty="0" smtClean="0">
              <a:solidFill>
                <a:srgbClr val="0000FF"/>
              </a:solidFill>
              <a:effectLst/>
              <a:latin typeface="Verdana" pitchFamily="34" charset="0"/>
              <a:ea typeface="Verdana" pitchFamily="34" charset="0"/>
              <a:cs typeface="Verdana" pitchFamily="34" charset="0"/>
            </a:endParaRPr>
          </a:p>
          <a:p>
            <a:pPr algn="just">
              <a:lnSpc>
                <a:spcPct val="150000"/>
              </a:lnSpc>
            </a:pPr>
            <a:r>
              <a:rPr lang="pt-BR" sz="2000" b="0" cap="small" dirty="0" smtClean="0">
                <a:solidFill>
                  <a:srgbClr val="0000FF"/>
                </a:solidFill>
                <a:effectLst/>
                <a:latin typeface="Verdana" pitchFamily="34" charset="0"/>
                <a:ea typeface="Verdana" pitchFamily="34" charset="0"/>
                <a:cs typeface="Verdana" pitchFamily="34" charset="0"/>
              </a:rPr>
              <a:t>&gt;&gt; </a:t>
            </a:r>
            <a:r>
              <a:rPr lang="pt-BR" b="0" cap="small" dirty="0" smtClean="0">
                <a:solidFill>
                  <a:srgbClr val="0000FF"/>
                </a:solidFill>
                <a:effectLst/>
                <a:latin typeface="Verdana" pitchFamily="34" charset="0"/>
                <a:ea typeface="Verdana" pitchFamily="34" charset="0"/>
                <a:cs typeface="Verdana" pitchFamily="34" charset="0"/>
              </a:rPr>
              <a:t>Obedecidas às recomendações discutidas no Estudo de Impacto Ambiental, e atendidas às normas e os padrões técnicos na execução das obras, os impactos negativos da implantação e operação do </a:t>
            </a:r>
            <a:r>
              <a:rPr lang="pt-BR" sz="2800" i="1" cap="small" dirty="0" smtClean="0">
                <a:solidFill>
                  <a:srgbClr val="FF0000"/>
                </a:solidFill>
                <a:latin typeface="Verdana" pitchFamily="34" charset="0"/>
                <a:ea typeface="Verdana" pitchFamily="34" charset="0"/>
                <a:cs typeface="Verdana" pitchFamily="34" charset="0"/>
              </a:rPr>
              <a:t>Prolongamento da Rodovia SP-083 </a:t>
            </a:r>
            <a:r>
              <a:rPr lang="pt-BR" b="0" cap="small" dirty="0" smtClean="0">
                <a:solidFill>
                  <a:srgbClr val="0000FF"/>
                </a:solidFill>
                <a:effectLst/>
                <a:latin typeface="Verdana" pitchFamily="34" charset="0"/>
                <a:ea typeface="Verdana" pitchFamily="34" charset="0"/>
                <a:cs typeface="Verdana" pitchFamily="34" charset="0"/>
              </a:rPr>
              <a:t>serão mitigados e a resultante será positiva, justificando-se assim a</a:t>
            </a:r>
            <a:r>
              <a:rPr lang="pt-BR" b="0" cap="small" dirty="0" smtClean="0">
                <a:solidFill>
                  <a:srgbClr val="0000FF"/>
                </a:solidFill>
                <a:latin typeface="Verdana" pitchFamily="34" charset="0"/>
                <a:ea typeface="Verdana" pitchFamily="34" charset="0"/>
                <a:cs typeface="Verdana" pitchFamily="34" charset="0"/>
              </a:rPr>
              <a:t> </a:t>
            </a:r>
            <a:r>
              <a:rPr lang="pt-BR" sz="2800" i="1" cap="small" dirty="0" smtClean="0">
                <a:solidFill>
                  <a:srgbClr val="FF0000"/>
                </a:solidFill>
                <a:latin typeface="Verdana" pitchFamily="34" charset="0"/>
                <a:ea typeface="Verdana" pitchFamily="34" charset="0"/>
                <a:cs typeface="Verdana" pitchFamily="34" charset="0"/>
              </a:rPr>
              <a:t>viabilidade ambiental da obra</a:t>
            </a:r>
            <a:endParaRPr lang="pt-BR" sz="2000" i="1" cap="small" dirty="0" smtClean="0">
              <a:solidFill>
                <a:srgbClr val="FF0000"/>
              </a:solidFill>
              <a:effectLst/>
              <a:latin typeface="Verdana" pitchFamily="34" charset="0"/>
              <a:ea typeface="Verdana" pitchFamily="34" charset="0"/>
              <a:cs typeface="Verdana" pitchFamily="34" charset="0"/>
            </a:endParaRP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ext Box 2"/>
          <p:cNvSpPr txBox="1">
            <a:spLocks noChangeArrowheads="1"/>
          </p:cNvSpPr>
          <p:nvPr/>
        </p:nvSpPr>
        <p:spPr bwMode="auto">
          <a:xfrm>
            <a:off x="0" y="2603545"/>
            <a:ext cx="9906000" cy="520655"/>
          </a:xfrm>
          <a:prstGeom prst="rect">
            <a:avLst/>
          </a:prstGeom>
          <a:noFill/>
          <a:ln w="12700" algn="ctr">
            <a:noFill/>
            <a:miter lim="800000"/>
            <a:headEnd/>
            <a:tailEnd/>
          </a:ln>
          <a:effectLst/>
        </p:spPr>
        <p:txBody>
          <a:bodyPr wrap="square" lIns="90488" tIns="44450" rIns="90488" bIns="44450">
            <a:spAutoFit/>
          </a:bodyPr>
          <a:lstStyle/>
          <a:p>
            <a:pPr algn="ctr">
              <a:lnSpc>
                <a:spcPct val="100000"/>
              </a:lnSpc>
            </a:pPr>
            <a:r>
              <a:rPr lang="pt-BR" sz="2800" b="0" i="1" cap="small" dirty="0" smtClean="0">
                <a:solidFill>
                  <a:srgbClr val="0000FF"/>
                </a:solidFill>
                <a:effectLst/>
                <a:latin typeface="Verdana" pitchFamily="34" charset="0"/>
                <a:ea typeface="Verdana" pitchFamily="34" charset="0"/>
                <a:cs typeface="Verdana" pitchFamily="34" charset="0"/>
              </a:rPr>
              <a:t>F I M !!</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ext Box 2"/>
          <p:cNvSpPr txBox="1">
            <a:spLocks noChangeArrowheads="1"/>
          </p:cNvSpPr>
          <p:nvPr/>
        </p:nvSpPr>
        <p:spPr bwMode="auto">
          <a:xfrm>
            <a:off x="0" y="1484347"/>
            <a:ext cx="3352800" cy="2551981"/>
          </a:xfrm>
          <a:prstGeom prst="rect">
            <a:avLst/>
          </a:prstGeom>
          <a:noFill/>
          <a:ln w="12700" algn="ctr">
            <a:noFill/>
            <a:miter lim="800000"/>
            <a:headEnd/>
            <a:tailEnd/>
          </a:ln>
          <a:effectLst/>
        </p:spPr>
        <p:txBody>
          <a:bodyPr wrap="square" lIns="90488" tIns="44450" rIns="90488" bIns="44450">
            <a:spAutoFit/>
          </a:bodyPr>
          <a:lstStyle/>
          <a:p>
            <a:pPr>
              <a:lnSpc>
                <a:spcPct val="100000"/>
              </a:lnSpc>
              <a:buFont typeface="Wingdings" pitchFamily="2" charset="2"/>
              <a:buChar char="ü"/>
            </a:pPr>
            <a:r>
              <a:rPr lang="pt-BR" sz="2000" cap="small" dirty="0" smtClean="0">
                <a:solidFill>
                  <a:srgbClr val="FF0000"/>
                </a:solidFill>
                <a:effectLst/>
                <a:latin typeface="Verdana" pitchFamily="34" charset="0"/>
                <a:ea typeface="Verdana" pitchFamily="34" charset="0"/>
                <a:cs typeface="Verdana" pitchFamily="34" charset="0"/>
              </a:rPr>
              <a:t> Estudo de Alternativas</a:t>
            </a:r>
            <a:endParaRPr lang="pt-BR" sz="2000" b="0" cap="small" dirty="0" smtClean="0">
              <a:solidFill>
                <a:srgbClr val="FF0000"/>
              </a:solidFill>
              <a:effectLst/>
              <a:latin typeface="Verdana" pitchFamily="34" charset="0"/>
              <a:ea typeface="Verdana" pitchFamily="34" charset="0"/>
              <a:cs typeface="Verdana" pitchFamily="34" charset="0"/>
            </a:endParaRPr>
          </a:p>
          <a:p>
            <a:pPr>
              <a:lnSpc>
                <a:spcPct val="100000"/>
              </a:lnSpc>
            </a:pPr>
            <a:endParaRPr lang="pt-BR" sz="2000" b="0" cap="small" dirty="0" smtClean="0">
              <a:solidFill>
                <a:srgbClr val="0000FF"/>
              </a:solidFill>
              <a:effectLst/>
              <a:latin typeface="Verdana" pitchFamily="34" charset="0"/>
              <a:ea typeface="Verdana" pitchFamily="34" charset="0"/>
              <a:cs typeface="Verdana" pitchFamily="34" charset="0"/>
            </a:endParaRPr>
          </a:p>
          <a:p>
            <a:pPr>
              <a:lnSpc>
                <a:spcPct val="100000"/>
              </a:lnSpc>
            </a:pPr>
            <a:r>
              <a:rPr lang="pt-BR" sz="2000" cap="small" dirty="0" smtClean="0">
                <a:solidFill>
                  <a:srgbClr val="0000FF"/>
                </a:solidFill>
                <a:effectLst/>
                <a:latin typeface="Verdana" pitchFamily="34" charset="0"/>
                <a:ea typeface="Verdana" pitchFamily="34" charset="0"/>
                <a:cs typeface="Verdana" pitchFamily="34" charset="0"/>
              </a:rPr>
              <a:t>Trecho II:</a:t>
            </a:r>
          </a:p>
          <a:p>
            <a:pPr>
              <a:lnSpc>
                <a:spcPct val="100000"/>
              </a:lnSpc>
            </a:pPr>
            <a:r>
              <a:rPr lang="pt-BR" sz="2000" cap="small" dirty="0" smtClean="0">
                <a:solidFill>
                  <a:srgbClr val="0000FF"/>
                </a:solidFill>
                <a:effectLst/>
                <a:latin typeface="Verdana" pitchFamily="34" charset="0"/>
                <a:ea typeface="Verdana" pitchFamily="34" charset="0"/>
                <a:cs typeface="Verdana" pitchFamily="34" charset="0"/>
              </a:rPr>
              <a:t>Opção pela </a:t>
            </a:r>
            <a:r>
              <a:rPr lang="pt-BR" sz="2000" cap="small" dirty="0" smtClean="0">
                <a:solidFill>
                  <a:srgbClr val="FF0000"/>
                </a:solidFill>
                <a:effectLst/>
                <a:latin typeface="Verdana" pitchFamily="34" charset="0"/>
                <a:ea typeface="Verdana" pitchFamily="34" charset="0"/>
                <a:cs typeface="Verdana" pitchFamily="34" charset="0"/>
              </a:rPr>
              <a:t>alternativa </a:t>
            </a:r>
            <a:r>
              <a:rPr lang="pt-BR" sz="2000" i="1" cap="small" dirty="0" smtClean="0">
                <a:solidFill>
                  <a:srgbClr val="FF0000"/>
                </a:solidFill>
                <a:effectLst/>
                <a:latin typeface="Verdana" pitchFamily="34" charset="0"/>
                <a:ea typeface="Verdana" pitchFamily="34" charset="0"/>
                <a:cs typeface="Verdana" pitchFamily="34" charset="0"/>
              </a:rPr>
              <a:t>D, para redução de impactos ambientais</a:t>
            </a:r>
            <a:endParaRPr lang="pt-BR" sz="2000" cap="small" dirty="0" smtClean="0">
              <a:solidFill>
                <a:srgbClr val="FF0000"/>
              </a:solidFill>
              <a:effectLst/>
              <a:latin typeface="Verdana" pitchFamily="34" charset="0"/>
              <a:ea typeface="Verdana" pitchFamily="34" charset="0"/>
              <a:cs typeface="Verdana" pitchFamily="34" charset="0"/>
            </a:endParaRPr>
          </a:p>
        </p:txBody>
      </p:sp>
      <p:pic>
        <p:nvPicPr>
          <p:cNvPr id="6" name="Imagem 5" descr="Figura Trecho 2 - 2 alternativa.jpg"/>
          <p:cNvPicPr>
            <a:picLocks noChangeAspect="1"/>
          </p:cNvPicPr>
          <p:nvPr/>
        </p:nvPicPr>
        <p:blipFill>
          <a:blip r:embed="rId3" cstate="screen"/>
          <a:srcRect/>
          <a:stretch>
            <a:fillRect/>
          </a:stretch>
        </p:blipFill>
        <p:spPr>
          <a:xfrm>
            <a:off x="3526315" y="1071546"/>
            <a:ext cx="6224162" cy="468000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ext Box 2"/>
          <p:cNvSpPr txBox="1">
            <a:spLocks noChangeArrowheads="1"/>
          </p:cNvSpPr>
          <p:nvPr/>
        </p:nvSpPr>
        <p:spPr bwMode="auto">
          <a:xfrm>
            <a:off x="0" y="1311614"/>
            <a:ext cx="3492703" cy="3167534"/>
          </a:xfrm>
          <a:prstGeom prst="rect">
            <a:avLst/>
          </a:prstGeom>
          <a:noFill/>
          <a:ln w="12700" algn="ctr">
            <a:noFill/>
            <a:miter lim="800000"/>
            <a:headEnd/>
            <a:tailEnd/>
          </a:ln>
          <a:effectLst/>
        </p:spPr>
        <p:txBody>
          <a:bodyPr wrap="square" lIns="90488" tIns="44450" rIns="90488" bIns="44450">
            <a:spAutoFit/>
          </a:bodyPr>
          <a:lstStyle/>
          <a:p>
            <a:pPr>
              <a:lnSpc>
                <a:spcPct val="100000"/>
              </a:lnSpc>
              <a:buFont typeface="Wingdings" pitchFamily="2" charset="2"/>
              <a:buChar char="ü"/>
            </a:pPr>
            <a:r>
              <a:rPr lang="pt-BR" sz="2000" cap="small" dirty="0" smtClean="0">
                <a:solidFill>
                  <a:srgbClr val="FF0000"/>
                </a:solidFill>
                <a:effectLst/>
                <a:latin typeface="Verdana" pitchFamily="34" charset="0"/>
                <a:ea typeface="Verdana" pitchFamily="34" charset="0"/>
                <a:cs typeface="Verdana" pitchFamily="34" charset="0"/>
              </a:rPr>
              <a:t> Estudo de Alternativas</a:t>
            </a:r>
            <a:endParaRPr lang="pt-BR" sz="2000" b="0" cap="small" dirty="0" smtClean="0">
              <a:solidFill>
                <a:srgbClr val="FF0000"/>
              </a:solidFill>
              <a:effectLst/>
              <a:latin typeface="Verdana" pitchFamily="34" charset="0"/>
              <a:ea typeface="Verdana" pitchFamily="34" charset="0"/>
              <a:cs typeface="Verdana" pitchFamily="34" charset="0"/>
            </a:endParaRPr>
          </a:p>
          <a:p>
            <a:pPr>
              <a:lnSpc>
                <a:spcPct val="100000"/>
              </a:lnSpc>
            </a:pPr>
            <a:endParaRPr lang="pt-BR" sz="2000" b="0" cap="small" dirty="0" smtClean="0">
              <a:solidFill>
                <a:srgbClr val="0000FF"/>
              </a:solidFill>
              <a:effectLst/>
              <a:latin typeface="Verdana" pitchFamily="34" charset="0"/>
              <a:ea typeface="Verdana" pitchFamily="34" charset="0"/>
              <a:cs typeface="Verdana" pitchFamily="34" charset="0"/>
            </a:endParaRPr>
          </a:p>
          <a:p>
            <a:pPr>
              <a:lnSpc>
                <a:spcPct val="100000"/>
              </a:lnSpc>
            </a:pPr>
            <a:r>
              <a:rPr lang="pt-BR" sz="2000" cap="small" dirty="0" smtClean="0">
                <a:solidFill>
                  <a:srgbClr val="FF0000"/>
                </a:solidFill>
                <a:effectLst/>
                <a:latin typeface="Verdana" pitchFamily="34" charset="0"/>
                <a:ea typeface="Verdana" pitchFamily="34" charset="0"/>
                <a:cs typeface="Verdana" pitchFamily="34" charset="0"/>
              </a:rPr>
              <a:t>alternativa de traçado composta pelos Segmentos </a:t>
            </a:r>
            <a:r>
              <a:rPr lang="pt-BR" sz="2000" i="1" cap="small" dirty="0" smtClean="0">
                <a:solidFill>
                  <a:srgbClr val="FF0000"/>
                </a:solidFill>
                <a:effectLst/>
                <a:latin typeface="Verdana" pitchFamily="34" charset="0"/>
                <a:ea typeface="Verdana" pitchFamily="34" charset="0"/>
                <a:cs typeface="Verdana" pitchFamily="34" charset="0"/>
              </a:rPr>
              <a:t>B (Trecho I) </a:t>
            </a:r>
            <a:r>
              <a:rPr lang="pt-BR" sz="2000" cap="small" dirty="0" smtClean="0">
                <a:solidFill>
                  <a:srgbClr val="FF0000"/>
                </a:solidFill>
                <a:effectLst/>
                <a:latin typeface="Verdana" pitchFamily="34" charset="0"/>
                <a:ea typeface="Verdana" pitchFamily="34" charset="0"/>
                <a:cs typeface="Verdana" pitchFamily="34" charset="0"/>
              </a:rPr>
              <a:t>e </a:t>
            </a:r>
            <a:r>
              <a:rPr lang="pt-BR" sz="2000" i="1" cap="small" dirty="0" smtClean="0">
                <a:solidFill>
                  <a:srgbClr val="FF0000"/>
                </a:solidFill>
                <a:effectLst/>
                <a:latin typeface="Verdana" pitchFamily="34" charset="0"/>
                <a:ea typeface="Verdana" pitchFamily="34" charset="0"/>
                <a:cs typeface="Verdana" pitchFamily="34" charset="0"/>
              </a:rPr>
              <a:t>D (Trecho II) </a:t>
            </a:r>
            <a:r>
              <a:rPr lang="pt-BR" sz="2000" cap="small" dirty="0" smtClean="0">
                <a:solidFill>
                  <a:srgbClr val="0000FF"/>
                </a:solidFill>
                <a:effectLst/>
                <a:latin typeface="Verdana" pitchFamily="34" charset="0"/>
                <a:ea typeface="Verdana" pitchFamily="34" charset="0"/>
                <a:cs typeface="Verdana" pitchFamily="34" charset="0"/>
              </a:rPr>
              <a:t>é aquela que melhor atende aos requisitos técnicos e ambientais</a:t>
            </a:r>
          </a:p>
        </p:txBody>
      </p:sp>
      <p:pic>
        <p:nvPicPr>
          <p:cNvPr id="5" name="Imagem 4"/>
          <p:cNvPicPr>
            <a:picLocks noChangeAspect="1"/>
          </p:cNvPicPr>
          <p:nvPr/>
        </p:nvPicPr>
        <p:blipFill>
          <a:blip r:embed="rId3" cstate="screen">
            <a:extLst>
              <a:ext uri="{28A0092B-C50C-407E-A947-70E740481C1C}">
                <a14:useLocalDpi xmlns="" xmlns:a14="http://schemas.microsoft.com/office/drawing/2010/main" val="0"/>
              </a:ext>
            </a:extLst>
          </a:blip>
          <a:srcRect/>
          <a:stretch>
            <a:fillRect/>
          </a:stretch>
        </p:blipFill>
        <p:spPr>
          <a:xfrm>
            <a:off x="3492703" y="1106454"/>
            <a:ext cx="6293029" cy="468000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rigem">
  <a:themeElements>
    <a:clrScheme name="Origem">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Origem">
      <a:majorFont>
        <a:latin typeface="Bookman Old Style"/>
        <a:ea typeface=""/>
        <a:cs typeface=""/>
        <a:font script="Grek" typeface="Cambria"/>
        <a:font script="Cyrl" typeface="Cambria"/>
        <a:font script="Jpan" typeface="HG明朝E"/>
        <a:font script="Hang" typeface="돋움"/>
        <a:font script="Hans" typeface="宋体"/>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rigem">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extraClrSchemeLst/>
</a:theme>
</file>

<file path=ppt/theme/theme2.xml><?xml version="1.0" encoding="utf-8"?>
<a:theme xmlns:a="http://schemas.openxmlformats.org/drawingml/2006/main" name="Tema do Offic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Escritório">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o Offic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Escritório">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Origin</Template>
  <TotalTime>156338595</TotalTime>
  <Pages>1</Pages>
  <Words>2812</Words>
  <Application>Microsoft Office PowerPoint</Application>
  <PresentationFormat>Papel A4 (210 x 297 mm)</PresentationFormat>
  <Paragraphs>687</Paragraphs>
  <Slides>77</Slides>
  <Notes>73</Notes>
  <HiddenSlides>0</HiddenSlides>
  <MMClips>0</MMClips>
  <ScaleCrop>false</ScaleCrop>
  <HeadingPairs>
    <vt:vector size="4" baseType="variant">
      <vt:variant>
        <vt:lpstr>Tema</vt:lpstr>
      </vt:variant>
      <vt:variant>
        <vt:i4>1</vt:i4>
      </vt:variant>
      <vt:variant>
        <vt:lpstr>Títulos de slides</vt:lpstr>
      </vt:variant>
      <vt:variant>
        <vt:i4>77</vt:i4>
      </vt:variant>
    </vt:vector>
  </HeadingPairs>
  <TitlesOfParts>
    <vt:vector size="78" baseType="lpstr">
      <vt:lpstr>Origem</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lpstr>Slide 54</vt:lpstr>
      <vt:lpstr>Slide 55</vt:lpstr>
      <vt:lpstr>Slide 56</vt:lpstr>
      <vt:lpstr>Slide 57</vt:lpstr>
      <vt:lpstr>Slide 58</vt:lpstr>
      <vt:lpstr>Slide 59</vt:lpstr>
      <vt:lpstr>Slide 60</vt:lpstr>
      <vt:lpstr>Slide 61</vt:lpstr>
      <vt:lpstr>Slide 62</vt:lpstr>
      <vt:lpstr>Slide 63</vt:lpstr>
      <vt:lpstr>Slide 64</vt:lpstr>
      <vt:lpstr>Slide 65</vt:lpstr>
      <vt:lpstr>Slide 66</vt:lpstr>
      <vt:lpstr>Slide 67</vt:lpstr>
      <vt:lpstr>Slide 68</vt:lpstr>
      <vt:lpstr>Slide 69</vt:lpstr>
      <vt:lpstr>Slide 70</vt:lpstr>
      <vt:lpstr>Slide 71</vt:lpstr>
      <vt:lpstr>Slide 72</vt:lpstr>
      <vt:lpstr>Slide 73</vt:lpstr>
      <vt:lpstr>Slide 74</vt:lpstr>
      <vt:lpstr>Slide 75</vt:lpstr>
      <vt:lpstr>Slide 76</vt:lpstr>
      <vt:lpstr>Slide 77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Equity &amp; Merchant Banking</dc:creator>
  <cp:lastModifiedBy>LETICIA</cp:lastModifiedBy>
  <cp:revision>1091</cp:revision>
  <cp:lastPrinted>2004-07-20T13:55:40Z</cp:lastPrinted>
  <dcterms:created xsi:type="dcterms:W3CDTF">1998-07-24T15:36:30Z</dcterms:created>
  <dcterms:modified xsi:type="dcterms:W3CDTF">2013-02-18T11:40:12Z</dcterms:modified>
</cp:coreProperties>
</file>