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60" r:id="rId5"/>
  </p:sldMasterIdLst>
  <p:notesMasterIdLst>
    <p:notesMasterId r:id="rId12"/>
  </p:notesMasterIdLst>
  <p:sldIdLst>
    <p:sldId id="360" r:id="rId6"/>
    <p:sldId id="366" r:id="rId7"/>
    <p:sldId id="369" r:id="rId8"/>
    <p:sldId id="363" r:id="rId9"/>
    <p:sldId id="368" r:id="rId10"/>
    <p:sldId id="271" r:id="rId11"/>
  </p:sldIdLst>
  <p:sldSz cx="18288000" cy="10287000"/>
  <p:notesSz cx="6858000" cy="9144000"/>
  <p:embeddedFontLst>
    <p:embeddedFont>
      <p:font typeface="Montserrat" panose="00000500000000000000" pitchFamily="2" charset="0"/>
      <p:regular r:id="rId13"/>
      <p:bold r:id="rId14"/>
      <p:italic r:id="rId15"/>
      <p:boldItalic r:id="rId16"/>
    </p:embeddedFont>
    <p:embeddedFont>
      <p:font typeface="Open Sans" panose="020B0606030504020204" pitchFamily="34" charset="0"/>
      <p:regular r:id="rId17"/>
      <p:bold r:id="rId18"/>
      <p:italic r:id="rId19"/>
      <p:boldItalic r:id="rId20"/>
    </p:embeddedFont>
    <p:embeddedFont>
      <p:font typeface="Open Sans 1 Bold" panose="020B0604020202020204" charset="0"/>
      <p:regular r:id="rId21"/>
    </p:embeddedFont>
    <p:embeddedFont>
      <p:font typeface="Open Sans 1 Bold Italics" panose="020B0604020202020204" charset="0"/>
      <p:regular r:id="rId22"/>
    </p:embeddedFont>
    <p:embeddedFont>
      <p:font typeface="Open Sans 1 Italics" panose="020B0604020202020204" charset="0"/>
      <p:regular r:id="rId23"/>
    </p:embeddedFont>
    <p:embeddedFont>
      <p:font typeface="Verdana" panose="020B060403050404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AE2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95" autoAdjust="0"/>
    <p:restoredTop sz="91646" autoAdjust="0"/>
  </p:normalViewPr>
  <p:slideViewPr>
    <p:cSldViewPr>
      <p:cViewPr varScale="1">
        <p:scale>
          <a:sx n="51" d="100"/>
          <a:sy n="51" d="100"/>
        </p:scale>
        <p:origin x="768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2.fntdata"/><Relationship Id="rId5" Type="http://schemas.openxmlformats.org/officeDocument/2006/relationships/slideMaster" Target="slideMasters/slideMaster2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70665-5EE5-4197-A3EB-360BFF353DFB}" type="datetimeFigureOut">
              <a:rPr lang="pt-BR" smtClean="0"/>
              <a:t>25/05/2026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60AF7-69DE-4603-9B5A-021C212358E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0509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2C8DB-C423-BE97-186D-2C1BA35CF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793FE90-F2B0-05B3-B39A-B961195135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21E9FD6-ABE0-9801-C67B-A6F5434E2C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BB142B4-D3A2-925B-49ED-65B76C0A4E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160AF7-69DE-4603-9B5A-021C212358E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1924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F0734-B73D-D3A7-8B08-FA0F30276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AA2E967-7EA0-64B2-C00E-C688FAA6DF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E223660-4062-7214-F4B5-9FB3598DD6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62091C2-2718-93CA-7270-986A6A0B7C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160AF7-69DE-4603-9B5A-021C212358E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6560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09C3D-285D-7BC0-A94E-66D1B9221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6131DCA-B36B-FEDD-658A-BA3774461B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1F24BCA-AFF4-F242-8654-577E490706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8084C01-438D-A068-6533-8424DE64A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160AF7-69DE-4603-9B5A-021C212358E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1561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406AF-6949-1D7B-5551-9ADD6E5D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281B4C6-254D-31A2-6B54-0BEAEC39B6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7947A73-D483-0002-092B-48B9400C8A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3C149FE-8843-4294-BED9-4589BB226E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160AF7-69DE-4603-9B5A-021C212358E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4087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80348-BD0D-46D1-923E-C1E9C5C43E39}" type="datetime1">
              <a:rPr lang="en-US" smtClean="0"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EDB3-74C1-440D-BBA8-1B9A33BF0085}" type="datetime1">
              <a:rPr lang="en-US" smtClean="0"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05340-BE60-49F6-A28C-3A2A1BF699FE}" type="datetime1">
              <a:rPr lang="en-US" smtClean="0"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203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17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8746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609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213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616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5361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26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823C9-C93F-4E05-A14C-91BFD767F680}" type="datetime1">
              <a:rPr lang="en-US" smtClean="0"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42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5070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259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7D38-899E-4C24-8850-EB55537995CF}" type="datetime1">
              <a:rPr lang="en-US" smtClean="0"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CA980-8CB9-4CEF-82FB-1A208A7CE3F5}" type="datetime1">
              <a:rPr lang="en-US" smtClean="0"/>
              <a:t>5/25/2026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6F1D-8535-4A1E-853B-3BF0C4B558F6}" type="datetime1">
              <a:rPr lang="en-US" smtClean="0"/>
              <a:t>5/25/2026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7341-5002-4F0A-AFD6-9134ECFC7976}" type="datetime1">
              <a:rPr lang="en-US" smtClean="0"/>
              <a:t>5/25/2026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5966A-A508-4C22-AB57-045AC8D2CE72}" type="datetime1">
              <a:rPr lang="en-US" smtClean="0"/>
              <a:t>5/25/2026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E739-692A-43FF-BF5C-D9F6DEC20DA4}" type="datetime1">
              <a:rPr lang="en-US" smtClean="0"/>
              <a:t>5/25/2026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D1D3-379E-4F9B-B105-BD2454A1C710}" type="datetime1">
              <a:rPr lang="en-US" smtClean="0"/>
              <a:t>5/25/2026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290F2-23EF-4580-828B-A32BD13E46E4}" type="datetime1">
              <a:rPr lang="en-US" smtClean="0"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4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arsesp.sp.gov.br/SitePages/DetalhesACPublicas.aspx?idItemC=175" TargetMode="External"/><Relationship Id="rId5" Type="http://schemas.openxmlformats.org/officeDocument/2006/relationships/hyperlink" Target="https://doe.sp.gov.br/executivo/secretaria-de-parcerias-em-investimentos/deliberacao-arsesp-n-1729-de-24-de-outubro-de-2025-202510241134182031428192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7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667109" cy="10287000"/>
          </a:xfrm>
          <a:custGeom>
            <a:avLst/>
            <a:gdLst/>
            <a:ahLst/>
            <a:cxnLst/>
            <a:rect l="l" t="t" r="r" b="b"/>
            <a:pathLst>
              <a:path w="6667109" h="10287000">
                <a:moveTo>
                  <a:pt x="0" y="0"/>
                </a:moveTo>
                <a:lnTo>
                  <a:pt x="6667109" y="0"/>
                </a:lnTo>
                <a:lnTo>
                  <a:pt x="666710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6653" r="-4665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>
            <a:grpSpLocks noGrp="1" noUngrp="1" noRot="1" noMove="1" noResize="1"/>
          </p:cNvGrpSpPr>
          <p:nvPr/>
        </p:nvGrpSpPr>
        <p:grpSpPr>
          <a:xfrm>
            <a:off x="1663273" y="3301653"/>
            <a:ext cx="3340563" cy="3683694"/>
            <a:chOff x="0" y="0"/>
            <a:chExt cx="4454084" cy="4911592"/>
          </a:xfrm>
        </p:grpSpPr>
        <p:sp>
          <p:nvSpPr>
            <p:cNvPr id="4" name="Freeform 4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3743245"/>
              <a:ext cx="4454084" cy="1168348"/>
            </a:xfrm>
            <a:custGeom>
              <a:avLst/>
              <a:gdLst/>
              <a:ahLst/>
              <a:cxnLst/>
              <a:rect l="l" t="t" r="r" b="b"/>
              <a:pathLst>
                <a:path w="4454084" h="1168348">
                  <a:moveTo>
                    <a:pt x="0" y="0"/>
                  </a:moveTo>
                  <a:lnTo>
                    <a:pt x="4454084" y="0"/>
                  </a:lnTo>
                  <a:lnTo>
                    <a:pt x="4454084" y="1168347"/>
                  </a:lnTo>
                  <a:lnTo>
                    <a:pt x="0" y="11683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Freeform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86540" y="0"/>
              <a:ext cx="1876043" cy="3510823"/>
            </a:xfrm>
            <a:custGeom>
              <a:avLst/>
              <a:gdLst/>
              <a:ahLst/>
              <a:cxnLst/>
              <a:rect l="l" t="t" r="r" b="b"/>
              <a:pathLst>
                <a:path w="1876043" h="3510823">
                  <a:moveTo>
                    <a:pt x="0" y="0"/>
                  </a:moveTo>
                  <a:lnTo>
                    <a:pt x="1876043" y="0"/>
                  </a:lnTo>
                  <a:lnTo>
                    <a:pt x="1876043" y="3510823"/>
                  </a:lnTo>
                  <a:lnTo>
                    <a:pt x="0" y="35108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67109" y="0"/>
            <a:ext cx="129064" cy="10287000"/>
          </a:xfrm>
          <a:custGeom>
            <a:avLst/>
            <a:gdLst/>
            <a:ahLst/>
            <a:cxnLst/>
            <a:rect l="l" t="t" r="r" b="b"/>
            <a:pathLst>
              <a:path w="129064" h="10287000">
                <a:moveTo>
                  <a:pt x="0" y="0"/>
                </a:moveTo>
                <a:lnTo>
                  <a:pt x="129064" y="0"/>
                </a:lnTo>
                <a:lnTo>
                  <a:pt x="12906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r="-29520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543802" y="9067488"/>
            <a:ext cx="5585927" cy="6238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0B0004020202020204" pitchFamily="34" charset="0"/>
                <a:ea typeface="Open Sans 1 Light Italics"/>
                <a:cs typeface="Open Sans 1 Light Italics"/>
                <a:sym typeface="Open Sans 1 Light Italics"/>
              </a:rPr>
              <a:t>ITAMAR APARECIDO DE OLIVEIRA</a:t>
            </a:r>
          </a:p>
          <a:p>
            <a:pPr marL="0" marR="0" lvl="0" indent="0" algn="ctr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0B0004020202020204" pitchFamily="34" charset="0"/>
                <a:ea typeface="Open Sans 1 Light Italics"/>
                <a:cs typeface="Open Sans 1 Light Italics"/>
                <a:sym typeface="Open Sans 1 Light Italics"/>
              </a:rPr>
              <a:t>Especialista em Regulação IV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020800" y="9067488"/>
            <a:ext cx="3685803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0B0004020202020204" pitchFamily="34" charset="0"/>
                <a:ea typeface="Open Sans 2 Light Italics"/>
                <a:cs typeface="Open Sans 2 Light Italics"/>
                <a:sym typeface="Open Sans 2 Light Italics"/>
              </a:rPr>
              <a:t>São Paulo, 27 de maio de 2026</a:t>
            </a:r>
          </a:p>
          <a:p>
            <a:pPr marL="0" marR="0" lvl="0" indent="0" algn="ctr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 Display" panose="020B0004020202020204" pitchFamily="34" charset="0"/>
              <a:ea typeface="Open Sans 2 Bold Italics"/>
              <a:cs typeface="Open Sans 2 Bold Italics"/>
              <a:sym typeface="Open Sans 2 Bold Italics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696200" y="1257300"/>
            <a:ext cx="10010403" cy="4685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3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Regulação em Contexto de Escassez: </a:t>
            </a:r>
          </a:p>
          <a:p>
            <a:pPr marL="0" marR="0" lvl="0" indent="0" algn="ctr" defTabSz="914400" rtl="0" eaLnBrk="1" fontAlgn="auto" latinLnBrk="0" hangingPunct="1">
              <a:lnSpc>
                <a:spcPts val="73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73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Deliberação </a:t>
            </a:r>
            <a:r>
              <a:rPr kumimoji="0" lang="pt-BR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Arsesp</a:t>
            </a:r>
            <a:r>
              <a:rPr kumimoji="0" lang="pt-BR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 n. 1.729/2025</a:t>
            </a:r>
          </a:p>
        </p:txBody>
      </p: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DB4BB4ED-C50C-237E-B7E4-381F2BFA8563}"/>
              </a:ext>
            </a:extLst>
          </p:cNvPr>
          <p:cNvCxnSpPr>
            <a:cxnSpLocks/>
          </p:cNvCxnSpPr>
          <p:nvPr/>
        </p:nvCxnSpPr>
        <p:spPr>
          <a:xfrm>
            <a:off x="13716000" y="9067488"/>
            <a:ext cx="0" cy="7242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E9A7D6-01BB-233F-3971-9DF3E1E09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56C1FE95-7CE6-2DAF-AFE6-38B9ABB96CE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126980"/>
            <a:ext cx="18288000" cy="160020"/>
          </a:xfrm>
          <a:custGeom>
            <a:avLst/>
            <a:gdLst/>
            <a:ahLst/>
            <a:cxnLst/>
            <a:rect l="l" t="t" r="r" b="b"/>
            <a:pathLst>
              <a:path w="18288000" h="160020">
                <a:moveTo>
                  <a:pt x="0" y="0"/>
                </a:moveTo>
                <a:lnTo>
                  <a:pt x="18288000" y="0"/>
                </a:lnTo>
                <a:lnTo>
                  <a:pt x="18288000" y="160020"/>
                </a:lnTo>
                <a:lnTo>
                  <a:pt x="0" y="1600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A3CBDDB-EFA7-2512-CAE0-976D94DE75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532056" y="266171"/>
            <a:ext cx="472253" cy="935061"/>
          </a:xfrm>
          <a:custGeom>
            <a:avLst/>
            <a:gdLst/>
            <a:ahLst/>
            <a:cxnLst/>
            <a:rect l="l" t="t" r="r" b="b"/>
            <a:pathLst>
              <a:path w="472253" h="935061">
                <a:moveTo>
                  <a:pt x="0" y="0"/>
                </a:moveTo>
                <a:lnTo>
                  <a:pt x="472253" y="0"/>
                </a:lnTo>
                <a:lnTo>
                  <a:pt x="472253" y="935061"/>
                </a:lnTo>
                <a:lnTo>
                  <a:pt x="0" y="9350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D17665D2-2E32-FCC2-43E5-EEC7EC3FC387}"/>
              </a:ext>
            </a:extLst>
          </p:cNvPr>
          <p:cNvSpPr txBox="1">
            <a:spLocks/>
          </p:cNvSpPr>
          <p:nvPr/>
        </p:nvSpPr>
        <p:spPr>
          <a:xfrm>
            <a:off x="838200" y="647700"/>
            <a:ext cx="14941329" cy="14637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b="1" noProof="0" dirty="0">
                <a:solidFill>
                  <a:srgbClr val="0E5DA9"/>
                </a:solidFill>
                <a:latin typeface="Montserrat" pitchFamily="2" charset="77"/>
              </a:rPr>
              <a:t>CONSULTA PÚBLICA E VIGÊNCIA DA NORMA</a:t>
            </a: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C6023D4F-8EC5-E809-0630-411483BC9A43}"/>
              </a:ext>
            </a:extLst>
          </p:cNvPr>
          <p:cNvSpPr/>
          <p:nvPr/>
        </p:nvSpPr>
        <p:spPr>
          <a:xfrm flipV="1">
            <a:off x="838200" y="1379570"/>
            <a:ext cx="15169930" cy="0"/>
          </a:xfrm>
          <a:prstGeom prst="line">
            <a:avLst/>
          </a:prstGeom>
          <a:ln w="38100" cap="flat">
            <a:solidFill>
              <a:srgbClr val="37373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noProof="0" dirty="0"/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0E57B655-6971-5119-83CD-9FC4346B395F}"/>
              </a:ext>
            </a:extLst>
          </p:cNvPr>
          <p:cNvSpPr txBox="1"/>
          <p:nvPr/>
        </p:nvSpPr>
        <p:spPr>
          <a:xfrm>
            <a:off x="805913" y="1689315"/>
            <a:ext cx="15854765" cy="7790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Consulta Pública: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Período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: 24/10/2025 a 22/11/2025 </a:t>
            </a:r>
          </a:p>
          <a:p>
            <a:pPr marL="742950" lvl="1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Assunto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: Disciplina o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planejamento preventivo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, a aplicação e o acompanhamento das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medidas operacionais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, para aplicação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em função de Faixas de Atuação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nos sistemas produtores de abastecimento de água regulados pela ARSESP</a:t>
            </a:r>
          </a:p>
          <a:p>
            <a:pPr marL="742950" lvl="1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Situação: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Encerrada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Vigência: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24/08/2025,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nos termos da Deliberação, assegurando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previsibilidade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 e continuidade das medidas já deliberadas pelo Conselho Diretor.</a:t>
            </a:r>
          </a:p>
          <a:p>
            <a:pPr marL="742950" lvl="1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As contribuições recebidas na Consulta Pública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 estão sendo analisadas e resultarão na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revisão e republicação da versão definitiva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 da norma.</a:t>
            </a:r>
          </a:p>
          <a:p>
            <a:pPr marL="742950" lvl="1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Deliberação Arsesp n. 1.729/2025</a:t>
            </a:r>
          </a:p>
        </p:txBody>
      </p:sp>
    </p:spTree>
    <p:extLst>
      <p:ext uri="{BB962C8B-B14F-4D97-AF65-F5344CB8AC3E}">
        <p14:creationId xmlns:p14="http://schemas.microsoft.com/office/powerpoint/2010/main" val="2094881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303BB-CBD1-8980-088D-DF5D57A88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007C81B2-79C7-A30F-BED4-A41733D98B6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126980"/>
            <a:ext cx="18288000" cy="160020"/>
          </a:xfrm>
          <a:custGeom>
            <a:avLst/>
            <a:gdLst/>
            <a:ahLst/>
            <a:cxnLst/>
            <a:rect l="l" t="t" r="r" b="b"/>
            <a:pathLst>
              <a:path w="18288000" h="160020">
                <a:moveTo>
                  <a:pt x="0" y="0"/>
                </a:moveTo>
                <a:lnTo>
                  <a:pt x="18288000" y="0"/>
                </a:lnTo>
                <a:lnTo>
                  <a:pt x="18288000" y="160020"/>
                </a:lnTo>
                <a:lnTo>
                  <a:pt x="0" y="1600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DE11DB0-B49D-550F-9FD2-CDF7F725CC9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532056" y="266171"/>
            <a:ext cx="472253" cy="935061"/>
          </a:xfrm>
          <a:custGeom>
            <a:avLst/>
            <a:gdLst/>
            <a:ahLst/>
            <a:cxnLst/>
            <a:rect l="l" t="t" r="r" b="b"/>
            <a:pathLst>
              <a:path w="472253" h="935061">
                <a:moveTo>
                  <a:pt x="0" y="0"/>
                </a:moveTo>
                <a:lnTo>
                  <a:pt x="472253" y="0"/>
                </a:lnTo>
                <a:lnTo>
                  <a:pt x="472253" y="935061"/>
                </a:lnTo>
                <a:lnTo>
                  <a:pt x="0" y="9350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3F75FF58-5C8E-9152-A394-6C1F908B50E2}"/>
              </a:ext>
            </a:extLst>
          </p:cNvPr>
          <p:cNvSpPr txBox="1">
            <a:spLocks/>
          </p:cNvSpPr>
          <p:nvPr/>
        </p:nvSpPr>
        <p:spPr>
          <a:xfrm>
            <a:off x="838200" y="647700"/>
            <a:ext cx="14941329" cy="14637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b="1" dirty="0">
                <a:solidFill>
                  <a:srgbClr val="0E5DA9"/>
                </a:solidFill>
                <a:latin typeface="Montserrat" pitchFamily="2" charset="77"/>
              </a:rPr>
              <a:t>PLANO DE CONTINGÊNCIA</a:t>
            </a:r>
            <a:endParaRPr lang="pt-BR" sz="4000" b="1" noProof="0" dirty="0">
              <a:solidFill>
                <a:srgbClr val="0E5DA9"/>
              </a:solidFill>
              <a:latin typeface="Montserrat" pitchFamily="2" charset="77"/>
            </a:endParaRP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A2318E89-F074-79D7-6191-08673DDCB858}"/>
              </a:ext>
            </a:extLst>
          </p:cNvPr>
          <p:cNvSpPr/>
          <p:nvPr/>
        </p:nvSpPr>
        <p:spPr>
          <a:xfrm flipV="1">
            <a:off x="838200" y="1379570"/>
            <a:ext cx="15169930" cy="0"/>
          </a:xfrm>
          <a:prstGeom prst="line">
            <a:avLst/>
          </a:prstGeom>
          <a:ln w="38100" cap="flat">
            <a:solidFill>
              <a:srgbClr val="37373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noProof="0" dirty="0"/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E752D9E3-34B0-3EA3-4A02-E598225DCFA7}"/>
              </a:ext>
            </a:extLst>
          </p:cNvPr>
          <p:cNvSpPr txBox="1"/>
          <p:nvPr/>
        </p:nvSpPr>
        <p:spPr>
          <a:xfrm>
            <a:off x="838200" y="1817668"/>
            <a:ext cx="13521057" cy="75693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Conteúdo Mínimo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Diagnóstico Hidrológico e Operacional:</a:t>
            </a:r>
          </a:p>
          <a:p>
            <a:pPr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Medidas Operacionais por Estágio de Disponibilidade Hídrica:</a:t>
            </a:r>
          </a:p>
          <a:p>
            <a:pPr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Plano de Comunicação e Engajamento Público:</a:t>
            </a:r>
          </a:p>
          <a:p>
            <a:pPr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Monitoramento e Dados Operacionais:</a:t>
            </a:r>
          </a:p>
          <a:p>
            <a:pPr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Aspectos Sanitários e de Segurança da Água:</a:t>
            </a:r>
          </a:p>
          <a:p>
            <a:pPr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Governança e Responsabilidades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Revisado a cada 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dois anos, ou sempre que houver alteração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significativa: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nas condições de oferta hídrica,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na infraestrutura de produção e adução, ou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na configuração dos sistemas de distribuição.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2063587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F725C-A372-6714-6320-B74866FFB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5A8BC2DA-42AA-282C-56DC-21F07253A8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126980"/>
            <a:ext cx="18288000" cy="160020"/>
          </a:xfrm>
          <a:custGeom>
            <a:avLst/>
            <a:gdLst/>
            <a:ahLst/>
            <a:cxnLst/>
            <a:rect l="l" t="t" r="r" b="b"/>
            <a:pathLst>
              <a:path w="18288000" h="160020">
                <a:moveTo>
                  <a:pt x="0" y="0"/>
                </a:moveTo>
                <a:lnTo>
                  <a:pt x="18288000" y="0"/>
                </a:lnTo>
                <a:lnTo>
                  <a:pt x="18288000" y="160020"/>
                </a:lnTo>
                <a:lnTo>
                  <a:pt x="0" y="1600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B0B3DC10-54D0-4D7E-C294-2661B4842FE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532056" y="266171"/>
            <a:ext cx="472253" cy="935061"/>
          </a:xfrm>
          <a:custGeom>
            <a:avLst/>
            <a:gdLst/>
            <a:ahLst/>
            <a:cxnLst/>
            <a:rect l="l" t="t" r="r" b="b"/>
            <a:pathLst>
              <a:path w="472253" h="935061">
                <a:moveTo>
                  <a:pt x="0" y="0"/>
                </a:moveTo>
                <a:lnTo>
                  <a:pt x="472253" y="0"/>
                </a:lnTo>
                <a:lnTo>
                  <a:pt x="472253" y="935061"/>
                </a:lnTo>
                <a:lnTo>
                  <a:pt x="0" y="9350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0A0024FA-6401-D489-B6BD-EEB4538199A9}"/>
              </a:ext>
            </a:extLst>
          </p:cNvPr>
          <p:cNvSpPr txBox="1">
            <a:spLocks/>
          </p:cNvSpPr>
          <p:nvPr/>
        </p:nvSpPr>
        <p:spPr>
          <a:xfrm>
            <a:off x="838200" y="647700"/>
            <a:ext cx="14941329" cy="14637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b="1" noProof="0" dirty="0">
                <a:solidFill>
                  <a:srgbClr val="0E5DA9"/>
                </a:solidFill>
                <a:latin typeface="Montserrat" pitchFamily="2" charset="77"/>
              </a:rPr>
              <a:t>MEDIDAS PREVISTAS NA MINUTA</a:t>
            </a:r>
          </a:p>
          <a:p>
            <a:pPr algn="l"/>
            <a:endParaRPr lang="pt-BR" sz="3600" b="1" noProof="0" dirty="0">
              <a:solidFill>
                <a:srgbClr val="0E5DA9"/>
              </a:solidFill>
              <a:latin typeface="Montserrat" pitchFamily="2" charset="77"/>
            </a:endParaRP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CE540A3C-5DEC-A536-0ECE-AE2D76A580AB}"/>
              </a:ext>
            </a:extLst>
          </p:cNvPr>
          <p:cNvSpPr/>
          <p:nvPr/>
        </p:nvSpPr>
        <p:spPr>
          <a:xfrm flipV="1">
            <a:off x="838200" y="1379570"/>
            <a:ext cx="15169930" cy="0"/>
          </a:xfrm>
          <a:prstGeom prst="line">
            <a:avLst/>
          </a:prstGeom>
          <a:ln w="38100" cap="flat">
            <a:solidFill>
              <a:srgbClr val="37373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noProof="0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E28DE69-F761-5511-9C90-94E9E7BF85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" t="20348" r="2500" b="11703"/>
          <a:stretch>
            <a:fillRect/>
          </a:stretch>
        </p:blipFill>
        <p:spPr bwMode="auto">
          <a:xfrm>
            <a:off x="304800" y="2093124"/>
            <a:ext cx="17526000" cy="698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356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4207E-D245-FCE2-49B1-71C202CF8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D3CCC03B-C13F-21B4-37AF-AC653B1CE5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126980"/>
            <a:ext cx="18288000" cy="160020"/>
          </a:xfrm>
          <a:custGeom>
            <a:avLst/>
            <a:gdLst/>
            <a:ahLst/>
            <a:cxnLst/>
            <a:rect l="l" t="t" r="r" b="b"/>
            <a:pathLst>
              <a:path w="18288000" h="160020">
                <a:moveTo>
                  <a:pt x="0" y="0"/>
                </a:moveTo>
                <a:lnTo>
                  <a:pt x="18288000" y="0"/>
                </a:lnTo>
                <a:lnTo>
                  <a:pt x="18288000" y="160020"/>
                </a:lnTo>
                <a:lnTo>
                  <a:pt x="0" y="1600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7FF5D98-5905-619D-DE0A-DC812ED7CEA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532056" y="266171"/>
            <a:ext cx="472253" cy="935061"/>
          </a:xfrm>
          <a:custGeom>
            <a:avLst/>
            <a:gdLst/>
            <a:ahLst/>
            <a:cxnLst/>
            <a:rect l="l" t="t" r="r" b="b"/>
            <a:pathLst>
              <a:path w="472253" h="935061">
                <a:moveTo>
                  <a:pt x="0" y="0"/>
                </a:moveTo>
                <a:lnTo>
                  <a:pt x="472253" y="0"/>
                </a:lnTo>
                <a:lnTo>
                  <a:pt x="472253" y="935061"/>
                </a:lnTo>
                <a:lnTo>
                  <a:pt x="0" y="9350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C7CC33CF-84E5-AA82-9037-4F62B6A8512C}"/>
              </a:ext>
            </a:extLst>
          </p:cNvPr>
          <p:cNvSpPr txBox="1">
            <a:spLocks/>
          </p:cNvSpPr>
          <p:nvPr/>
        </p:nvSpPr>
        <p:spPr>
          <a:xfrm>
            <a:off x="838200" y="647700"/>
            <a:ext cx="14941329" cy="14637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4000" b="1" noProof="0" dirty="0">
                <a:solidFill>
                  <a:srgbClr val="0E5DA9"/>
                </a:solidFill>
                <a:latin typeface="Montserrat" pitchFamily="2" charset="77"/>
              </a:rPr>
              <a:t>ACESSOS AOS MATERIAIS</a:t>
            </a:r>
            <a:endParaRPr lang="pt-BR" sz="3600" b="1" noProof="0" dirty="0">
              <a:solidFill>
                <a:srgbClr val="0E5DA9"/>
              </a:solidFill>
              <a:latin typeface="Montserrat" pitchFamily="2" charset="77"/>
            </a:endParaRP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4EA4DFC6-B6C8-E266-1221-CCEF1C548DD3}"/>
              </a:ext>
            </a:extLst>
          </p:cNvPr>
          <p:cNvSpPr/>
          <p:nvPr/>
        </p:nvSpPr>
        <p:spPr>
          <a:xfrm flipV="1">
            <a:off x="838200" y="1379570"/>
            <a:ext cx="15169930" cy="0"/>
          </a:xfrm>
          <a:prstGeom prst="line">
            <a:avLst/>
          </a:prstGeom>
          <a:ln w="38100" cap="flat">
            <a:solidFill>
              <a:srgbClr val="373737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noProof="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4E28340-C92B-139D-F905-5DE1C2979E89}"/>
              </a:ext>
            </a:extLst>
          </p:cNvPr>
          <p:cNvSpPr txBox="1"/>
          <p:nvPr/>
        </p:nvSpPr>
        <p:spPr>
          <a:xfrm>
            <a:off x="228600" y="2019300"/>
            <a:ext cx="1775460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600" b="1" dirty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</a:p>
          <a:p>
            <a:pPr lvl="2" algn="just">
              <a:spcBef>
                <a:spcPts val="1200"/>
              </a:spcBef>
            </a:pPr>
            <a:r>
              <a:rPr lang="pt-BR" sz="2600" b="1" dirty="0">
                <a:latin typeface="Arial" panose="020B0604020202020204" pitchFamily="34" charset="0"/>
                <a:cs typeface="Arial" panose="020B0604020202020204" pitchFamily="34" charset="0"/>
              </a:rPr>
              <a:t>Deliberação </a:t>
            </a:r>
            <a:r>
              <a:rPr lang="pt-BR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Arsesp</a:t>
            </a:r>
            <a:r>
              <a:rPr lang="pt-BR" sz="2600" b="1" dirty="0">
                <a:latin typeface="Arial" panose="020B0604020202020204" pitchFamily="34" charset="0"/>
                <a:cs typeface="Arial" panose="020B0604020202020204" pitchFamily="34" charset="0"/>
              </a:rPr>
              <a:t> n. 1729/2025:</a:t>
            </a:r>
          </a:p>
          <a:p>
            <a:pPr lvl="2" algn="just">
              <a:spcBef>
                <a:spcPts val="1200"/>
              </a:spcBef>
            </a:pPr>
            <a:r>
              <a:rPr lang="pt-BR" sz="2600" b="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https://doe.sp.gov.br/executivo/secretaria-de-parcerias-em-investimentos/deliberacao-arsesp-n-1729-de-24-de-outubro-de-2025-202510241134182031428192</a:t>
            </a:r>
            <a:endParaRPr lang="pt-BR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>
              <a:spcBef>
                <a:spcPts val="1200"/>
              </a:spcBef>
            </a:pPr>
            <a:endParaRPr lang="pt-BR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>
              <a:spcBef>
                <a:spcPts val="1200"/>
              </a:spcBef>
            </a:pPr>
            <a:r>
              <a:rPr lang="pt-BR" sz="2600" b="1" dirty="0">
                <a:latin typeface="Arial" panose="020B0604020202020204" pitchFamily="34" charset="0"/>
                <a:cs typeface="Arial" panose="020B0604020202020204" pitchFamily="34" charset="0"/>
              </a:rPr>
              <a:t>Material da Consulta Pública:</a:t>
            </a:r>
          </a:p>
          <a:p>
            <a:pPr lvl="2" algn="just">
              <a:spcBef>
                <a:spcPts val="1200"/>
              </a:spcBef>
            </a:pPr>
            <a:r>
              <a:rPr lang="pt-BR" sz="26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https://www.arsesp.sp.gov.br/SitePages/DetalhesACPublicas.aspx?idItemC=175</a:t>
            </a:r>
            <a:endParaRPr lang="pt-BR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>
              <a:spcBef>
                <a:spcPts val="1200"/>
              </a:spcBef>
            </a:pPr>
            <a:endParaRPr lang="pt-BR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>
              <a:spcBef>
                <a:spcPts val="1200"/>
              </a:spcBef>
            </a:pPr>
            <a:endParaRPr lang="pt-BR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>
              <a:spcBef>
                <a:spcPts val="1200"/>
              </a:spcBef>
            </a:pPr>
            <a:endParaRPr lang="pt-BR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973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16" y="7152409"/>
            <a:ext cx="2260147" cy="226014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873801" y="8989540"/>
            <a:ext cx="7049905" cy="904629"/>
            <a:chOff x="0" y="0"/>
            <a:chExt cx="9399873" cy="1206172"/>
          </a:xfrm>
        </p:grpSpPr>
        <p:sp>
          <p:nvSpPr>
            <p:cNvPr id="4" name="Freeform 4"/>
            <p:cNvSpPr/>
            <p:nvPr/>
          </p:nvSpPr>
          <p:spPr>
            <a:xfrm>
              <a:off x="2258281" y="0"/>
              <a:ext cx="7141591" cy="1206172"/>
            </a:xfrm>
            <a:custGeom>
              <a:avLst/>
              <a:gdLst/>
              <a:ahLst/>
              <a:cxnLst/>
              <a:rect l="l" t="t" r="r" b="b"/>
              <a:pathLst>
                <a:path w="7141591" h="1206172">
                  <a:moveTo>
                    <a:pt x="0" y="0"/>
                  </a:moveTo>
                  <a:lnTo>
                    <a:pt x="7141592" y="0"/>
                  </a:lnTo>
                  <a:lnTo>
                    <a:pt x="7141592" y="1206172"/>
                  </a:lnTo>
                  <a:lnTo>
                    <a:pt x="0" y="12061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3178"/>
              </a:stretch>
            </a:blipFill>
          </p:spPr>
          <p:txBody>
            <a:bodyPr/>
            <a:lstStyle/>
            <a:p>
              <a:endParaRPr lang="pt-BR" noProof="0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446514"/>
              <a:ext cx="1865954" cy="715535"/>
            </a:xfrm>
            <a:custGeom>
              <a:avLst/>
              <a:gdLst/>
              <a:ahLst/>
              <a:cxnLst/>
              <a:rect l="l" t="t" r="r" b="b"/>
              <a:pathLst>
                <a:path w="1865954" h="715535">
                  <a:moveTo>
                    <a:pt x="0" y="0"/>
                  </a:moveTo>
                  <a:lnTo>
                    <a:pt x="1865954" y="0"/>
                  </a:lnTo>
                  <a:lnTo>
                    <a:pt x="1865954" y="715535"/>
                  </a:lnTo>
                  <a:lnTo>
                    <a:pt x="0" y="7155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0608" t="-80272" r="-20608" b="-80272"/>
              </a:stretch>
            </a:blipFill>
          </p:spPr>
          <p:txBody>
            <a:bodyPr/>
            <a:lstStyle/>
            <a:p>
              <a:endParaRPr lang="pt-BR" noProof="0" dirty="0"/>
            </a:p>
          </p:txBody>
        </p:sp>
      </p:grpSp>
      <p:sp>
        <p:nvSpPr>
          <p:cNvPr id="6" name="Freeform 6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0126980"/>
            <a:ext cx="18288000" cy="160020"/>
          </a:xfrm>
          <a:custGeom>
            <a:avLst/>
            <a:gdLst/>
            <a:ahLst/>
            <a:cxnLst/>
            <a:rect l="l" t="t" r="r" b="b"/>
            <a:pathLst>
              <a:path w="18288000" h="160020">
                <a:moveTo>
                  <a:pt x="0" y="0"/>
                </a:moveTo>
                <a:lnTo>
                  <a:pt x="18288000" y="0"/>
                </a:lnTo>
                <a:lnTo>
                  <a:pt x="18288000" y="160020"/>
                </a:lnTo>
                <a:lnTo>
                  <a:pt x="0" y="1600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t-BR" noProof="0" dirty="0"/>
          </a:p>
        </p:txBody>
      </p:sp>
      <p:sp>
        <p:nvSpPr>
          <p:cNvPr id="7" name="TextBox 7"/>
          <p:cNvSpPr txBox="1"/>
          <p:nvPr/>
        </p:nvSpPr>
        <p:spPr>
          <a:xfrm>
            <a:off x="1028700" y="9275685"/>
            <a:ext cx="1923118" cy="537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1"/>
              </a:lnSpc>
            </a:pPr>
            <a:r>
              <a:rPr lang="pt-BR" sz="1729" i="1" noProof="0" dirty="0">
                <a:solidFill>
                  <a:srgbClr val="000000"/>
                </a:solidFill>
                <a:latin typeface="Open Sans 1 Italics"/>
                <a:ea typeface="Open Sans 1 Italics"/>
                <a:cs typeface="Open Sans 1 Italics"/>
                <a:sym typeface="Open Sans 1 Italics"/>
              </a:rPr>
              <a:t>RELATÓRIO DE </a:t>
            </a:r>
          </a:p>
          <a:p>
            <a:pPr algn="ctr">
              <a:lnSpc>
                <a:spcPts val="1522"/>
              </a:lnSpc>
            </a:pPr>
            <a:r>
              <a:rPr lang="pt-BR" sz="1729" b="1" i="1" noProof="0" dirty="0">
                <a:solidFill>
                  <a:srgbClr val="000000"/>
                </a:solidFill>
                <a:latin typeface="Open Sans 1 Bold Italics"/>
                <a:ea typeface="Open Sans 1 Bold Italics"/>
                <a:cs typeface="Open Sans 1 Bold Italics"/>
                <a:sym typeface="Open Sans 1 Bold Italics"/>
              </a:rPr>
              <a:t>CONQUISTAS 2024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3751762" y="2552700"/>
            <a:ext cx="10784475" cy="2171754"/>
            <a:chOff x="0" y="0"/>
            <a:chExt cx="12909000" cy="2895673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2580835"/>
              <a:ext cx="12909000" cy="314837"/>
              <a:chOff x="0" y="0"/>
              <a:chExt cx="2549926" cy="6219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549926" cy="62190"/>
              </a:xfrm>
              <a:custGeom>
                <a:avLst/>
                <a:gdLst/>
                <a:ahLst/>
                <a:cxnLst/>
                <a:rect l="l" t="t" r="r" b="b"/>
                <a:pathLst>
                  <a:path w="2549926" h="62190">
                    <a:moveTo>
                      <a:pt x="0" y="0"/>
                    </a:moveTo>
                    <a:lnTo>
                      <a:pt x="2549926" y="0"/>
                    </a:lnTo>
                    <a:lnTo>
                      <a:pt x="2549926" y="62190"/>
                    </a:lnTo>
                    <a:lnTo>
                      <a:pt x="0" y="62190"/>
                    </a:lnTo>
                    <a:close/>
                  </a:path>
                </a:pathLst>
              </a:custGeom>
              <a:solidFill>
                <a:srgbClr val="0063AF"/>
              </a:solidFill>
            </p:spPr>
            <p:txBody>
              <a:bodyPr/>
              <a:lstStyle/>
              <a:p>
                <a:endParaRPr lang="pt-BR" noProof="0" dirty="0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28575"/>
                <a:ext cx="2549926" cy="9076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66"/>
                  </a:lnSpc>
                </a:pPr>
                <a:endParaRPr lang="pt-BR" noProof="0" dirty="0"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0" y="-266700"/>
              <a:ext cx="12909000" cy="31120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9790"/>
                </a:lnSpc>
              </a:pPr>
              <a:r>
                <a:rPr lang="pt-BR" sz="14035" b="1" noProof="0" dirty="0">
                  <a:solidFill>
                    <a:srgbClr val="000000">
                      <a:alpha val="71765"/>
                    </a:srgbClr>
                  </a:solidFill>
                  <a:latin typeface="Open Sans 1 Bold"/>
                  <a:ea typeface="Open Sans 1 Bold"/>
                  <a:cs typeface="Open Sans 1 Bold"/>
                  <a:sym typeface="Open Sans 1 Bold"/>
                </a:rPr>
                <a:t>OBRIGADO</a:t>
              </a:r>
            </a:p>
          </p:txBody>
        </p:sp>
      </p:grpSp>
      <p:sp>
        <p:nvSpPr>
          <p:cNvPr id="13" name="TextBox 5">
            <a:extLst>
              <a:ext uri="{FF2B5EF4-FFF2-40B4-BE49-F238E27FC236}">
                <a16:creationId xmlns:a16="http://schemas.microsoft.com/office/drawing/2014/main" id="{C0725F41-B59D-AB10-DBDC-8B1479FE448C}"/>
              </a:ext>
            </a:extLst>
          </p:cNvPr>
          <p:cNvSpPr txBox="1"/>
          <p:nvPr/>
        </p:nvSpPr>
        <p:spPr>
          <a:xfrm>
            <a:off x="4724400" y="5837820"/>
            <a:ext cx="11113801" cy="370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3300"/>
              </a:lnSpc>
              <a:spcBef>
                <a:spcPct val="0"/>
              </a:spcBef>
            </a:pPr>
            <a:r>
              <a:rPr lang="pt-BR" sz="2000" noProof="0" dirty="0">
                <a:latin typeface="Verdana" panose="020B0604030504040204" pitchFamily="34" charset="0"/>
                <a:ea typeface="Verdana" panose="020B0604030504040204" pitchFamily="34" charset="0"/>
              </a:rPr>
              <a:t>Especialista em Regulação e Fiscalização de Serviços Públicos IV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BCA83D60-0FDB-F127-0660-446CC458797A}"/>
              </a:ext>
            </a:extLst>
          </p:cNvPr>
          <p:cNvSpPr txBox="1"/>
          <p:nvPr/>
        </p:nvSpPr>
        <p:spPr>
          <a:xfrm>
            <a:off x="4724400" y="5199164"/>
            <a:ext cx="9601200" cy="4794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74"/>
              </a:lnSpc>
            </a:pPr>
            <a:r>
              <a:rPr lang="pt-BR" sz="3200" noProof="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ITAMAR APARECIDO DE OLIVEIRA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B94D5866AFB04EB4B12F4E8993758D" ma:contentTypeVersion="11" ma:contentTypeDescription="Create a new document." ma:contentTypeScope="" ma:versionID="094e06d0e2cd5dd21fecb63e8986faff">
  <xsd:schema xmlns:xsd="http://www.w3.org/2001/XMLSchema" xmlns:xs="http://www.w3.org/2001/XMLSchema" xmlns:p="http://schemas.microsoft.com/office/2006/metadata/properties" xmlns:ns2="cd34b6fc-4455-4cbc-86bb-96c4a0fca9ab" xmlns:ns3="b2a7ae00-af9d-4da4-af98-0e1b558bba28" targetNamespace="http://schemas.microsoft.com/office/2006/metadata/properties" ma:root="true" ma:fieldsID="29f3a88e4ab70ce6c71146a2d75ae659" ns2:_="" ns3:_="">
    <xsd:import namespace="cd34b6fc-4455-4cbc-86bb-96c4a0fca9ab"/>
    <xsd:import namespace="b2a7ae00-af9d-4da4-af98-0e1b558bba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34b6fc-4455-4cbc-86bb-96c4a0fca9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a7ae00-af9d-4da4-af98-0e1b558bba28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812162dc-86a0-4067-8d56-335865417e95}" ma:internalName="TaxCatchAll" ma:showField="CatchAllData" ma:web="b2a7ae00-af9d-4da4-af98-0e1b558bba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2a7ae00-af9d-4da4-af98-0e1b558bba28" xsi:nil="true"/>
    <lcf76f155ced4ddcb4097134ff3c332f xmlns="cd34b6fc-4455-4cbc-86bb-96c4a0fca9a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68BE8F5-D39B-4876-BFE8-6FEFB86408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34b6fc-4455-4cbc-86bb-96c4a0fca9ab"/>
    <ds:schemaRef ds:uri="b2a7ae00-af9d-4da4-af98-0e1b558bba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A415CE-F79A-4492-9AD4-B20D7CEBBB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739C30-0B0F-4C56-82B9-1E12D106F6BB}">
  <ds:schemaRefs>
    <ds:schemaRef ds:uri="cd34b6fc-4455-4cbc-86bb-96c4a0fca9ab"/>
    <ds:schemaRef ds:uri="http://purl.org/dc/elements/1.1/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b2a7ae00-af9d-4da4-af98-0e1b558bba2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7267</TotalTime>
  <Words>279</Words>
  <Application>Microsoft Office PowerPoint</Application>
  <PresentationFormat>Personalizar</PresentationFormat>
  <Paragraphs>46</Paragraphs>
  <Slides>6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6</vt:i4>
      </vt:variant>
    </vt:vector>
  </HeadingPairs>
  <TitlesOfParts>
    <vt:vector size="19" baseType="lpstr">
      <vt:lpstr>Open Sans</vt:lpstr>
      <vt:lpstr>Calibri</vt:lpstr>
      <vt:lpstr>Verdana</vt:lpstr>
      <vt:lpstr>Aptos Display</vt:lpstr>
      <vt:lpstr>Montserrat</vt:lpstr>
      <vt:lpstr>Wingdings</vt:lpstr>
      <vt:lpstr>Open Sans 1 Bold</vt:lpstr>
      <vt:lpstr>Open Sans 1 Italics</vt:lpstr>
      <vt:lpstr>Open Sans 1 Bold Italics</vt:lpstr>
      <vt:lpstr>Aptos</vt:lpstr>
      <vt:lpstr>Arial</vt:lpstr>
      <vt:lpstr>Office Theme</vt:lpstr>
      <vt:lpstr>1_Office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Sergio Brandt</dc:creator>
  <cp:lastModifiedBy>Itamar Oliveira</cp:lastModifiedBy>
  <cp:revision>107</cp:revision>
  <dcterms:created xsi:type="dcterms:W3CDTF">2006-08-16T00:00:00Z</dcterms:created>
  <dcterms:modified xsi:type="dcterms:W3CDTF">2026-05-25T22:03:00Z</dcterms:modified>
  <dc:identifier>DAGXg9oPwYc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0x0101009DB94D5866AFB04EB4B12F4E8993758D</vt:lpwstr>
  </property>
  <property fmtid="{D5CDD505-2E9C-101B-9397-08002B2CF9AE}" pid="3" name="MediaServiceImageTags">
    <vt:lpwstr/>
  </property>
</Properties>
</file>